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7"/>
  </p:notesMasterIdLst>
  <p:sldIdLst>
    <p:sldId id="256" r:id="rId5"/>
    <p:sldId id="349" r:id="rId6"/>
    <p:sldId id="274" r:id="rId7"/>
    <p:sldId id="282" r:id="rId8"/>
    <p:sldId id="276" r:id="rId9"/>
    <p:sldId id="288" r:id="rId10"/>
    <p:sldId id="287" r:id="rId11"/>
    <p:sldId id="326" r:id="rId12"/>
    <p:sldId id="301" r:id="rId13"/>
    <p:sldId id="351" r:id="rId14"/>
    <p:sldId id="302" r:id="rId15"/>
    <p:sldId id="352" r:id="rId16"/>
    <p:sldId id="303" r:id="rId17"/>
    <p:sldId id="353" r:id="rId18"/>
    <p:sldId id="304" r:id="rId19"/>
    <p:sldId id="354" r:id="rId20"/>
    <p:sldId id="305" r:id="rId21"/>
    <p:sldId id="360" r:id="rId22"/>
    <p:sldId id="339" r:id="rId23"/>
    <p:sldId id="343" r:id="rId24"/>
    <p:sldId id="348" r:id="rId25"/>
    <p:sldId id="355" r:id="rId26"/>
    <p:sldId id="344" r:id="rId27"/>
    <p:sldId id="356" r:id="rId28"/>
    <p:sldId id="346" r:id="rId29"/>
    <p:sldId id="357" r:id="rId30"/>
    <p:sldId id="342" r:id="rId31"/>
    <p:sldId id="359" r:id="rId32"/>
    <p:sldId id="345" r:id="rId33"/>
    <p:sldId id="358" r:id="rId34"/>
    <p:sldId id="335" r:id="rId35"/>
    <p:sldId id="330" r:id="rId36"/>
    <p:sldId id="361" r:id="rId37"/>
    <p:sldId id="362" r:id="rId38"/>
    <p:sldId id="331" r:id="rId39"/>
    <p:sldId id="332" r:id="rId40"/>
    <p:sldId id="333" r:id="rId41"/>
    <p:sldId id="350" r:id="rId42"/>
    <p:sldId id="341" r:id="rId43"/>
    <p:sldId id="334" r:id="rId44"/>
    <p:sldId id="284" r:id="rId45"/>
    <p:sldId id="26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E42"/>
    <a:srgbClr val="B1D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8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1433-BF8B-45C5-81D6-089F21EECCF9}" type="datetimeFigureOut">
              <a:rPr lang="en-US" smtClean="0"/>
              <a:t>2/13/2019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0340-F5C0-43BA-9CC1-D63E860F35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FA28ADD3-7B3C-44C6-8FAA-6F2E508327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7F7A834-9395-43A3-884A-94874443DF98}" type="slidenum">
              <a:rPr lang="en-US" altLang="en-US"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6C78D1F7-0700-4291-A316-53F2675449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13B20EC4-D4B9-4DED-9828-9E5FE3258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This has been a source of confusion.  Make sure participants are comfortable with the code.</a:t>
            </a:r>
          </a:p>
        </p:txBody>
      </p:sp>
    </p:spTree>
    <p:extLst>
      <p:ext uri="{BB962C8B-B14F-4D97-AF65-F5344CB8AC3E}">
        <p14:creationId xmlns:p14="http://schemas.microsoft.com/office/powerpoint/2010/main" val="2089773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oe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gadoe.org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4E1784F-24CF-40F5-8E66-5A671CE0558F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813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FD5ACBA-BC96-4E48-BAD5-E7E116EC4687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7055141" y="1019660"/>
            <a:ext cx="2078037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8194362-26A2-411B-A63E-F202E3AFF173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1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7206143" y="1019660"/>
            <a:ext cx="1927035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4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35B3B41-2E1F-40FB-8308-AA0E18F0B9DC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5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  <a:hlinkClick r:id="rId4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23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3CB0378-FFD4-4CBB-858D-32EE1C82268A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105475" y="1019660"/>
            <a:ext cx="2027703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29077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DE48FE1-C959-4842-929B-B952E86448B4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0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6A82E43-F334-4B83-9151-C0C24AE8A2BC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1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264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0D42744-81F0-410B-A1C2-96529C47C04D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0258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"/>
            <a:ext cx="1978056" cy="1052325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3157025" y="213626"/>
            <a:ext cx="58786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>
                <a:solidFill>
                  <a:schemeClr val="bg1"/>
                </a:solidFill>
              </a:rPr>
              <a:t>Richard</a:t>
            </a:r>
            <a:r>
              <a:rPr lang="en-US" sz="1400" b="1" baseline="0" dirty="0">
                <a:solidFill>
                  <a:schemeClr val="bg1"/>
                </a:solidFill>
              </a:rPr>
              <a:t> Woods, Georgia’s School Superintendent</a:t>
            </a:r>
          </a:p>
          <a:p>
            <a:pPr algn="r"/>
            <a:r>
              <a:rPr lang="en-US" sz="1200" b="1" i="1" u="none" baseline="0" dirty="0">
                <a:solidFill>
                  <a:schemeClr val="bg1"/>
                </a:solidFill>
              </a:rPr>
              <a:t>“Educating Georgia’s Future”</a:t>
            </a:r>
          </a:p>
          <a:p>
            <a:pPr algn="r"/>
            <a:r>
              <a:rPr lang="en-US" sz="1200" b="1" baseline="0" dirty="0">
                <a:solidFill>
                  <a:schemeClr val="bg1"/>
                </a:solidFill>
                <a:hlinkClick r:id="rId3"/>
              </a:rPr>
              <a:t>gadoe.org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flipV="1">
            <a:off x="1" y="1042277"/>
            <a:ext cx="9144000" cy="45719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6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4163"/>
            <a:ext cx="4629150" cy="41968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5BC54F9-6F4B-41F9-912C-6E88152A8FF5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63530" y="1019660"/>
            <a:ext cx="2069648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1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01091"/>
            <a:ext cx="4629150" cy="40599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3A17E0-28EC-493A-A2BA-E1070EBF6E76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7080308" y="1019660"/>
            <a:ext cx="2052870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gadoe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05" y="1434648"/>
            <a:ext cx="8856454" cy="45375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14359"/>
            <a:ext cx="9144000" cy="47542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3983" y="334016"/>
            <a:ext cx="63166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81D28A-6477-4EA0-9A4C-03300D2262A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3E4CEF-BB1E-48C7-AE93-F39F6AA99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-16415" y="6236140"/>
            <a:ext cx="9160416" cy="51907"/>
          </a:xfrm>
          <a:prstGeom prst="rect">
            <a:avLst/>
          </a:prstGeom>
          <a:solidFill>
            <a:srgbClr val="EC0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6920613" y="50571"/>
            <a:ext cx="2212566" cy="946227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7172587" y="1019660"/>
            <a:ext cx="1960591" cy="644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</a:t>
            </a:r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Woods, 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Georgia’s School Superintendent</a:t>
            </a:r>
          </a:p>
          <a:p>
            <a:pPr algn="r"/>
            <a:r>
              <a:rPr lang="en-US" sz="1000" b="1" i="1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“Educating Georgia’s Future”</a:t>
            </a:r>
          </a:p>
          <a:p>
            <a:pPr algn="r"/>
            <a:r>
              <a:rPr lang="en-US" sz="1000" b="1" baseline="0" dirty="0">
                <a:solidFill>
                  <a:schemeClr val="tx1">
                    <a:lumMod val="65000"/>
                    <a:lumOff val="35000"/>
                  </a:schemeClr>
                </a:solidFill>
                <a:hlinkClick r:id="rId15"/>
              </a:rPr>
              <a:t>gadoe.org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port_balls.sv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hyperlink" Target="http://tennisisserved.blogspot.com/2010/09/uso-sound-of-inevitabili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adboylol.deviantart.com/art/dim-and-jonathan-playing-tennis-323707266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84525/tennis-player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georgiastandards.org/Georgia-Standards/Pages/Physical-Education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i.es/blogs/embasev/2015/05/24/2229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girlwhoisageek.com/2014/12/15/questions-that-need-answering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03533/glossy-number-two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ebquestticandosc.blogspot.com/p/proceso-y-recursos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ingintheprimarygrades.blogspot.com/2013/06/five-for-friday-june-14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inemdq.blogspot.com/2011/07/5-diasy-descontando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8222/creation-days-numbers-by-gerald_g-822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401&amp;picture=&amp;jazyk=JP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rebelem.com/update-age-adjusted-d-dimer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oi.es/blogs/embasev/2015/05/24/2229/" TargetMode="Externa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4.png"/><Relationship Id="rId7" Type="http://schemas.openxmlformats.org/officeDocument/2006/relationships/hyperlink" Target="https://www.georgiastandards.org/Georgia-Standards/Pages/Physical-Education.aspx" TargetMode="External"/><Relationship Id="rId2" Type="http://schemas.openxmlformats.org/officeDocument/2006/relationships/hyperlink" Target="https://openphysed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hyperlink" Target="http://www.georgiashape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astersdesigns.wordpress.com/portfolio/graphic-design-3/logos-icons/my-round-social-networking-icon-set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gadoe.org/surveys/CI-3WVZ6RW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mtenoschok@doe.k12.ga.us" TargetMode="External"/><Relationship Id="rId2" Type="http://schemas.openxmlformats.org/officeDocument/2006/relationships/hyperlink" Target="mailto:tmcguire@doe.k12.ga.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63729" y="1783959"/>
            <a:ext cx="4129548" cy="21464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2019 </a:t>
            </a:r>
            <a:b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Physical Education Standards  Review</a:t>
            </a:r>
            <a:b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Richmond County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059970" y="4750893"/>
            <a:ext cx="3483937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6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Therese McGuire Program Specialist for Health and Physical Education  (K-12)</a:t>
            </a:r>
          </a:p>
          <a:p>
            <a:pPr marL="0" indent="0">
              <a:buNone/>
            </a:pPr>
            <a:r>
              <a:rPr lang="en-US" sz="16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Michael Tenoschok, Program Specialist for Health and Physical Education (K-12)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picture containing athletic game&#10;&#10;Description generated with high confidence">
            <a:extLst>
              <a:ext uri="{FF2B5EF4-FFF2-40B4-BE49-F238E27FC236}">
                <a16:creationId xmlns:a16="http://schemas.microsoft.com/office/drawing/2014/main" id="{7F74950B-2E7C-4B05-A816-0770C73FB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1547" r="-8763" b="4873"/>
          <a:stretch/>
        </p:blipFill>
        <p:spPr>
          <a:xfrm>
            <a:off x="314536" y="1635526"/>
            <a:ext cx="3035882" cy="221877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080289" y="694944"/>
            <a:ext cx="2037618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endParaRPr lang="en-US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4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78AE-996A-4E68-A2D5-ED4FE466B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(1)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F7CD00-C2DC-437A-A28F-B1A165929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62" y="3775076"/>
            <a:ext cx="2838450" cy="25812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239ABF-70FA-425D-9E30-B49472037E8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A2872-3E7F-42E6-B26C-27CE5FA3F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943018-D221-4B59-9037-0F656F817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253652"/>
            <a:ext cx="2581275" cy="2581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8C468C-C3C6-4882-9084-B767BA5964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028" y="1812052"/>
            <a:ext cx="3043765" cy="2282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4F000A-5FCF-4489-B1E8-F2F2F78917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65" y="4035105"/>
            <a:ext cx="3260340" cy="183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0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8DC6-9523-4A5B-9A4F-78A959644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Strategies</a:t>
            </a:r>
            <a:r>
              <a:rPr lang="en-US" dirty="0"/>
              <a:t> to Excel at the Game</a:t>
            </a:r>
            <a:br>
              <a:rPr lang="en-US" dirty="0"/>
            </a:br>
            <a:r>
              <a:rPr lang="en-US" dirty="0"/>
              <a:t>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E1F6C-F8AD-43A8-8804-33F9859EE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E5D66-5065-4613-8128-EC4EA2296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6" y="1825625"/>
            <a:ext cx="9022200" cy="39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1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223E-9C1B-4234-A8FE-6CE8DA92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(2)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2D951E-A206-4665-88C1-C8F014D6D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5787"/>
            <a:ext cx="4572000" cy="3429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4CE57-8AFE-43F1-BC01-998C0CB5A1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9DE49-9358-41CF-A6D2-2E7DB8A05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8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D0E2-F28A-4A51-95A3-42E44474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06" y="334016"/>
            <a:ext cx="6887497" cy="13989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Fitness</a:t>
            </a:r>
            <a:r>
              <a:rPr lang="en-US" dirty="0"/>
              <a:t> levels to Succeed at the game</a:t>
            </a:r>
            <a:br>
              <a:rPr lang="en-US" dirty="0"/>
            </a:br>
            <a:r>
              <a:rPr lang="en-US" dirty="0"/>
              <a:t>(3)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36D678-8966-4A78-8FFA-10C7B9563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54"/>
          <a:stretch/>
        </p:blipFill>
        <p:spPr>
          <a:xfrm>
            <a:off x="0" y="2005781"/>
            <a:ext cx="8792574" cy="406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5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C5C0-2874-4406-A37F-6DD0108C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FITNESS (3)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1E457-BFBF-48D6-8F71-6F485A6422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5EEFF-F38C-4789-B954-8ECDF3D4E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2C9E4E-1FEF-431D-B759-F3E99F8ECDB5}"/>
              </a:ext>
            </a:extLst>
          </p:cNvPr>
          <p:cNvSpPr txBox="1"/>
          <p:nvPr/>
        </p:nvSpPr>
        <p:spPr>
          <a:xfrm>
            <a:off x="2397008" y="4646631"/>
            <a:ext cx="4429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tennisisserved.blogspot.com/2010/09/uso-sound-of-inevitability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FE3269-4ED1-4655-B865-FA2DA6A89186}"/>
              </a:ext>
            </a:extLst>
          </p:cNvPr>
          <p:cNvSpPr txBox="1"/>
          <p:nvPr/>
        </p:nvSpPr>
        <p:spPr>
          <a:xfrm>
            <a:off x="3690008" y="3429000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 tooltip="http://tennisisserved.blogspot.com/2010/09/uso-sound-of-inevitability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3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897DAB81-2479-4D7B-A62F-12FCA58DB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30" y="1437997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5" name="Picture 14" descr="A picture containing road, athletic game, person, sport&#10;&#10;Description automatically generated">
            <a:extLst>
              <a:ext uri="{FF2B5EF4-FFF2-40B4-BE49-F238E27FC236}">
                <a16:creationId xmlns:a16="http://schemas.microsoft.com/office/drawing/2014/main" id="{BC39FE1C-8CC7-4A8A-B79B-98DADEECF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tretch>
            <a:fillRect/>
          </a:stretch>
        </p:blipFill>
        <p:spPr>
          <a:xfrm>
            <a:off x="1861475" y="1806498"/>
            <a:ext cx="5620671" cy="384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1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E92A-C0E6-4B9E-A6CA-83035F8A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334016"/>
            <a:ext cx="696123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Rules/Etiquette</a:t>
            </a:r>
            <a:r>
              <a:rPr lang="en-US" dirty="0"/>
              <a:t> to play the game fairly/safely</a:t>
            </a:r>
            <a:br>
              <a:rPr lang="en-US" dirty="0"/>
            </a:br>
            <a:r>
              <a:rPr lang="en-US" dirty="0"/>
              <a:t>(4)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5DE657-7072-4ABC-BB78-D4880A950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63298"/>
          <a:stretch/>
        </p:blipFill>
        <p:spPr>
          <a:xfrm>
            <a:off x="305544" y="2129553"/>
            <a:ext cx="8838456" cy="28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71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DD02-F812-4204-B3EF-420AED226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Rules/Etiquette (4)</a:t>
            </a:r>
          </a:p>
        </p:txBody>
      </p:sp>
      <p:pic>
        <p:nvPicPr>
          <p:cNvPr id="7" name="Content Placeholder 6" descr="A drawing of a face&#10;&#10;Description automatically generated">
            <a:extLst>
              <a:ext uri="{FF2B5EF4-FFF2-40B4-BE49-F238E27FC236}">
                <a16:creationId xmlns:a16="http://schemas.microsoft.com/office/drawing/2014/main" id="{CACC1315-B9DB-47B7-A3CD-3E93B2995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918" y="1805942"/>
            <a:ext cx="9009078" cy="434248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BFEDF-FCDA-4361-A0D4-36E0453C1B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61320-F0D0-477D-AEFF-2857A0FEA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94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D9A87-CEC7-4EA7-A2E4-B55A83080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Joy and Value: </a:t>
            </a:r>
            <a:r>
              <a:rPr lang="en-US" sz="5400" dirty="0"/>
              <a:t>of the Game</a:t>
            </a:r>
            <a:br>
              <a:rPr lang="en-US" sz="5400" dirty="0"/>
            </a:br>
            <a:r>
              <a:rPr lang="en-US" sz="5400" dirty="0"/>
              <a:t>(5)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8C8A0E-C72C-4375-BF62-A5156038C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399"/>
          <a:stretch/>
        </p:blipFill>
        <p:spPr>
          <a:xfrm>
            <a:off x="189610" y="2532754"/>
            <a:ext cx="8657579" cy="25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5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53FB-D476-47A5-8286-8067C380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Joy and Value (5)</a:t>
            </a:r>
          </a:p>
        </p:txBody>
      </p:sp>
      <p:pic>
        <p:nvPicPr>
          <p:cNvPr id="7" name="Content Placeholder 6" descr="A picture containing athletic game, table, furniture&#10;&#10;Description automatically generated">
            <a:extLst>
              <a:ext uri="{FF2B5EF4-FFF2-40B4-BE49-F238E27FC236}">
                <a16:creationId xmlns:a16="http://schemas.microsoft.com/office/drawing/2014/main" id="{D776C731-CC43-496F-9ECF-48F6CFEE3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09368" y="1789627"/>
            <a:ext cx="6651522" cy="394656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832B1-22B9-4E0A-B39D-764A3FDDB5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C2AFE-7DC1-49EF-BF28-B13E3FA4B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2D407-6C32-47B6-A65F-BC32B63225B8}"/>
              </a:ext>
            </a:extLst>
          </p:cNvPr>
          <p:cNvSpPr txBox="1"/>
          <p:nvPr/>
        </p:nvSpPr>
        <p:spPr>
          <a:xfrm>
            <a:off x="1142790" y="4975140"/>
            <a:ext cx="312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I       TENNIS  </a:t>
            </a:r>
          </a:p>
        </p:txBody>
      </p:sp>
      <p:sp>
        <p:nvSpPr>
          <p:cNvPr id="13" name="Heart 12">
            <a:extLst>
              <a:ext uri="{FF2B5EF4-FFF2-40B4-BE49-F238E27FC236}">
                <a16:creationId xmlns:a16="http://schemas.microsoft.com/office/drawing/2014/main" id="{FF60170F-CB8B-4620-9006-ED5532C8FCEB}"/>
              </a:ext>
            </a:extLst>
          </p:cNvPr>
          <p:cNvSpPr/>
          <p:nvPr/>
        </p:nvSpPr>
        <p:spPr>
          <a:xfrm>
            <a:off x="1455091" y="5142532"/>
            <a:ext cx="404518" cy="179861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5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0AA2F-C297-43DF-B6F1-112E898B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Georgia Physical Education Standards of Excellence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451F1-53EE-4370-84F7-F9A986607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https://www.georgiastandards.org/Georgia-Standards/Pages/Physical-Education.aspx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8A2D9-2D41-41EA-B6F1-2B927E85267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876A2-5821-443F-A2C4-7ABB6F5B1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69644-F74D-4A6D-8D0D-7FD809263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521" y="2857255"/>
            <a:ext cx="3414335" cy="34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3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F8BEE9-7222-4E9C-A798-0D8D7E36E4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51175" y="5121993"/>
            <a:ext cx="1406627" cy="1054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84DA41-7FEC-4641-A01D-70568610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3" name="Content Placeholder 2" descr="together&#10;&#10;">
            <a:extLst>
              <a:ext uri="{FF2B5EF4-FFF2-40B4-BE49-F238E27FC236}">
                <a16:creationId xmlns:a16="http://schemas.microsoft.com/office/drawing/2014/main" id="{FE2A9E87-C097-41F2-BC79-91BF4D4AF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9084"/>
            <a:ext cx="7886700" cy="465787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Georgia has new Physical Education Standards     	</a:t>
            </a:r>
            <a:r>
              <a:rPr lang="en-US" sz="2000" dirty="0"/>
              <a:t>Georgia Physical Education Standards of Excellence (PE GSE)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PE GSE outline what it takes to be physically educated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/>
              <a:t>The PE GSE work in harmony. All must be a part of a quality physical education program.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PE GSE guide local curriculum and local curriculum guides instruction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/>
              <a:t>The PE GSE are the blueprint, roadmap and equalizer for physical education instruction.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1C45D-6D6E-42AD-A86C-C26010DF8D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86BDB-14BC-4917-AAB2-B85FDEDA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0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DC490-9247-4371-9A6A-11A24919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76256-574B-4939-AF56-25C9F7B97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7013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83708-F22F-41D4-A812-943AF6F0F6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A2F99-EEF4-47E3-BE19-3C4C7D919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3D51DA7-523E-4C40-A5C5-7D9151F36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659579"/>
            <a:ext cx="9144001" cy="51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2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19B4F-9922-4627-8222-8221C1C3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4A3EA-F83B-4BBC-B778-B1B91B9C1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Identify badminton court markings.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b="1" dirty="0"/>
              <a:t>Remember and recite the cues for shooting.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17D81-99F9-4842-AEED-4BFC93919D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971B7-DAF1-4634-BD1F-C2A5B5696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17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06E9-6107-430A-BBF7-32B47DDC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ED7AF076-ABE9-40B6-B956-A73667FC4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57350" y="1589650"/>
            <a:ext cx="4351338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AA147-4FD6-4C90-9C1C-D150CAF54B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0A743-E2D4-43A9-A0F7-EDBE56308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50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47B8-4759-4806-9765-E35AE1C8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CF70B-240F-4FD7-83E0-3817A1C12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12" y="1412671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4300" b="1" dirty="0"/>
              <a:t>Follow the rules and etiquette of </a:t>
            </a:r>
            <a:r>
              <a:rPr lang="en-US" sz="4300" b="1" i="1" dirty="0"/>
              <a:t>Dribble Tag </a:t>
            </a:r>
            <a:r>
              <a:rPr lang="en-US" sz="4300" b="1" dirty="0"/>
              <a:t>so that everyone is safe and has fun.</a:t>
            </a:r>
          </a:p>
          <a:p>
            <a:endParaRPr lang="en-US" sz="4300" b="1" dirty="0"/>
          </a:p>
          <a:p>
            <a:r>
              <a:rPr lang="en-US" sz="4300" b="1" dirty="0"/>
              <a:t>Follow all rules and etiquette when participating in a physical education class basketball game. (without teacher prompting)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4C879-C18D-4BF7-B46B-2700CEAD44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CE6E9-1175-4CCF-B65B-B96AC1D0F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591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1979-0C10-4A77-B100-09B4A589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888F1-EA07-4649-9597-0CBDBB1CE7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C9CF0-0DBD-42FB-A5F9-F17E3E327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1" name="Content Placeholder 10" descr="A close up of a logo&#10;&#10;Description automatically generated">
            <a:extLst>
              <a:ext uri="{FF2B5EF4-FFF2-40B4-BE49-F238E27FC236}">
                <a16:creationId xmlns:a16="http://schemas.microsoft.com/office/drawing/2014/main" id="{69A8EC66-4983-4E6A-84D9-AB7F1F8BC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3498" y="1361050"/>
            <a:ext cx="5554899" cy="4351338"/>
          </a:xfrm>
        </p:spPr>
      </p:pic>
    </p:spTree>
    <p:extLst>
      <p:ext uri="{BB962C8B-B14F-4D97-AF65-F5344CB8AC3E}">
        <p14:creationId xmlns:p14="http://schemas.microsoft.com/office/powerpoint/2010/main" val="20359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A8D0-F7A8-4025-A870-7933170E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437F-4B55-48AF-91C3-0966508D2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Focus your skill practice on how to throw and catch a disc.</a:t>
            </a:r>
          </a:p>
          <a:p>
            <a:r>
              <a:rPr lang="en-US" sz="4000" b="1" dirty="0"/>
              <a:t>Demonstrate quick footwork and court positioning by quickly moving from starting position to return each shuttle, then back to starting position.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974A-7D1D-4780-81DC-087822DBD5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8CA4E-6BE9-4676-A80C-0C441433A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10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40072-BD2D-48D9-8998-C35C6932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4B103C-5FA0-4305-BD1C-5D3AA37462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61A7D-B8DA-417C-AF86-535E0DFCA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6" name="Content Placeholder 15" descr="A close up of a logo&#10;&#10;Description automatically generated">
            <a:extLst>
              <a:ext uri="{FF2B5EF4-FFF2-40B4-BE49-F238E27FC236}">
                <a16:creationId xmlns:a16="http://schemas.microsoft.com/office/drawing/2014/main" id="{E517A45D-5E95-43B6-A44F-72CE08775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8960" y="1375321"/>
            <a:ext cx="3524583" cy="4351338"/>
          </a:xfrm>
        </p:spPr>
      </p:pic>
    </p:spTree>
    <p:extLst>
      <p:ext uri="{BB962C8B-B14F-4D97-AF65-F5344CB8AC3E}">
        <p14:creationId xmlns:p14="http://schemas.microsoft.com/office/powerpoint/2010/main" val="106250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713D-6178-4690-AB44-4FB01970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42" y="245525"/>
            <a:ext cx="631663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E1F4F-B52A-4EE4-A74B-B1EF7F2A8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1088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4300" b="1" dirty="0"/>
              <a:t>Analyze the physical activity for enjoyment and challenge, identifying reasons for a positive or negative response.</a:t>
            </a:r>
          </a:p>
          <a:p>
            <a:pPr marL="0" indent="0">
              <a:buNone/>
            </a:pPr>
            <a:endParaRPr lang="en-US" sz="4300" b="1" dirty="0"/>
          </a:p>
          <a:p>
            <a:r>
              <a:rPr lang="en-US" sz="4300" b="1" dirty="0"/>
              <a:t>Rank the enjoyment of participating in each of the different physical activities from this semester.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D96FA-DFBC-4291-AC6B-7245729B25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F2103-3FDD-465C-825B-9326D0DD1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574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E7EBD-66BD-4013-9AB5-350B7D5FC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857DA1-419E-48A2-A4F5-F3221040F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46854" y="819350"/>
            <a:ext cx="3196929" cy="46670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8DAF3-377C-411F-A562-53A88F1FB9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0B0EC-8A69-42F7-874E-BA6603579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8467-3D76-4DB2-A21B-3704A77D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65" y="320674"/>
            <a:ext cx="631663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4B7D5-B37D-4EDC-B762-30911B6FF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2277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Walk or run at a target rate zone intensity level.</a:t>
            </a:r>
          </a:p>
          <a:p>
            <a:pPr marL="0" indent="0">
              <a:buNone/>
            </a:pPr>
            <a:endParaRPr lang="en-US" sz="4000" b="1" dirty="0"/>
          </a:p>
          <a:p>
            <a:r>
              <a:rPr lang="en-US" sz="4000" b="1" dirty="0"/>
              <a:t>Discuss the benefits and challenges of using technology such as heart rate monitors and activity trackers as tools to support an active lifestyle.</a:t>
            </a:r>
          </a:p>
          <a:p>
            <a:pPr marL="0" indent="0">
              <a:buNone/>
            </a:pPr>
            <a:endParaRPr lang="en-US" sz="4000" b="1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996F4-CE89-453F-89B4-922407C801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48BD4-E6EE-4BA5-A30B-2086EE1F9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09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0B09-0169-4CAC-BDD9-06972016A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EFBFB-6662-4DBE-A37C-07D3B15EA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792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Completed Surveys: 1483</a:t>
            </a:r>
          </a:p>
          <a:p>
            <a:pPr marL="0" indent="0">
              <a:buNone/>
            </a:pPr>
            <a:r>
              <a:rPr lang="en-US" dirty="0"/>
              <a:t>Comments: Just under 250 comments</a:t>
            </a:r>
          </a:p>
          <a:p>
            <a:pPr marL="0" indent="0">
              <a:buNone/>
            </a:pPr>
            <a:r>
              <a:rPr lang="en-US" dirty="0"/>
              <a:t>Mentioned for Consideration (Non-inclusive List)</a:t>
            </a:r>
          </a:p>
          <a:p>
            <a:r>
              <a:rPr lang="en-US" dirty="0"/>
              <a:t>Standard 3: Participates regularly in physical activity</a:t>
            </a:r>
          </a:p>
          <a:p>
            <a:r>
              <a:rPr lang="en-US" dirty="0"/>
              <a:t>Adjusting existing standards to better align to SHAPE America  standards</a:t>
            </a:r>
          </a:p>
          <a:p>
            <a:r>
              <a:rPr lang="en-US" dirty="0"/>
              <a:t>Elements are narrow. More specificity</a:t>
            </a:r>
          </a:p>
          <a:p>
            <a:r>
              <a:rPr lang="en-US" dirty="0"/>
              <a:t>Standards need to be course specific for high school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4C3AE-3D13-4E03-B7B1-D498731235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A77ED-7AA0-4198-B3B2-505970B50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53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1979-0C10-4A77-B100-09B4A589D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DA6DB8-F5C0-42A2-BD7A-0328350F8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33964" y="1825625"/>
            <a:ext cx="2676072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888F1-EA07-4649-9597-0CBDBB1CE7A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C9CF0-0DBD-42FB-A5F9-F17E3E327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1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8CA2-021B-4E26-95A0-F90DD7458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Activity</a:t>
            </a:r>
          </a:p>
        </p:txBody>
      </p:sp>
      <p:pic>
        <p:nvPicPr>
          <p:cNvPr id="13" name="Content Placeholder 12" descr="A close up of a balloon&#10;&#10;Description generated with high confidence">
            <a:extLst>
              <a:ext uri="{FF2B5EF4-FFF2-40B4-BE49-F238E27FC236}">
                <a16:creationId xmlns:a16="http://schemas.microsoft.com/office/drawing/2014/main" id="{194DDCA1-F206-42E1-B950-F3847B3B2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96331" y="1825625"/>
            <a:ext cx="4351338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EE844-E9C2-417D-AD74-3912803A80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6C8C8C-990B-4288-A8D0-9E867E207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724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0A882-16D1-4AF0-9D5B-189C4DC4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15" y="-123184"/>
            <a:ext cx="6316630" cy="1325563"/>
          </a:xfrm>
        </p:spPr>
        <p:txBody>
          <a:bodyPr/>
          <a:lstStyle/>
          <a:p>
            <a:r>
              <a:rPr lang="en-US" dirty="0"/>
              <a:t>Next Step: Map It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144DD9B-268F-4549-9910-1B8D1ADD9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94" y="817786"/>
            <a:ext cx="9085005" cy="604021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B47E5-CA52-4705-97AC-81C73F9DA7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FE930-BF41-4B26-8F3E-277DF6568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76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68BC09-70B3-497A-B119-314BD190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57FF6-FF47-4F1B-8C22-ACFC0EF856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C1E28-DE42-4DC8-B766-9DF69548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4FB9DD-6ECF-4B77-9580-54DD4E834B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09"/>
          <a:stretch/>
        </p:blipFill>
        <p:spPr>
          <a:xfrm>
            <a:off x="1" y="1"/>
            <a:ext cx="9144000" cy="682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59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B730-D693-4D8A-A599-F7126682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B2AD4-E418-4E58-8AE4-1F2E590F36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6A82E43-F334-4B83-9151-C0C24AE8A2BC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4402C-BFEE-4C5D-BCB2-10D6A06BC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6B2A6-F88E-49D5-B7B3-A105255FF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7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12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A014-E785-4C73-9FE3-15E258CFE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AB0EFD-1A5D-45E6-896B-4E5F2D03D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42646"/>
            <a:ext cx="9072880" cy="676412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9BF28-4553-4DE8-8C15-37FEEB9551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4960F-9706-4AC8-80EB-BDD0904E23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899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C5B8C2-BE56-4593-95E5-6C5D02F9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075004-F887-45B9-B174-E7B391A2A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560" y="136524"/>
            <a:ext cx="8341359" cy="629475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85FF6-9C1A-4BB9-858C-126D3B0B30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FFD74-BD55-48D8-B3D5-90DFBC3DE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18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6D1C0E-FFAE-48E2-8D26-EFD1BABA9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7DF315-3033-4C21-8E9C-9BA5B0557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560" y="-25744"/>
            <a:ext cx="6415346" cy="68837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AD006-3BEF-40FF-B4C6-9E931A64AF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09EE7-0E32-40E9-8E71-FA5D087E4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565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6F67-4F8D-4F5C-8C84-A0F02DE2B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A close up of a green traffic light&#10;&#10;Description automatically generated">
            <a:extLst>
              <a:ext uri="{FF2B5EF4-FFF2-40B4-BE49-F238E27FC236}">
                <a16:creationId xmlns:a16="http://schemas.microsoft.com/office/drawing/2014/main" id="{3F19A635-1132-418D-B175-65A201F76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2062" y="1976284"/>
            <a:ext cx="7870010" cy="286856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0D05E-A2A7-420D-9935-93922CE3C2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A039D-85B5-42EA-BC6D-A185BFDA9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3ACB2F-4C84-421A-BC6A-41140CC0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89567" y="5375787"/>
            <a:ext cx="1068235" cy="80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C383E-096B-4A3B-9A5A-682EA3C4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A394A1-5597-4887-9303-9679354C5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162"/>
            <a:ext cx="7886700" cy="4351338"/>
          </a:xfrm>
        </p:spPr>
        <p:txBody>
          <a:bodyPr/>
          <a:lstStyle/>
          <a:p>
            <a:pPr algn="ctr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51055-B354-4CB1-B2A3-81E1EFA0F9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0310A-BF46-4CEF-BE48-B888F6AB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9D7F82E1-EE04-414B-97A2-AA13C85C6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6396" y="3672616"/>
            <a:ext cx="232300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https://openphysed.org/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1" name="Picture 1">
            <a:extLst>
              <a:ext uri="{FF2B5EF4-FFF2-40B4-BE49-F238E27FC236}">
                <a16:creationId xmlns:a16="http://schemas.microsoft.com/office/drawing/2014/main" id="{F8216B5B-536E-476E-BF90-A7A02810A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6" y="4325468"/>
            <a:ext cx="1429990" cy="14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5">
            <a:extLst>
              <a:ext uri="{FF2B5EF4-FFF2-40B4-BE49-F238E27FC236}">
                <a16:creationId xmlns:a16="http://schemas.microsoft.com/office/drawing/2014/main" id="{75D3B6E5-8D23-43FA-A487-382CDE1C9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31884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C32BC4-A0C7-444D-90E8-AD1584A63F12}"/>
              </a:ext>
            </a:extLst>
          </p:cNvPr>
          <p:cNvSpPr/>
          <p:nvPr/>
        </p:nvSpPr>
        <p:spPr>
          <a:xfrm>
            <a:off x="400050" y="3416643"/>
            <a:ext cx="3429000" cy="126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Georgia SHAPE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b="1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http://www.georgiashape.org/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B4CA36-1F72-4C5A-8E31-0662986F0C4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71" y="4409675"/>
            <a:ext cx="1266825" cy="1266825"/>
          </a:xfrm>
          <a:prstGeom prst="rect">
            <a:avLst/>
          </a:prstGeom>
          <a:noFill/>
          <a:ln w="25400">
            <a:solidFill>
              <a:srgbClr val="FF33CC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80305B6-D6E0-4846-8C6A-56BAFE54A481}"/>
              </a:ext>
            </a:extLst>
          </p:cNvPr>
          <p:cNvSpPr/>
          <p:nvPr/>
        </p:nvSpPr>
        <p:spPr>
          <a:xfrm>
            <a:off x="4471513" y="1503186"/>
            <a:ext cx="2688705" cy="640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Georgia AHPERD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1600" b="1" u="sng" dirty="0">
                <a:solidFill>
                  <a:srgbClr val="0563C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https://www.gahperd.org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78D554-4C6C-42CB-B409-1F61F7F9B0A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2" y="2435612"/>
            <a:ext cx="1204951" cy="1138410"/>
          </a:xfrm>
          <a:prstGeom prst="rect">
            <a:avLst/>
          </a:prstGeom>
          <a:noFill/>
          <a:ln w="25400">
            <a:solidFill>
              <a:srgbClr val="FF66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C8A083-29F1-410D-B49F-162D7B8B0603}"/>
              </a:ext>
            </a:extLst>
          </p:cNvPr>
          <p:cNvSpPr txBox="1"/>
          <p:nvPr/>
        </p:nvSpPr>
        <p:spPr>
          <a:xfrm>
            <a:off x="653317" y="1469036"/>
            <a:ext cx="29336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Georgia Standards of Excellence</a:t>
            </a:r>
          </a:p>
          <a:p>
            <a:r>
              <a:rPr lang="en-US" sz="1200" b="1" dirty="0">
                <a:hlinkClick r:id="rId7"/>
              </a:rPr>
              <a:t>https://www.georgiastandards.org/Georgia-Standards/Pages/Physical-Education.aspx</a:t>
            </a:r>
            <a:endParaRPr lang="en-US" sz="1200" b="1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8D47CCD-8B6E-4782-9F98-4AA491EC9E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5114" y="2493756"/>
            <a:ext cx="1048549" cy="10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5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A3A1-92F0-4F14-90BB-00CCFED9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physically educated student defined: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FC2F-95A8-4B38-A112-146AB667E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physically educated student has grade-level</a:t>
            </a:r>
          </a:p>
          <a:p>
            <a:pPr marL="0" indent="0">
              <a:buNone/>
            </a:pPr>
            <a:r>
              <a:rPr lang="en-US" dirty="0"/>
              <a:t> appropriate comprehension and application of the</a:t>
            </a:r>
          </a:p>
          <a:p>
            <a:pPr marL="0" indent="0">
              <a:buNone/>
            </a:pPr>
            <a:r>
              <a:rPr lang="en-US" dirty="0"/>
              <a:t> concepts and principles of motor skills, movement</a:t>
            </a:r>
          </a:p>
          <a:p>
            <a:pPr marL="0" indent="0">
              <a:buNone/>
            </a:pPr>
            <a:r>
              <a:rPr lang="en-US" dirty="0"/>
              <a:t> patterns, tactics, and strategies. All of which</a:t>
            </a:r>
          </a:p>
          <a:p>
            <a:pPr marL="0" indent="0">
              <a:buNone/>
            </a:pPr>
            <a:r>
              <a:rPr lang="en-US" dirty="0"/>
              <a:t> contribute to a physically literate and active lifestyle.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64EE4-82FF-4F8A-92F4-6463954FD4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1FE3D-58F8-427C-B179-F178C8F70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28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D6590-A1E2-4FF7-A985-3E9895F2C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034CF-3714-4AA1-A55C-437FEE7E0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899EC-7A1F-475B-BB95-29A1403150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629279-E1DD-4A69-BDE9-8CDA7DC51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53CFAE-FC48-4D8D-A21C-0D4DD056D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21206" y="178206"/>
            <a:ext cx="6501587" cy="65015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715564E-F970-4E5D-A504-A7F05BDF3F6E}"/>
              </a:ext>
            </a:extLst>
          </p:cNvPr>
          <p:cNvSpPr txBox="1"/>
          <p:nvPr/>
        </p:nvSpPr>
        <p:spPr>
          <a:xfrm>
            <a:off x="1321206" y="6679793"/>
            <a:ext cx="65015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eastersdesigns.wordpress.com/portfolio/graphic-design-3/logos-icons/my-round-social-networking-icon-se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1552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Please evaluate today’s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100" b="1" dirty="0"/>
              <a:t>Georgia Department of Education Evaluation Survey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b="1" dirty="0"/>
              <a:t>Session: Richmond County Georgia Standards of Excellence</a:t>
            </a:r>
          </a:p>
          <a:p>
            <a:pPr marL="0" indent="0">
              <a:buNone/>
            </a:pPr>
            <a:r>
              <a:rPr lang="en-US" sz="4400" b="1" dirty="0"/>
              <a:t>	   Physical Education Professional Learning</a:t>
            </a:r>
          </a:p>
          <a:p>
            <a:pPr marL="0" indent="0">
              <a:buNone/>
            </a:pPr>
            <a:endParaRPr lang="en-US" sz="4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7030A0"/>
                </a:solidFill>
              </a:rPr>
              <a:t>Presenter: Therese McGuire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5700" b="1" u="sng" dirty="0">
                <a:hlinkClick r:id="rId2"/>
              </a:rPr>
              <a:t>http://gadoe.org/surveys/CI-3WVZ6RW</a:t>
            </a:r>
            <a:endParaRPr lang="en-US" sz="5700" b="1" dirty="0"/>
          </a:p>
          <a:p>
            <a:pPr marL="0" indent="0">
              <a:buNone/>
            </a:pPr>
            <a:r>
              <a:rPr lang="en-US" dirty="0"/>
              <a:t>                                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or scan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AE6870-AD18-448A-9B2A-0EFE6DC7B06B}" type="datetime1">
              <a:rPr lang="en-US" smtClean="0"/>
              <a:t>2/13/2019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2050" name="Picture 2" descr="C:\Users\Therese.McGuire.DOE\Pictures\qrcode.360864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37" y="4502426"/>
            <a:ext cx="2276061" cy="22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80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B0016-E42A-460C-8F21-E52D256C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10B98-E975-43C0-9040-5EB61E520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Therese McGuire                                                                                                           Program Specialist Health &amp; Physical Education                                                      Georgia Department of Education                                   </a:t>
            </a:r>
            <a:r>
              <a:rPr lang="en-US" dirty="0">
                <a:hlinkClick r:id="rId2"/>
              </a:rPr>
              <a:t>tmcguire@doe.k12.ga.us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Mike Tenoschok                                                                                                                               Program Specialist Health &amp; Physical Education                                              Georgia Department of Education                                    </a:t>
            </a:r>
            <a:r>
              <a:rPr lang="en-US" dirty="0">
                <a:hlinkClick r:id="rId3"/>
              </a:rPr>
              <a:t>mtenoschok@doe.k12.ga.us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6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EE1C-253A-4BB3-82E1-1DC5F718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Georgia Standards of Excellence ( Present 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3317" y="1659579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The Physically Educated Student: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1. Demonstrates competency in a variety of motor skills and movement patterns.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2. Applies the knowledge of concepts, principles, strategies, and tactics related to movement and performance.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3. Demonstrates knowledge and skills to help achieve and maintain a health-enhancing level of physical activity and fitness.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4.  Exhibits responsible personal and social behavior that respects self and others in physical activity setting.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5. Recognizes the value of physical activity for health, enjoyment, challenge, self-expression and/or social interaction.</a:t>
            </a:r>
          </a:p>
          <a:p>
            <a:pPr marL="0" indent="0">
              <a:buNone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8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FDE21D-7F3F-4602-8A4A-DA7E3232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3983" y="1659579"/>
            <a:ext cx="3886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1. The physically educated student demonstrates competency in a variety of motor skills and movement patterns.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2. The physically educated student applies the knowledge of concepts, principles, strategies, and tactics related to movement and performance.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3. The physically educated student demonstrates knowledge and skills to help achieve and maintain a health-enhancing level of physical activity and fitness. </a:t>
            </a:r>
          </a:p>
          <a:p>
            <a:pPr marL="0" indent="0">
              <a:buNone/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</a:rPr>
              <a:t>4. The physically educated student exhibits responsible personal and social behavior that respects self and others in physical activity setting.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5. The physically educated student recognizes the value of physical activity for health, enjoyment, challenge, self-expression and/or social interaction.</a:t>
            </a:r>
          </a:p>
          <a:p>
            <a:pPr marL="0" indent="0">
              <a:buNone/>
            </a:pP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53817" y="1693881"/>
            <a:ext cx="38862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1-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The physically literate individual demonstrates competency in a variety of motor skills and movement patterns. </a:t>
            </a:r>
            <a:endParaRPr lang="en-US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2-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The physically literate individual applies knowledge of concepts, principles, strategies and tactics related to movement and performance.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3-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The physically literate individual demonstrates the knowledge and skills to achieve and maintain a health-enhancing level of physical activity and fitness. </a:t>
            </a:r>
            <a:endParaRPr lang="en-US" sz="16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4-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The physically literate individual exhibits responsible personal and social behavior that respects self and others.</a:t>
            </a:r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-The physically literate individual recognizes the value of physical activity for health, enjoyment, challenge, self-expression and/or </a:t>
            </a: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social interaction.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843280" y="517371"/>
            <a:ext cx="3028950" cy="479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Georgia Standards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166579" y="517372"/>
            <a:ext cx="2860675" cy="479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SHAPE Standards</a:t>
            </a:r>
          </a:p>
        </p:txBody>
      </p:sp>
    </p:spTree>
    <p:extLst>
      <p:ext uri="{BB962C8B-B14F-4D97-AF65-F5344CB8AC3E}">
        <p14:creationId xmlns:p14="http://schemas.microsoft.com/office/powerpoint/2010/main" val="192208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86DC1D6-A04A-49D5-A71B-947FE53E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7D38B01-68F3-44E9-B688-66A77B91C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689037"/>
              </p:ext>
            </p:extLst>
          </p:nvPr>
        </p:nvGraphicFramePr>
        <p:xfrm>
          <a:off x="516194" y="1825625"/>
          <a:ext cx="7999478" cy="2698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0735">
                  <a:extLst>
                    <a:ext uri="{9D8B030D-6E8A-4147-A177-3AD203B41FA5}">
                      <a16:colId xmlns:a16="http://schemas.microsoft.com/office/drawing/2014/main" val="2851573322"/>
                    </a:ext>
                  </a:extLst>
                </a:gridCol>
                <a:gridCol w="5458743">
                  <a:extLst>
                    <a:ext uri="{9D8B030D-6E8A-4147-A177-3AD203B41FA5}">
                      <a16:colId xmlns:a16="http://schemas.microsoft.com/office/drawing/2014/main" val="2183106499"/>
                    </a:ext>
                  </a:extLst>
                </a:gridCol>
              </a:tblGrid>
              <a:tr h="7895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July 2018 – June 2019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12" marR="11001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Professional Learning/Resource Development continued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12" marR="11001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432270"/>
                  </a:ext>
                </a:extLst>
              </a:tr>
              <a:tr h="1241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2019-2020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12" marR="110012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Implementation of Georgia Standards of Excellence for Physical Education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012" marR="11001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3619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2576F-CE5D-4AA0-A8B4-F823FE031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E395E-DFF8-4BBF-9A9B-0EBF84EEA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3E4CEF-BB1E-48C7-AE93-F39F6AA99A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3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01B15B8C-09E7-4EA9-9F15-70BE4043D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800" dirty="0">
                <a:solidFill>
                  <a:schemeClr val="tx1"/>
                </a:solidFill>
                <a:ea typeface="Helvetica" panose="020B0604020202020204" pitchFamily="34" charset="0"/>
                <a:cs typeface="Helvetica" panose="020B0604020202020204" pitchFamily="34" charset="0"/>
              </a:rPr>
              <a:t>How to Read the GPS Code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B2DD58D-5DFB-472C-A530-04C4472D40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PE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en-US" sz="4800" b="1" dirty="0">
                <a:solidFill>
                  <a:schemeClr val="folHlink"/>
                </a:solidFill>
              </a:rPr>
              <a:t>.</a:t>
            </a:r>
            <a:r>
              <a:rPr lang="en-US" sz="4800" b="1" dirty="0">
                <a:solidFill>
                  <a:srgbClr val="FF0000"/>
                </a:solidFill>
              </a:rPr>
              <a:t>1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endParaRPr lang="en-US" sz="4800" b="1" u="sng" dirty="0">
              <a:solidFill>
                <a:srgbClr val="EC4612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4800" b="1" dirty="0"/>
              <a:t> 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4800" b="1" dirty="0"/>
              <a:t>hysical 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sz="4800" b="1" dirty="0"/>
              <a:t>ducation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4800" b="1" dirty="0"/>
              <a:t>Grade 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</a:rPr>
              <a:t>6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4800" b="1" dirty="0"/>
              <a:t> Standard </a:t>
            </a:r>
            <a:r>
              <a:rPr lang="en-US" sz="4800" b="1" u="sng" dirty="0">
                <a:solidFill>
                  <a:srgbClr val="FF0000"/>
                </a:solidFill>
              </a:rPr>
              <a:t>#1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4800" b="1" dirty="0"/>
              <a:t>Element </a:t>
            </a:r>
            <a:r>
              <a:rPr lang="en-US" sz="4800" b="1" u="sng" dirty="0">
                <a:solidFill>
                  <a:schemeClr val="accent1">
                    <a:lumMod val="75000"/>
                  </a:schemeClr>
                </a:solidFill>
              </a:rPr>
              <a:t>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n-US" sz="3600" u="sng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3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61827-70A9-42D0-98C5-209FE6B0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Skills</a:t>
            </a:r>
            <a:r>
              <a:rPr lang="en-US" dirty="0"/>
              <a:t> to Play the Game</a:t>
            </a:r>
            <a:br>
              <a:rPr lang="en-US" dirty="0"/>
            </a:br>
            <a:r>
              <a:rPr lang="en-US" dirty="0"/>
              <a:t>(1)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DF208D-1F5E-401D-9DA5-AC01FF366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14"/>
          <a:stretch/>
        </p:blipFill>
        <p:spPr>
          <a:xfrm>
            <a:off x="118607" y="1909916"/>
            <a:ext cx="8906786" cy="35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35320"/>
      </p:ext>
    </p:extLst>
  </p:cSld>
  <p:clrMapOvr>
    <a:masterClrMapping/>
  </p:clrMapOvr>
</p:sld>
</file>

<file path=ppt/theme/theme1.xml><?xml version="1.0" encoding="utf-8"?>
<a:theme xmlns:a="http://schemas.openxmlformats.org/drawingml/2006/main" name="GaDOE-PowerPoint-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9C8662C74564AA813A60BD0601687" ma:contentTypeVersion="5" ma:contentTypeDescription="Create a new document." ma:contentTypeScope="" ma:versionID="7540033b98abb10ad759ea7e00e726f9">
  <xsd:schema xmlns:xsd="http://www.w3.org/2001/XMLSchema" xmlns:xs="http://www.w3.org/2001/XMLSchema" xmlns:p="http://schemas.microsoft.com/office/2006/metadata/properties" xmlns:ns2="d71578b4-8a9a-43b8-9dd8-3834e0439734" targetNamespace="http://schemas.microsoft.com/office/2006/metadata/properties" ma:root="true" ma:fieldsID="940b83434bccf7a8e30b86f6a0aa9c4c" ns2:_="">
    <xsd:import namespace="d71578b4-8a9a-43b8-9dd8-3834e0439734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Category"/>
                <xsd:element ref="ns2:Sub_x002d_Category" minOccurs="0"/>
                <xsd:element ref="ns2:Policy_x0020_Referen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578b4-8a9a-43b8-9dd8-3834e0439734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8" ma:displayName="Type of Document" ma:format="Dropdown" ma:internalName="Document_x0020_Category">
      <xsd:simpleType>
        <xsd:restriction base="dms:Choice">
          <xsd:enumeration value="Form"/>
          <xsd:enumeration value="Guidance"/>
          <xsd:enumeration value="Template"/>
          <xsd:enumeration value="Concept Paper Template"/>
          <xsd:enumeration value="Easy Reference"/>
          <xsd:enumeration value="Logo/Emblems"/>
        </xsd:restriction>
      </xsd:simpleType>
    </xsd:element>
    <xsd:element name="Category" ma:index="9" ma:displayName="Category" ma:default="(Choose One)" ma:format="Dropdown" ma:internalName="Category">
      <xsd:simpleType>
        <xsd:restriction base="dms:Choice">
          <xsd:enumeration value="(Choose One)"/>
          <xsd:enumeration value="Communications"/>
          <xsd:enumeration value="SBOE Approval Process"/>
          <xsd:enumeration value="Human Resources/Legal"/>
          <xsd:enumeration value="Operations"/>
          <xsd:enumeration value="Program Management"/>
          <xsd:enumeration value="Internal Audits &amp; Controls"/>
        </xsd:restriction>
      </xsd:simpleType>
    </xsd:element>
    <xsd:element name="Sub_x002d_Category" ma:index="10" nillable="true" ma:displayName="Sub-Category" ma:internalName="Sub_x002d_Category">
      <xsd:simpleType>
        <xsd:restriction base="dms:Text">
          <xsd:maxLength value="255"/>
        </xsd:restriction>
      </xsd:simpleType>
    </xsd:element>
    <xsd:element name="Policy_x0020_Reference" ma:index="11" nillable="true" ma:displayName="Policy Reference" ma:list="{5d4ab52c-5c5b-46b6-a9b7-51bccb2839cc}" ma:internalName="Policy_x0020_Reference" ma:showField="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licy_x0020_Reference xmlns="d71578b4-8a9a-43b8-9dd8-3834e0439734"/>
    <Document_x0020_Category xmlns="d71578b4-8a9a-43b8-9dd8-3834e0439734">Template</Document_x0020_Category>
    <Sub_x002d_Category xmlns="d71578b4-8a9a-43b8-9dd8-3834e0439734" xsi:nil="true"/>
    <Category xmlns="d71578b4-8a9a-43b8-9dd8-3834e0439734">Communications</Categor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750EE3-2CF7-415C-9DE1-4355DA477C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1578b4-8a9a-43b8-9dd8-3834e04397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88A7C3-2BB5-4A18-898A-30CE89B2372C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d71578b4-8a9a-43b8-9dd8-3834e0439734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F00EE7-5F6E-409F-88CA-8BEF9EFD5F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</TotalTime>
  <Words>965</Words>
  <Application>Microsoft Office PowerPoint</Application>
  <PresentationFormat>On-screen Show (4:3)</PresentationFormat>
  <Paragraphs>187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Rounded MT Bold</vt:lpstr>
      <vt:lpstr>Calibri</vt:lpstr>
      <vt:lpstr>Calibri Light</vt:lpstr>
      <vt:lpstr>Gill Sans MT</vt:lpstr>
      <vt:lpstr>Wingdings</vt:lpstr>
      <vt:lpstr>GaDOE-PowerPoint-Template</vt:lpstr>
      <vt:lpstr>2019  Physical Education Standards  Review Richmond County </vt:lpstr>
      <vt:lpstr>Key Messages</vt:lpstr>
      <vt:lpstr>Survey Information </vt:lpstr>
      <vt:lpstr>The physically educated student defined: </vt:lpstr>
      <vt:lpstr>Georgia Standards of Excellence ( Present )</vt:lpstr>
      <vt:lpstr>PowerPoint Presentation</vt:lpstr>
      <vt:lpstr>Time Line</vt:lpstr>
      <vt:lpstr>How to Read the GPS Code</vt:lpstr>
      <vt:lpstr>Skills to Play the Game (1)</vt:lpstr>
      <vt:lpstr>SKILLS (1)</vt:lpstr>
      <vt:lpstr>Strategies to Excel at the Game (2)</vt:lpstr>
      <vt:lpstr>STRATEGIES (2)</vt:lpstr>
      <vt:lpstr>Fitness levels to Succeed at the game (3)</vt:lpstr>
      <vt:lpstr>FITNESS (3)</vt:lpstr>
      <vt:lpstr>Rules/Etiquette to play the game fairly/safely (4)</vt:lpstr>
      <vt:lpstr>Rules/Etiquette (4)</vt:lpstr>
      <vt:lpstr>Joy and Value: of the Game (5)</vt:lpstr>
      <vt:lpstr>Joy and Value (5)</vt:lpstr>
      <vt:lpstr>Georgia Physical Education Standards of Excellence </vt:lpstr>
      <vt:lpstr>Knowledge Check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Standards Activity</vt:lpstr>
      <vt:lpstr>Next Step: Map It</vt:lpstr>
      <vt:lpstr>PowerPoint Presentation</vt:lpstr>
      <vt:lpstr>PowerPoint Presentation</vt:lpstr>
      <vt:lpstr>Step 2</vt:lpstr>
      <vt:lpstr>PowerPoint Presentation</vt:lpstr>
      <vt:lpstr>PowerPoint Presentation</vt:lpstr>
      <vt:lpstr>PowerPoint Presentation</vt:lpstr>
      <vt:lpstr>Resources</vt:lpstr>
      <vt:lpstr>PowerPoint Presentation</vt:lpstr>
      <vt:lpstr>Please evaluate today’s session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 Physical Education Standards  Review</dc:title>
  <dc:creator>Therese McGuire</dc:creator>
  <cp:lastModifiedBy>Therese McGuire</cp:lastModifiedBy>
  <cp:revision>49</cp:revision>
  <dcterms:created xsi:type="dcterms:W3CDTF">2018-10-04T20:13:12Z</dcterms:created>
  <dcterms:modified xsi:type="dcterms:W3CDTF">2019-02-13T21:17:53Z</dcterms:modified>
</cp:coreProperties>
</file>