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64" r:id="rId6"/>
    <p:sldId id="259" r:id="rId7"/>
    <p:sldId id="260" r:id="rId8"/>
    <p:sldId id="261"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0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58666C4-7EEA-496C-A9F3-0462AE78F9CF}" type="datetimeFigureOut">
              <a:rPr lang="en-US" smtClean="0"/>
              <a:t>5/1/2015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13CACFA-AE7D-46AF-9DA0-7A5CCB12F5B5}"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666C4-7EEA-496C-A9F3-0462AE78F9CF}" type="datetimeFigureOut">
              <a:rPr lang="en-US" smtClean="0"/>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666C4-7EEA-496C-A9F3-0462AE78F9CF}" type="datetimeFigureOut">
              <a:rPr lang="en-US" smtClean="0"/>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8666C4-7EEA-496C-A9F3-0462AE78F9CF}" type="datetimeFigureOut">
              <a:rPr lang="en-US" smtClean="0"/>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666C4-7EEA-496C-A9F3-0462AE78F9CF}" type="datetimeFigureOut">
              <a:rPr lang="en-US" smtClean="0"/>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58666C4-7EEA-496C-A9F3-0462AE78F9CF}" type="datetimeFigureOut">
              <a:rPr lang="en-US" smtClean="0"/>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3CACFA-AE7D-46AF-9DA0-7A5CCB12F5B5}"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8666C4-7EEA-496C-A9F3-0462AE78F9CF}" type="datetimeFigureOut">
              <a:rPr lang="en-US" smtClean="0"/>
              <a:t>5/1/2015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8666C4-7EEA-496C-A9F3-0462AE78F9CF}" type="datetimeFigureOut">
              <a:rPr lang="en-US" smtClean="0"/>
              <a:t>5/1/2015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666C4-7EEA-496C-A9F3-0462AE78F9CF}" type="datetimeFigureOut">
              <a:rPr lang="en-US" smtClean="0"/>
              <a:t>5/1/2015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58666C4-7EEA-496C-A9F3-0462AE78F9CF}" type="datetimeFigureOut">
              <a:rPr lang="en-US" smtClean="0"/>
              <a:t>5/1/2015</a:t>
            </a:fld>
            <a:endParaRPr lang="en-US"/>
          </a:p>
        </p:txBody>
      </p:sp>
      <p:sp>
        <p:nvSpPr>
          <p:cNvPr id="7" name="Slide Number Placeholder 6"/>
          <p:cNvSpPr>
            <a:spLocks noGrp="1"/>
          </p:cNvSpPr>
          <p:nvPr>
            <p:ph type="sldNum" sz="quarter" idx="12"/>
          </p:nvPr>
        </p:nvSpPr>
        <p:spPr/>
        <p:txBody>
          <a:bodyPr/>
          <a:lstStyle/>
          <a:p>
            <a:fld id="{613CACFA-AE7D-46AF-9DA0-7A5CCB12F5B5}"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666C4-7EEA-496C-A9F3-0462AE78F9CF}" type="datetimeFigureOut">
              <a:rPr lang="en-US" smtClean="0"/>
              <a:t>5/1/2015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13CACFA-AE7D-46AF-9DA0-7A5CCB12F5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58666C4-7EEA-496C-A9F3-0462AE78F9CF}" type="datetimeFigureOut">
              <a:rPr lang="en-US" smtClean="0"/>
              <a:t>5/1/2015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13CACFA-AE7D-46AF-9DA0-7A5CCB12F5B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 AP Readers Long to SEE. . . .</a:t>
            </a:r>
            <a:endParaRPr lang="en-US" dirty="0"/>
          </a:p>
        </p:txBody>
      </p:sp>
      <p:sp>
        <p:nvSpPr>
          <p:cNvPr id="3" name="Subtitle 2"/>
          <p:cNvSpPr>
            <a:spLocks noGrp="1"/>
          </p:cNvSpPr>
          <p:nvPr>
            <p:ph type="subTitle" idx="1"/>
          </p:nvPr>
        </p:nvSpPr>
        <p:spPr/>
        <p:txBody>
          <a:bodyPr/>
          <a:lstStyle/>
          <a:p>
            <a:r>
              <a:rPr lang="en-US" dirty="0" smtClean="0"/>
              <a:t>Some Reminders about your AP Essays</a:t>
            </a:r>
            <a:endParaRPr lang="en-US" dirty="0"/>
          </a:p>
        </p:txBody>
      </p:sp>
    </p:spTree>
    <p:extLst>
      <p:ext uri="{BB962C8B-B14F-4D97-AF65-F5344CB8AC3E}">
        <p14:creationId xmlns:p14="http://schemas.microsoft.com/office/powerpoint/2010/main" val="780302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a:t>
            </a:r>
            <a:r>
              <a:rPr lang="en-US" dirty="0" smtClean="0"/>
              <a:t>!  (The “C”)</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Make sure that all your claims/analysis has effective support AND that the support you choose is the best the text has to offer.  When considering what support to use, reflect on the following:</a:t>
            </a:r>
            <a:endParaRPr lang="en-US" sz="2800" dirty="0"/>
          </a:p>
          <a:p>
            <a:pPr lvl="1"/>
            <a:r>
              <a:rPr lang="en-US" sz="2400" dirty="0"/>
              <a:t>Are they all equal?</a:t>
            </a:r>
            <a:endParaRPr lang="en-US" sz="2800" dirty="0"/>
          </a:p>
          <a:p>
            <a:pPr lvl="1"/>
            <a:r>
              <a:rPr lang="en-US" sz="2400" dirty="0"/>
              <a:t>Do they grow or diminish in importance or scale?</a:t>
            </a:r>
            <a:endParaRPr lang="en-US" sz="2800" dirty="0"/>
          </a:p>
          <a:p>
            <a:pPr lvl="1"/>
            <a:r>
              <a:rPr lang="en-US" sz="2400" dirty="0"/>
              <a:t>Are there different aspects of one thing or varieties?</a:t>
            </a:r>
            <a:endParaRPr lang="en-US" sz="2800" dirty="0"/>
          </a:p>
          <a:p>
            <a:endParaRPr lang="en-US" dirty="0"/>
          </a:p>
        </p:txBody>
      </p:sp>
    </p:spTree>
    <p:extLst>
      <p:ext uri="{BB962C8B-B14F-4D97-AF65-F5344CB8AC3E}">
        <p14:creationId xmlns:p14="http://schemas.microsoft.com/office/powerpoint/2010/main" val="2011257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Numbers – DON’T:</a:t>
            </a:r>
            <a:endParaRPr lang="en-US" dirty="0"/>
          </a:p>
        </p:txBody>
      </p:sp>
      <p:sp>
        <p:nvSpPr>
          <p:cNvPr id="3" name="Content Placeholder 2"/>
          <p:cNvSpPr>
            <a:spLocks noGrp="1"/>
          </p:cNvSpPr>
          <p:nvPr>
            <p:ph idx="1"/>
          </p:nvPr>
        </p:nvSpPr>
        <p:spPr/>
        <p:txBody>
          <a:bodyPr>
            <a:normAutofit lnSpcReduction="10000"/>
          </a:bodyPr>
          <a:lstStyle/>
          <a:p>
            <a:pPr lvl="0"/>
            <a:r>
              <a:rPr lang="en-US" dirty="0"/>
              <a:t>Don’t use line numbers, but briefly quote instead. </a:t>
            </a:r>
            <a:endParaRPr lang="en-US" dirty="0" smtClean="0"/>
          </a:p>
          <a:p>
            <a:pPr lvl="0"/>
            <a:r>
              <a:rPr lang="en-US" dirty="0"/>
              <a:t>M</a:t>
            </a:r>
            <a:r>
              <a:rPr lang="en-US" dirty="0" smtClean="0"/>
              <a:t>ost </a:t>
            </a:r>
            <a:r>
              <a:rPr lang="en-US" dirty="0"/>
              <a:t>readers will not go back to the poem or text to see which lines you are referring to. </a:t>
            </a:r>
            <a:endParaRPr lang="en-US" dirty="0" smtClean="0"/>
          </a:p>
          <a:p>
            <a:pPr lvl="0"/>
            <a:r>
              <a:rPr lang="en-US" dirty="0"/>
              <a:t>W</a:t>
            </a:r>
            <a:r>
              <a:rPr lang="en-US" dirty="0" smtClean="0"/>
              <a:t>hen </a:t>
            </a:r>
            <a:r>
              <a:rPr lang="en-US" dirty="0"/>
              <a:t>quoting, don’t simply give the first and last words with an ellipsis in between. </a:t>
            </a:r>
            <a:endParaRPr lang="en-US" dirty="0" smtClean="0"/>
          </a:p>
          <a:p>
            <a:pPr lvl="0"/>
            <a:r>
              <a:rPr lang="en-US" dirty="0" smtClean="0"/>
              <a:t> </a:t>
            </a:r>
            <a:r>
              <a:rPr lang="en-US" dirty="0"/>
              <a:t>Use the exact words that are most important in demonstrating your point.</a:t>
            </a:r>
          </a:p>
          <a:p>
            <a:endParaRPr lang="en-US" dirty="0"/>
          </a:p>
        </p:txBody>
      </p:sp>
    </p:spTree>
    <p:extLst>
      <p:ext uri="{BB962C8B-B14F-4D97-AF65-F5344CB8AC3E}">
        <p14:creationId xmlns:p14="http://schemas.microsoft.com/office/powerpoint/2010/main" val="3659041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a:t>
            </a:r>
            <a:endParaRPr lang="en-US" dirty="0"/>
          </a:p>
        </p:txBody>
      </p:sp>
      <p:sp>
        <p:nvSpPr>
          <p:cNvPr id="3" name="Content Placeholder 2"/>
          <p:cNvSpPr>
            <a:spLocks noGrp="1"/>
          </p:cNvSpPr>
          <p:nvPr>
            <p:ph idx="1"/>
          </p:nvPr>
        </p:nvSpPr>
        <p:spPr/>
        <p:txBody>
          <a:bodyPr/>
          <a:lstStyle/>
          <a:p>
            <a:r>
              <a:rPr lang="en-US" dirty="0" smtClean="0"/>
              <a:t>No “purple prose.”</a:t>
            </a:r>
          </a:p>
          <a:p>
            <a:pPr lvl="1"/>
            <a:r>
              <a:rPr lang="en-US" dirty="0" smtClean="0"/>
              <a:t>Nothing “flowery, catchy, showy.”</a:t>
            </a:r>
          </a:p>
          <a:p>
            <a:pPr lvl="1"/>
            <a:r>
              <a:rPr lang="en-US" dirty="0"/>
              <a:t>S</a:t>
            </a:r>
            <a:r>
              <a:rPr lang="en-US" dirty="0" smtClean="0"/>
              <a:t>tick </a:t>
            </a:r>
            <a:r>
              <a:rPr lang="en-US" dirty="0"/>
              <a:t>to a few sentences and get to the point </a:t>
            </a:r>
            <a:endParaRPr lang="en-US" dirty="0" smtClean="0"/>
          </a:p>
          <a:p>
            <a:r>
              <a:rPr lang="en-US" dirty="0" smtClean="0"/>
              <a:t>“A” – ANSWER the question! Then, “C” and “E” – PROVE that’s a good answer!</a:t>
            </a:r>
            <a:endParaRPr lang="en-US" dirty="0"/>
          </a:p>
        </p:txBody>
      </p:sp>
    </p:spTree>
    <p:extLst>
      <p:ext uri="{BB962C8B-B14F-4D97-AF65-F5344CB8AC3E}">
        <p14:creationId xmlns:p14="http://schemas.microsoft.com/office/powerpoint/2010/main" val="1996699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MORALIZE:</a:t>
            </a:r>
            <a:endParaRPr lang="en-US" dirty="0"/>
          </a:p>
        </p:txBody>
      </p:sp>
      <p:sp>
        <p:nvSpPr>
          <p:cNvPr id="3" name="Content Placeholder 2"/>
          <p:cNvSpPr>
            <a:spLocks noGrp="1"/>
          </p:cNvSpPr>
          <p:nvPr>
            <p:ph idx="1"/>
          </p:nvPr>
        </p:nvSpPr>
        <p:spPr/>
        <p:txBody>
          <a:bodyPr/>
          <a:lstStyle/>
          <a:p>
            <a:pPr lvl="0"/>
            <a:r>
              <a:rPr lang="en-US" dirty="0"/>
              <a:t>F</a:t>
            </a:r>
            <a:r>
              <a:rPr lang="en-US" dirty="0" smtClean="0"/>
              <a:t>ocus </a:t>
            </a:r>
            <a:r>
              <a:rPr lang="en-US" dirty="0"/>
              <a:t>on </a:t>
            </a:r>
            <a:r>
              <a:rPr lang="en-US" b="1" u="sng" dirty="0"/>
              <a:t>literary analysis </a:t>
            </a:r>
            <a:r>
              <a:rPr lang="en-US" dirty="0"/>
              <a:t>as a means to convey your </a:t>
            </a:r>
            <a:r>
              <a:rPr lang="en-US" dirty="0" smtClean="0"/>
              <a:t>ideas - </a:t>
            </a:r>
            <a:r>
              <a:rPr lang="en-US" dirty="0"/>
              <a:t>not on how you personally felt about the selection.   </a:t>
            </a:r>
            <a:endParaRPr lang="en-US" dirty="0" smtClean="0"/>
          </a:p>
          <a:p>
            <a:pPr lvl="0"/>
            <a:r>
              <a:rPr lang="en-US" dirty="0" smtClean="0"/>
              <a:t>DON’T comment </a:t>
            </a:r>
            <a:r>
              <a:rPr lang="en-US" dirty="0"/>
              <a:t>on the author, either: “Such and such was a great 20</a:t>
            </a:r>
            <a:r>
              <a:rPr lang="en-US" baseline="30000" dirty="0"/>
              <a:t>th</a:t>
            </a:r>
            <a:r>
              <a:rPr lang="en-US" dirty="0"/>
              <a:t> century author who….” Or “Milton does a great job of …”</a:t>
            </a:r>
          </a:p>
          <a:p>
            <a:endParaRPr lang="en-US" dirty="0"/>
          </a:p>
        </p:txBody>
      </p:sp>
    </p:spTree>
    <p:extLst>
      <p:ext uri="{BB962C8B-B14F-4D97-AF65-F5344CB8AC3E}">
        <p14:creationId xmlns:p14="http://schemas.microsoft.com/office/powerpoint/2010/main" val="356690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a:t>
            </a:r>
            <a:endParaRPr lang="en-US" dirty="0"/>
          </a:p>
        </p:txBody>
      </p:sp>
      <p:sp>
        <p:nvSpPr>
          <p:cNvPr id="3" name="Content Placeholder 2"/>
          <p:cNvSpPr>
            <a:spLocks noGrp="1"/>
          </p:cNvSpPr>
          <p:nvPr>
            <p:ph idx="1"/>
          </p:nvPr>
        </p:nvSpPr>
        <p:spPr/>
        <p:txBody>
          <a:bodyPr/>
          <a:lstStyle/>
          <a:p>
            <a:r>
              <a:rPr lang="en-US" dirty="0" smtClean="0"/>
              <a:t>Wordiness – “Less can be more.”</a:t>
            </a:r>
          </a:p>
          <a:p>
            <a:r>
              <a:rPr lang="en-US" dirty="0" smtClean="0"/>
              <a:t>Lists – “The author uses words such as “icy” and “shivering” to show. . .</a:t>
            </a:r>
          </a:p>
          <a:p>
            <a:r>
              <a:rPr lang="en-US" dirty="0" smtClean="0"/>
              <a:t>  IMBED those words into a sentence: The “icy, shivering” leaves convey a sense of loneliness as the speaker. . . .</a:t>
            </a:r>
            <a:endParaRPr lang="en-US" dirty="0"/>
          </a:p>
        </p:txBody>
      </p:sp>
    </p:spTree>
    <p:extLst>
      <p:ext uri="{BB962C8B-B14F-4D97-AF65-F5344CB8AC3E}">
        <p14:creationId xmlns:p14="http://schemas.microsoft.com/office/powerpoint/2010/main" val="3141684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use 1</a:t>
            </a:r>
            <a:r>
              <a:rPr lang="en-US" baseline="30000" dirty="0" smtClean="0"/>
              <a:t>st</a:t>
            </a:r>
            <a:r>
              <a:rPr lang="en-US" dirty="0" smtClean="0"/>
              <a:t> person!!</a:t>
            </a:r>
            <a:endParaRPr lang="en-US" dirty="0"/>
          </a:p>
        </p:txBody>
      </p:sp>
      <p:sp>
        <p:nvSpPr>
          <p:cNvPr id="3" name="Content Placeholder 2"/>
          <p:cNvSpPr>
            <a:spLocks noGrp="1"/>
          </p:cNvSpPr>
          <p:nvPr>
            <p:ph idx="1"/>
          </p:nvPr>
        </p:nvSpPr>
        <p:spPr/>
        <p:txBody>
          <a:bodyPr/>
          <a:lstStyle/>
          <a:p>
            <a:r>
              <a:rPr lang="en-US" dirty="0" smtClean="0"/>
              <a:t>Speak in terms of the work you are discussing.</a:t>
            </a:r>
          </a:p>
          <a:p>
            <a:r>
              <a:rPr lang="en-US" dirty="0" smtClean="0"/>
              <a:t>ONLY use 1</a:t>
            </a:r>
            <a:r>
              <a:rPr lang="en-US" baseline="30000" dirty="0" smtClean="0"/>
              <a:t>st</a:t>
            </a:r>
            <a:r>
              <a:rPr lang="en-US" dirty="0" smtClean="0"/>
              <a:t> person if you are relating a personal event (which usually only works in the introduction):</a:t>
            </a:r>
          </a:p>
          <a:p>
            <a:pPr lvl="1"/>
            <a:r>
              <a:rPr lang="en-US" dirty="0" smtClean="0"/>
              <a:t>“I’ll never forget the time Henry Hsu spilled ketchup on my sweater.  In her short story, Phillips conveys the same sense of humiliation and anger I felt that day.”</a:t>
            </a:r>
            <a:endParaRPr lang="en-US" dirty="0"/>
          </a:p>
        </p:txBody>
      </p:sp>
    </p:spTree>
    <p:extLst>
      <p:ext uri="{BB962C8B-B14F-4D97-AF65-F5344CB8AC3E}">
        <p14:creationId xmlns:p14="http://schemas.microsoft.com/office/powerpoint/2010/main" val="1219378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NOT SAY (EVER!!):</a:t>
            </a:r>
            <a:endParaRPr lang="en-US" dirty="0"/>
          </a:p>
        </p:txBody>
      </p:sp>
      <p:sp>
        <p:nvSpPr>
          <p:cNvPr id="3" name="Content Placeholder 2"/>
          <p:cNvSpPr>
            <a:spLocks noGrp="1"/>
          </p:cNvSpPr>
          <p:nvPr>
            <p:ph idx="1"/>
          </p:nvPr>
        </p:nvSpPr>
        <p:spPr/>
        <p:txBody>
          <a:bodyPr/>
          <a:lstStyle/>
          <a:p>
            <a:r>
              <a:rPr lang="en-US" dirty="0" smtClean="0"/>
              <a:t>“I think” </a:t>
            </a:r>
          </a:p>
          <a:p>
            <a:r>
              <a:rPr lang="en-US" dirty="0" smtClean="0"/>
              <a:t>“I feel like”</a:t>
            </a:r>
          </a:p>
          <a:p>
            <a:r>
              <a:rPr lang="en-US" dirty="0" smtClean="0"/>
              <a:t>“I don’t understand exactly, but. . .”</a:t>
            </a:r>
          </a:p>
          <a:p>
            <a:r>
              <a:rPr lang="en-US" dirty="0" smtClean="0"/>
              <a:t>ANYTHING ELSE WITH “I. . .”</a:t>
            </a:r>
            <a:endParaRPr lang="en-US" dirty="0"/>
          </a:p>
        </p:txBody>
      </p:sp>
    </p:spTree>
    <p:extLst>
      <p:ext uri="{BB962C8B-B14F-4D97-AF65-F5344CB8AC3E}">
        <p14:creationId xmlns:p14="http://schemas.microsoft.com/office/powerpoint/2010/main" val="3647107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IMPORTANT:</a:t>
            </a:r>
            <a:endParaRPr lang="en-US" dirty="0"/>
          </a:p>
        </p:txBody>
      </p:sp>
      <p:sp>
        <p:nvSpPr>
          <p:cNvPr id="3" name="Content Placeholder 2"/>
          <p:cNvSpPr>
            <a:spLocks noGrp="1"/>
          </p:cNvSpPr>
          <p:nvPr>
            <p:ph idx="1"/>
          </p:nvPr>
        </p:nvSpPr>
        <p:spPr/>
        <p:txBody>
          <a:bodyPr>
            <a:normAutofit lnSpcReduction="10000"/>
          </a:bodyPr>
          <a:lstStyle/>
          <a:p>
            <a:r>
              <a:rPr lang="en-US" dirty="0" smtClean="0"/>
              <a:t>The PROMPT:</a:t>
            </a:r>
          </a:p>
          <a:p>
            <a:pPr lvl="1"/>
            <a:r>
              <a:rPr lang="en-US" dirty="0" smtClean="0"/>
              <a:t>RESPOND to the prompt – that MUST be your focus</a:t>
            </a:r>
          </a:p>
          <a:p>
            <a:pPr lvl="1"/>
            <a:r>
              <a:rPr lang="en-US" dirty="0" smtClean="0"/>
              <a:t>Discuss HOW and/or WHY – NOTHING else</a:t>
            </a:r>
          </a:p>
          <a:p>
            <a:r>
              <a:rPr lang="en-US" dirty="0" smtClean="0"/>
              <a:t>Only discuss those literary terms you ARE CERTAIN OF</a:t>
            </a:r>
          </a:p>
          <a:p>
            <a:pPr lvl="1"/>
            <a:r>
              <a:rPr lang="en-US" dirty="0" smtClean="0"/>
              <a:t>Don’t just LIST terms – explain HOW and WHY</a:t>
            </a:r>
          </a:p>
          <a:p>
            <a:pPr lvl="1"/>
            <a:r>
              <a:rPr lang="en-US" dirty="0" smtClean="0"/>
              <a:t>Focus on the PURPOSE. . . . .</a:t>
            </a:r>
            <a:endParaRPr lang="en-US" dirty="0"/>
          </a:p>
        </p:txBody>
      </p:sp>
    </p:spTree>
    <p:extLst>
      <p:ext uri="{BB962C8B-B14F-4D97-AF65-F5344CB8AC3E}">
        <p14:creationId xmlns:p14="http://schemas.microsoft.com/office/powerpoint/2010/main" val="2306911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a:t>
            </a:r>
            <a:endParaRPr lang="en-US" dirty="0"/>
          </a:p>
        </p:txBody>
      </p:sp>
      <p:sp>
        <p:nvSpPr>
          <p:cNvPr id="3" name="Content Placeholder 2"/>
          <p:cNvSpPr>
            <a:spLocks noGrp="1"/>
          </p:cNvSpPr>
          <p:nvPr>
            <p:ph idx="1"/>
          </p:nvPr>
        </p:nvSpPr>
        <p:spPr/>
        <p:txBody>
          <a:bodyPr/>
          <a:lstStyle/>
          <a:p>
            <a:pPr lvl="0"/>
            <a:r>
              <a:rPr lang="en-US" dirty="0" smtClean="0"/>
              <a:t>ANYTHING </a:t>
            </a:r>
            <a:r>
              <a:rPr lang="en-US" dirty="0"/>
              <a:t>which can’t be related back to the theme and the prompt.  </a:t>
            </a:r>
            <a:endParaRPr lang="en-US" dirty="0" smtClean="0"/>
          </a:p>
          <a:p>
            <a:pPr lvl="0"/>
            <a:r>
              <a:rPr lang="en-US" dirty="0" smtClean="0"/>
              <a:t>DON’T show </a:t>
            </a:r>
            <a:r>
              <a:rPr lang="en-US" dirty="0"/>
              <a:t>off by alluding to other works that you have read or studied, not even in the conclusion</a:t>
            </a:r>
            <a:r>
              <a:rPr lang="en-US" dirty="0" smtClean="0"/>
              <a:t>.  </a:t>
            </a:r>
          </a:p>
          <a:p>
            <a:pPr lvl="0"/>
            <a:r>
              <a:rPr lang="en-US" dirty="0" smtClean="0"/>
              <a:t>( </a:t>
            </a:r>
            <a:r>
              <a:rPr lang="en-US" dirty="0"/>
              <a:t>Doing so almost always diminishes your other observations</a:t>
            </a:r>
            <a:r>
              <a:rPr lang="en-US" dirty="0" smtClean="0"/>
              <a:t>. )</a:t>
            </a:r>
            <a:endParaRPr lang="en-US" dirty="0"/>
          </a:p>
          <a:p>
            <a:endParaRPr lang="en-US" dirty="0"/>
          </a:p>
        </p:txBody>
      </p:sp>
    </p:spTree>
    <p:extLst>
      <p:ext uri="{BB962C8B-B14F-4D97-AF65-F5344CB8AC3E}">
        <p14:creationId xmlns:p14="http://schemas.microsoft.com/office/powerpoint/2010/main" val="308264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“DON’Ts”:</a:t>
            </a:r>
            <a:endParaRPr lang="en-US" dirty="0"/>
          </a:p>
        </p:txBody>
      </p:sp>
      <p:sp>
        <p:nvSpPr>
          <p:cNvPr id="3" name="Content Placeholder 2"/>
          <p:cNvSpPr>
            <a:spLocks noGrp="1"/>
          </p:cNvSpPr>
          <p:nvPr>
            <p:ph idx="1"/>
          </p:nvPr>
        </p:nvSpPr>
        <p:spPr/>
        <p:txBody>
          <a:bodyPr/>
          <a:lstStyle/>
          <a:p>
            <a:r>
              <a:rPr lang="en-US" dirty="0" smtClean="0"/>
              <a:t>Don’t FORCE symbolism – not every piece includes symbols;</a:t>
            </a:r>
          </a:p>
          <a:p>
            <a:r>
              <a:rPr lang="en-US" dirty="0" smtClean="0"/>
              <a:t>Don’t STATE the obvious (ex: the prompt asks you to compare and contrast, and you say “These works are the same and different.”)</a:t>
            </a:r>
          </a:p>
          <a:p>
            <a:r>
              <a:rPr lang="en-US" dirty="0" smtClean="0"/>
              <a:t>Don’t use the word “feel” – EVER. . .</a:t>
            </a:r>
          </a:p>
          <a:p>
            <a:r>
              <a:rPr lang="en-US" dirty="0" smtClean="0"/>
              <a:t>Don’t use “PURPLE PROSE.”</a:t>
            </a:r>
          </a:p>
          <a:p>
            <a:endParaRPr lang="en-US" dirty="0"/>
          </a:p>
        </p:txBody>
      </p:sp>
    </p:spTree>
    <p:extLst>
      <p:ext uri="{BB962C8B-B14F-4D97-AF65-F5344CB8AC3E}">
        <p14:creationId xmlns:p14="http://schemas.microsoft.com/office/powerpoint/2010/main" val="252288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and COMPOSITION</a:t>
            </a:r>
            <a:endParaRPr lang="en-US" dirty="0"/>
          </a:p>
        </p:txBody>
      </p:sp>
      <p:sp>
        <p:nvSpPr>
          <p:cNvPr id="3" name="Content Placeholder 2"/>
          <p:cNvSpPr>
            <a:spLocks noGrp="1"/>
          </p:cNvSpPr>
          <p:nvPr>
            <p:ph idx="1"/>
          </p:nvPr>
        </p:nvSpPr>
        <p:spPr/>
        <p:txBody>
          <a:bodyPr/>
          <a:lstStyle/>
          <a:p>
            <a:pPr lvl="0"/>
            <a:r>
              <a:rPr lang="en-US" dirty="0"/>
              <a:t>Fully develop your </a:t>
            </a:r>
            <a:r>
              <a:rPr lang="en-US" dirty="0" smtClean="0"/>
              <a:t>essays.</a:t>
            </a:r>
          </a:p>
          <a:p>
            <a:pPr lvl="0"/>
            <a:r>
              <a:rPr lang="en-US" dirty="0" smtClean="0"/>
              <a:t>TRY </a:t>
            </a:r>
            <a:r>
              <a:rPr lang="en-US" dirty="0"/>
              <a:t>to write at least 2 pages.  </a:t>
            </a:r>
            <a:endParaRPr lang="en-US" dirty="0" smtClean="0"/>
          </a:p>
          <a:p>
            <a:pPr lvl="1"/>
            <a:r>
              <a:rPr lang="en-US" dirty="0" smtClean="0"/>
              <a:t>It’s </a:t>
            </a:r>
            <a:r>
              <a:rPr lang="en-US" dirty="0"/>
              <a:t>a shame to read the first page of what promises to be an 8 or 9 essay and then have the writer not fully develop their ideas and quit after one page. </a:t>
            </a:r>
            <a:endParaRPr lang="en-US" dirty="0" smtClean="0"/>
          </a:p>
          <a:p>
            <a:pPr lvl="1"/>
            <a:r>
              <a:rPr lang="en-US" dirty="0" smtClean="0"/>
              <a:t> </a:t>
            </a:r>
            <a:r>
              <a:rPr lang="en-US" dirty="0"/>
              <a:t>However, a longer essay is not necessarily a better essay.</a:t>
            </a:r>
          </a:p>
          <a:p>
            <a:pPr marL="68580" indent="0">
              <a:buNone/>
            </a:pPr>
            <a:endParaRPr lang="en-US" dirty="0"/>
          </a:p>
        </p:txBody>
      </p:sp>
    </p:spTree>
    <p:extLst>
      <p:ext uri="{BB962C8B-B14F-4D97-AF65-F5344CB8AC3E}">
        <p14:creationId xmlns:p14="http://schemas.microsoft.com/office/powerpoint/2010/main" val="1676713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“DON’Ts”: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Don’t say that writers USE devices – INSTEAD, explain what these devices DO in the piece;</a:t>
            </a:r>
          </a:p>
          <a:p>
            <a:pPr lvl="1"/>
            <a:r>
              <a:rPr lang="en-US" dirty="0" smtClean="0"/>
              <a:t>EX: Writers </a:t>
            </a:r>
            <a:r>
              <a:rPr lang="en-US" dirty="0"/>
              <a:t>don’t “use” diction or tone, nor do they “use literary terms” in their writing.  ALL sentences have diction and syntax.  The questions is, therefore, what kind of diction and syntax is being used AND why.  Don’t write that, “The author uses diction (or syntax or whatever) to show his or her meaning</a:t>
            </a:r>
            <a:r>
              <a:rPr lang="en-US" dirty="0" smtClean="0"/>
              <a:t>.”</a:t>
            </a:r>
          </a:p>
          <a:p>
            <a:r>
              <a:rPr lang="en-US" dirty="0" smtClean="0"/>
              <a:t>Don’t talk about PARAGRAPHS in a POEM;</a:t>
            </a:r>
          </a:p>
          <a:p>
            <a:r>
              <a:rPr lang="en-US" dirty="0" smtClean="0"/>
              <a:t>Don’t misspell author’s names – that’s just sloppy;</a:t>
            </a:r>
          </a:p>
          <a:p>
            <a:pPr marL="68580" indent="0">
              <a:buNone/>
            </a:pPr>
            <a:endParaRPr lang="en-US" dirty="0"/>
          </a:p>
        </p:txBody>
      </p:sp>
    </p:spTree>
    <p:extLst>
      <p:ext uri="{BB962C8B-B14F-4D97-AF65-F5344CB8AC3E}">
        <p14:creationId xmlns:p14="http://schemas.microsoft.com/office/powerpoint/2010/main" val="215029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a:t> </a:t>
            </a:r>
            <a:r>
              <a:rPr lang="en-US" strike="sngStrike" dirty="0" smtClean="0"/>
              <a:t>The narrator uses diction such as “blubbering” and “fetid” to show that he dislikes the. . </a:t>
            </a:r>
            <a:r>
              <a:rPr lang="en-US" dirty="0" smtClean="0"/>
              <a:t>. </a:t>
            </a:r>
          </a:p>
          <a:p>
            <a:r>
              <a:rPr lang="en-US" dirty="0" smtClean="0"/>
              <a:t>Harsh words like “blubbering” and “fetid” convey that the narrator feels. . . .</a:t>
            </a:r>
            <a:endParaRPr lang="en-US" dirty="0"/>
          </a:p>
          <a:p>
            <a:endParaRPr lang="en-US" dirty="0"/>
          </a:p>
        </p:txBody>
      </p:sp>
    </p:spTree>
    <p:extLst>
      <p:ext uri="{BB962C8B-B14F-4D97-AF65-F5344CB8AC3E}">
        <p14:creationId xmlns:p14="http://schemas.microsoft.com/office/powerpoint/2010/main" val="481000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ULTIMATELY -</a:t>
            </a:r>
            <a:endParaRPr lang="en-US" dirty="0"/>
          </a:p>
        </p:txBody>
      </p:sp>
      <p:sp>
        <p:nvSpPr>
          <p:cNvPr id="3" name="Content Placeholder 2"/>
          <p:cNvSpPr>
            <a:spLocks noGrp="1"/>
          </p:cNvSpPr>
          <p:nvPr>
            <p:ph idx="1"/>
          </p:nvPr>
        </p:nvSpPr>
        <p:spPr/>
        <p:txBody>
          <a:bodyPr>
            <a:normAutofit/>
          </a:bodyPr>
          <a:lstStyle/>
          <a:p>
            <a:r>
              <a:rPr lang="en-US" sz="3200" dirty="0" smtClean="0"/>
              <a:t>Write an essay that ONLY YOU can write.</a:t>
            </a:r>
          </a:p>
          <a:p>
            <a:r>
              <a:rPr lang="en-US" sz="3200" dirty="0" smtClean="0"/>
              <a:t>Analyzing literature is all about what YOU find notable in a piece, and WHY it is notable (in relation to the prompt).</a:t>
            </a:r>
            <a:endParaRPr lang="en-US" sz="3200" dirty="0"/>
          </a:p>
        </p:txBody>
      </p:sp>
    </p:spTree>
    <p:extLst>
      <p:ext uri="{BB962C8B-B14F-4D97-AF65-F5344CB8AC3E}">
        <p14:creationId xmlns:p14="http://schemas.microsoft.com/office/powerpoint/2010/main" val="43670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PARAGRAPHS:</a:t>
            </a:r>
            <a:endParaRPr lang="en-US" dirty="0"/>
          </a:p>
        </p:txBody>
      </p:sp>
      <p:sp>
        <p:nvSpPr>
          <p:cNvPr id="3" name="Content Placeholder 2"/>
          <p:cNvSpPr>
            <a:spLocks noGrp="1"/>
          </p:cNvSpPr>
          <p:nvPr>
            <p:ph idx="1"/>
          </p:nvPr>
        </p:nvSpPr>
        <p:spPr/>
        <p:txBody>
          <a:bodyPr/>
          <a:lstStyle/>
          <a:p>
            <a:r>
              <a:rPr lang="en-US" dirty="0" smtClean="0"/>
              <a:t>Have </a:t>
            </a:r>
            <a:r>
              <a:rPr lang="en-US" dirty="0"/>
              <a:t>more than one or two GIGANTIC paragraphs. </a:t>
            </a:r>
            <a:endParaRPr lang="en-US" dirty="0" smtClean="0"/>
          </a:p>
          <a:p>
            <a:r>
              <a:rPr lang="en-US" dirty="0" smtClean="0"/>
              <a:t>(</a:t>
            </a:r>
            <a:r>
              <a:rPr lang="en-US" dirty="0"/>
              <a:t>Because readers read through only once and quickly, not having those cues to where ideas begin and end contributes to the incoherency of an essay. </a:t>
            </a:r>
            <a:r>
              <a:rPr lang="en-US" dirty="0" smtClean="0"/>
              <a:t>)</a:t>
            </a:r>
          </a:p>
          <a:p>
            <a:r>
              <a:rPr lang="en-US" dirty="0" smtClean="0"/>
              <a:t>A. C. E. S – use this strategy for coherent paragraphs</a:t>
            </a:r>
            <a:endParaRPr lang="en-US" dirty="0"/>
          </a:p>
        </p:txBody>
      </p:sp>
    </p:spTree>
    <p:extLst>
      <p:ext uri="{BB962C8B-B14F-4D97-AF65-F5344CB8AC3E}">
        <p14:creationId xmlns:p14="http://schemas.microsoft.com/office/powerpoint/2010/main" val="166778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SHOW – don’t TELL</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Integrate your quotations gracefully </a:t>
            </a:r>
            <a:endParaRPr lang="en-US" dirty="0" smtClean="0"/>
          </a:p>
          <a:p>
            <a:pPr lvl="1"/>
            <a:r>
              <a:rPr lang="en-US" dirty="0" smtClean="0"/>
              <a:t>(</a:t>
            </a:r>
            <a:r>
              <a:rPr lang="en-US" dirty="0"/>
              <a:t>1) into your analysis of literary devices </a:t>
            </a:r>
            <a:endParaRPr lang="en-US" dirty="0" smtClean="0"/>
          </a:p>
          <a:p>
            <a:pPr lvl="1"/>
            <a:r>
              <a:rPr lang="en-US" dirty="0" smtClean="0"/>
              <a:t>(</a:t>
            </a:r>
            <a:r>
              <a:rPr lang="en-US" dirty="0"/>
              <a:t>2) with an interpretation of meaning </a:t>
            </a:r>
            <a:endParaRPr lang="en-US" dirty="0" smtClean="0"/>
          </a:p>
          <a:p>
            <a:pPr lvl="1"/>
            <a:r>
              <a:rPr lang="en-US" dirty="0" smtClean="0"/>
              <a:t>(</a:t>
            </a:r>
            <a:r>
              <a:rPr lang="en-US" dirty="0"/>
              <a:t>3).  Thoroughly explain the relevance of the quote to the prompt and your </a:t>
            </a:r>
            <a:r>
              <a:rPr lang="en-US" dirty="0" smtClean="0"/>
              <a:t>analysis.</a:t>
            </a:r>
          </a:p>
          <a:p>
            <a:r>
              <a:rPr lang="en-US" dirty="0" smtClean="0"/>
              <a:t>Don’t </a:t>
            </a:r>
            <a:r>
              <a:rPr lang="en-US" dirty="0"/>
              <a:t>assume that your understanding of a quote is the same as the readers’ understanding; you have to interpret its significance to the work, your thesis and the prompt.  </a:t>
            </a:r>
          </a:p>
        </p:txBody>
      </p:sp>
    </p:spTree>
    <p:extLst>
      <p:ext uri="{BB962C8B-B14F-4D97-AF65-F5344CB8AC3E}">
        <p14:creationId xmlns:p14="http://schemas.microsoft.com/office/powerpoint/2010/main" val="3183603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Conclude!</a:t>
            </a:r>
            <a:endParaRPr lang="en-US" dirty="0"/>
          </a:p>
        </p:txBody>
      </p:sp>
      <p:sp>
        <p:nvSpPr>
          <p:cNvPr id="3" name="Content Placeholder 2"/>
          <p:cNvSpPr>
            <a:spLocks noGrp="1"/>
          </p:cNvSpPr>
          <p:nvPr>
            <p:ph idx="1"/>
          </p:nvPr>
        </p:nvSpPr>
        <p:spPr/>
        <p:txBody>
          <a:bodyPr/>
          <a:lstStyle/>
          <a:p>
            <a:r>
              <a:rPr lang="en-US" dirty="0"/>
              <a:t>The conclusion should be a separate paragraph, even if you only have time for one </a:t>
            </a:r>
            <a:r>
              <a:rPr lang="en-US" dirty="0" smtClean="0"/>
              <a:t>sentence.</a:t>
            </a:r>
          </a:p>
          <a:p>
            <a:pPr lvl="0"/>
            <a:r>
              <a:rPr lang="en-US" dirty="0"/>
              <a:t>A good conclusion could </a:t>
            </a:r>
            <a:endParaRPr lang="en-US" dirty="0" smtClean="0"/>
          </a:p>
          <a:p>
            <a:pPr lvl="1"/>
            <a:r>
              <a:rPr lang="en-US" dirty="0" smtClean="0"/>
              <a:t>restate </a:t>
            </a:r>
            <a:r>
              <a:rPr lang="en-US" dirty="0"/>
              <a:t>the thesis, </a:t>
            </a:r>
            <a:endParaRPr lang="en-US" dirty="0" smtClean="0"/>
          </a:p>
          <a:p>
            <a:pPr lvl="1"/>
            <a:r>
              <a:rPr lang="en-US" dirty="0" smtClean="0"/>
              <a:t>emphasize </a:t>
            </a:r>
            <a:r>
              <a:rPr lang="en-US" dirty="0"/>
              <a:t>salient aspects of the essay </a:t>
            </a:r>
            <a:endParaRPr lang="en-US" dirty="0" smtClean="0"/>
          </a:p>
          <a:p>
            <a:pPr lvl="1"/>
            <a:r>
              <a:rPr lang="en-US" dirty="0" smtClean="0"/>
              <a:t>end </a:t>
            </a:r>
            <a:r>
              <a:rPr lang="en-US" dirty="0"/>
              <a:t>with a provocative clincher.</a:t>
            </a:r>
          </a:p>
          <a:p>
            <a:pPr marL="68580" indent="0">
              <a:buNone/>
            </a:pPr>
            <a:endParaRPr lang="en-US" dirty="0"/>
          </a:p>
        </p:txBody>
      </p:sp>
    </p:spTree>
    <p:extLst>
      <p:ext uri="{BB962C8B-B14F-4D97-AF65-F5344CB8AC3E}">
        <p14:creationId xmlns:p14="http://schemas.microsoft.com/office/powerpoint/2010/main" val="2693382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a few minutes: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Spend time planning your essay (10 </a:t>
            </a:r>
            <a:r>
              <a:rPr lang="en-US" dirty="0" smtClean="0"/>
              <a:t>minutes)</a:t>
            </a:r>
          </a:p>
          <a:p>
            <a:pPr lvl="1"/>
            <a:r>
              <a:rPr lang="en-US" dirty="0" smtClean="0"/>
              <a:t>find </a:t>
            </a:r>
            <a:r>
              <a:rPr lang="en-US" dirty="0"/>
              <a:t>some angle, within the context of the prompt, that you feel passionate about, whether emotionally, intellectually or philosophically (passion moves readers). </a:t>
            </a:r>
            <a:endParaRPr lang="en-US" dirty="0" smtClean="0"/>
          </a:p>
          <a:p>
            <a:pPr lvl="1"/>
            <a:r>
              <a:rPr lang="en-US" dirty="0"/>
              <a:t>If the prompt refers to “literary devices” or any other technical aspects of the work, ignore the reference and ask first, “What does the poem mean?”  THEN, ask, “What message does the author have for you?”  THEN, ask, “How is that message delivered?” </a:t>
            </a:r>
          </a:p>
        </p:txBody>
      </p:sp>
    </p:spTree>
    <p:extLst>
      <p:ext uri="{BB962C8B-B14F-4D97-AF65-F5344CB8AC3E}">
        <p14:creationId xmlns:p14="http://schemas.microsoft.com/office/powerpoint/2010/main" val="3778637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SMOOTH!</a:t>
            </a:r>
            <a:endParaRPr lang="en-US" dirty="0"/>
          </a:p>
        </p:txBody>
      </p:sp>
      <p:sp>
        <p:nvSpPr>
          <p:cNvPr id="3" name="Content Placeholder 2"/>
          <p:cNvSpPr>
            <a:spLocks noGrp="1"/>
          </p:cNvSpPr>
          <p:nvPr>
            <p:ph idx="1"/>
          </p:nvPr>
        </p:nvSpPr>
        <p:spPr/>
        <p:txBody>
          <a:bodyPr/>
          <a:lstStyle/>
          <a:p>
            <a:pPr lvl="0"/>
            <a:r>
              <a:rPr lang="en-US" dirty="0"/>
              <a:t>Don’t just jump from thought to thought; transition quickly but effectively</a:t>
            </a:r>
            <a:r>
              <a:rPr lang="en-US" dirty="0" smtClean="0"/>
              <a:t>.</a:t>
            </a:r>
          </a:p>
          <a:p>
            <a:pPr lvl="0"/>
            <a:r>
              <a:rPr lang="en-US" dirty="0" smtClean="0"/>
              <a:t>Your essay should “flow</a:t>
            </a:r>
            <a:r>
              <a:rPr lang="en-US" dirty="0" smtClean="0"/>
              <a:t>.”</a:t>
            </a:r>
          </a:p>
          <a:p>
            <a:pPr lvl="0"/>
            <a:r>
              <a:rPr lang="en-US" dirty="0" smtClean="0"/>
              <a:t>AGAIN, using A. C. E. S will help you remember those TOPIC sentences and those SUMMARY sentences.</a:t>
            </a:r>
            <a:endParaRPr lang="en-US" dirty="0"/>
          </a:p>
          <a:p>
            <a:endParaRPr lang="en-US" dirty="0"/>
          </a:p>
        </p:txBody>
      </p:sp>
    </p:spTree>
    <p:extLst>
      <p:ext uri="{BB962C8B-B14F-4D97-AF65-F5344CB8AC3E}">
        <p14:creationId xmlns:p14="http://schemas.microsoft.com/office/powerpoint/2010/main" val="2620642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THESIS is IMPORTANT:</a:t>
            </a:r>
            <a:endParaRPr lang="en-US" dirty="0"/>
          </a:p>
        </p:txBody>
      </p:sp>
      <p:sp>
        <p:nvSpPr>
          <p:cNvPr id="3" name="Content Placeholder 2"/>
          <p:cNvSpPr>
            <a:spLocks noGrp="1"/>
          </p:cNvSpPr>
          <p:nvPr>
            <p:ph idx="1"/>
          </p:nvPr>
        </p:nvSpPr>
        <p:spPr/>
        <p:txBody>
          <a:bodyPr>
            <a:normAutofit fontScale="92500"/>
          </a:bodyPr>
          <a:lstStyle/>
          <a:p>
            <a:pPr lvl="0"/>
            <a:r>
              <a:rPr lang="en-US" dirty="0"/>
              <a:t>Make sure your essay has a clear ARGUABLE thesis statement which clearly reflects what you intend to discuss. </a:t>
            </a:r>
            <a:endParaRPr lang="en-US" dirty="0" smtClean="0"/>
          </a:p>
          <a:p>
            <a:pPr lvl="0"/>
            <a:r>
              <a:rPr lang="en-US" dirty="0" smtClean="0"/>
              <a:t> </a:t>
            </a:r>
            <a:r>
              <a:rPr lang="en-US" dirty="0"/>
              <a:t>Make sure your thesis is an EXACT reflection of what the prompt is asking WITHOUT simply restating the prompt.  </a:t>
            </a:r>
            <a:endParaRPr lang="en-US" dirty="0" smtClean="0"/>
          </a:p>
          <a:p>
            <a:pPr lvl="0"/>
            <a:r>
              <a:rPr lang="en-US" dirty="0" smtClean="0"/>
              <a:t>A </a:t>
            </a:r>
            <a:r>
              <a:rPr lang="en-US" dirty="0"/>
              <a:t>good formula is “The text shows X in order to show/highlight/accomplish Y.”  Connect the literary device back to the author’s point.</a:t>
            </a:r>
          </a:p>
          <a:p>
            <a:endParaRPr lang="en-US" dirty="0"/>
          </a:p>
        </p:txBody>
      </p:sp>
    </p:spTree>
    <p:extLst>
      <p:ext uri="{BB962C8B-B14F-4D97-AF65-F5344CB8AC3E}">
        <p14:creationId xmlns:p14="http://schemas.microsoft.com/office/powerpoint/2010/main" val="2688696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a:t>
            </a:r>
            <a:endParaRPr lang="en-US" dirty="0"/>
          </a:p>
        </p:txBody>
      </p:sp>
      <p:sp>
        <p:nvSpPr>
          <p:cNvPr id="3" name="Content Placeholder 2"/>
          <p:cNvSpPr>
            <a:spLocks noGrp="1"/>
          </p:cNvSpPr>
          <p:nvPr>
            <p:ph idx="1"/>
          </p:nvPr>
        </p:nvSpPr>
        <p:spPr/>
        <p:txBody>
          <a:bodyPr/>
          <a:lstStyle/>
          <a:p>
            <a:r>
              <a:rPr lang="en-US" dirty="0"/>
              <a:t>Spend more time thinking and analyzing the ENTIRE text rather than paraphrasing the text in your response.   </a:t>
            </a:r>
            <a:endParaRPr lang="en-US" dirty="0" smtClean="0"/>
          </a:p>
          <a:p>
            <a:r>
              <a:rPr lang="en-US" dirty="0" smtClean="0"/>
              <a:t>Many </a:t>
            </a:r>
            <a:r>
              <a:rPr lang="en-US" dirty="0"/>
              <a:t>writers miss or ignore subtle shades of meaning which show contrasts or similarities. </a:t>
            </a:r>
            <a:endParaRPr lang="en-US" dirty="0" smtClean="0"/>
          </a:p>
          <a:p>
            <a:r>
              <a:rPr lang="en-US" dirty="0" smtClean="0"/>
              <a:t>COMPLEXITY – the prompt is going to be COMPLEX – recognize and PROVE that.</a:t>
            </a:r>
            <a:endParaRPr lang="en-US" dirty="0"/>
          </a:p>
        </p:txBody>
      </p:sp>
    </p:spTree>
    <p:extLst>
      <p:ext uri="{BB962C8B-B14F-4D97-AF65-F5344CB8AC3E}">
        <p14:creationId xmlns:p14="http://schemas.microsoft.com/office/powerpoint/2010/main" val="1686169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514</TotalTime>
  <Words>1254</Words>
  <Application>Microsoft Office PowerPoint</Application>
  <PresentationFormat>On-screen Show (4:3)</PresentationFormat>
  <Paragraphs>97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What AP Readers Long to SEE. . . .</vt:lpstr>
      <vt:lpstr>STRUCTURE and COMPOSITION</vt:lpstr>
      <vt:lpstr>PARAGRAPHS:</vt:lpstr>
      <vt:lpstr>SHOW – don’t TELL</vt:lpstr>
      <vt:lpstr>Conclude!</vt:lpstr>
      <vt:lpstr>PLAN a few minutes:</vt:lpstr>
      <vt:lpstr>Be SMOOTH!</vt:lpstr>
      <vt:lpstr>The THESIS is IMPORTANT:</vt:lpstr>
      <vt:lpstr>ANALYZE!</vt:lpstr>
      <vt:lpstr>SUPPORT!  (The “C”)</vt:lpstr>
      <vt:lpstr>Line Numbers – DON’T:</vt:lpstr>
      <vt:lpstr>STYLE:</vt:lpstr>
      <vt:lpstr>Don’t MORALIZE:</vt:lpstr>
      <vt:lpstr>AVOID:</vt:lpstr>
      <vt:lpstr>DON’T use 1st person!!</vt:lpstr>
      <vt:lpstr>DO NOT SAY (EVER!!):</vt:lpstr>
      <vt:lpstr>MOST IMPORTANT:</vt:lpstr>
      <vt:lpstr>AVOID:</vt:lpstr>
      <vt:lpstr>MORE “DON’Ts”:</vt:lpstr>
      <vt:lpstr>MORE “DON’Ts”:</vt:lpstr>
      <vt:lpstr>Another example:</vt:lpstr>
      <vt:lpstr>ULTIMATELY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AP Readers Long to SEE. . . .</dc:title>
  <dc:creator>Smith, Audrey</dc:creator>
  <cp:lastModifiedBy>Smith, Audrey</cp:lastModifiedBy>
  <cp:revision>6</cp:revision>
  <dcterms:created xsi:type="dcterms:W3CDTF">2013-03-28T11:26:45Z</dcterms:created>
  <dcterms:modified xsi:type="dcterms:W3CDTF">2015-05-01T19:39:37Z</dcterms:modified>
</cp:coreProperties>
</file>