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3" r:id="rId2"/>
  </p:sldMasterIdLst>
  <p:notesMasterIdLst>
    <p:notesMasterId r:id="rId15"/>
  </p:notesMasterIdLst>
  <p:sldIdLst>
    <p:sldId id="256" r:id="rId3"/>
    <p:sldId id="259" r:id="rId4"/>
    <p:sldId id="269" r:id="rId5"/>
    <p:sldId id="257" r:id="rId6"/>
    <p:sldId id="267" r:id="rId7"/>
    <p:sldId id="266" r:id="rId8"/>
    <p:sldId id="261" r:id="rId9"/>
    <p:sldId id="262" r:id="rId10"/>
    <p:sldId id="263" r:id="rId11"/>
    <p:sldId id="264" r:id="rId12"/>
    <p:sldId id="268" r:id="rId13"/>
    <p:sldId id="265"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00EE"/>
    <a:srgbClr val="FFC901"/>
    <a:srgbClr val="6C1A00"/>
    <a:srgbClr val="58004E"/>
    <a:srgbClr val="FE9202"/>
    <a:srgbClr val="800080"/>
    <a:srgbClr val="CC0099"/>
    <a:srgbClr val="1D3A00"/>
    <a:srgbClr val="5EEC3C"/>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66"/>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S PGothic" panose="020B0600070205080204" pitchFamily="34" charset="-128"/>
                <a:cs typeface="MS PGothic" charset="0"/>
              </a:rPr>
              <a:t>Hello, my name is ____________and I’m glad you are able to join us today. During our time together we will be asking you a few questions. You have the choice not to answer any of them. Your participation is voluntary. All responses are kept confidential and your individual answers and personal information will not be shared with anyone. Thank you for your time! </a:t>
            </a:r>
          </a:p>
          <a:p>
            <a:pPr rtl="0" fontAlgn="base"/>
            <a:endParaRPr lang="en-US" sz="1200" b="0" i="1"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I want to welcome you to our family presentation that comes to us from HealthMPowers. Our school is working with HealthMPowers to help improve the healthy eating and physical activity behaviors of our students and their families. This partnership is important because of the strong link between a child’s health and their success in school. And that’s what we all have in common- wanting your child to succeed.  </a:t>
            </a:r>
            <a:r>
              <a:rPr lang="en-US" sz="1200" b="0" i="0" kern="1200" dirty="0" smtClean="0">
                <a:solidFill>
                  <a:schemeClr val="tx1"/>
                </a:solidFill>
                <a:effectLst/>
                <a:latin typeface="+mn-lt"/>
                <a:ea typeface="+mn-ea"/>
                <a:cs typeface="+mn-cs"/>
              </a:rPr>
              <a:t>​</a:t>
            </a:r>
          </a:p>
          <a:p>
            <a:pPr rtl="0" fontAlgn="base"/>
            <a:r>
              <a:rPr lang="en-US" sz="1200" b="0" i="0" kern="1200" dirty="0" smtClean="0">
                <a:solidFill>
                  <a:schemeClr val="tx1"/>
                </a:solidFill>
                <a:effectLst/>
                <a:latin typeface="+mn-lt"/>
                <a:ea typeface="+mn-ea"/>
                <a:cs typeface="+mn-cs"/>
              </a:rPr>
              <a:t>​</a:t>
            </a:r>
          </a:p>
          <a:p>
            <a:r>
              <a:rPr lang="en-US" altLang="en-US" dirty="0" smtClean="0">
                <a:solidFill>
                  <a:schemeClr val="tx1"/>
                </a:solidFill>
                <a:cs typeface="Arial" panose="020B0604020202020204" pitchFamily="34" charset="0"/>
              </a:rPr>
              <a:t>Our topic today is </a:t>
            </a:r>
            <a:r>
              <a:rPr lang="en-US" altLang="en-US" b="1" dirty="0" smtClean="0">
                <a:solidFill>
                  <a:schemeClr val="tx1"/>
                </a:solidFill>
                <a:cs typeface="Arial" panose="020B0604020202020204" pitchFamily="34" charset="0"/>
              </a:rPr>
              <a:t>Mix It Up! </a:t>
            </a:r>
            <a:r>
              <a:rPr lang="en-US" sz="1200" kern="1200" dirty="0" smtClean="0">
                <a:solidFill>
                  <a:schemeClr val="tx1"/>
                </a:solidFill>
                <a:effectLst/>
                <a:latin typeface="+mn-lt"/>
                <a:ea typeface="+mn-ea"/>
                <a:cs typeface="+mn-cs"/>
              </a:rPr>
              <a:t>Today, we are going to mix things up a little (pun-intended</a:t>
            </a:r>
            <a:r>
              <a:rPr lang="en-US" sz="1200" kern="1200" dirty="0" smtClean="0">
                <a:solidFill>
                  <a:schemeClr val="tx1"/>
                </a:solidFill>
                <a:effectLst/>
                <a:latin typeface="+mn-lt"/>
                <a:ea typeface="+mn-ea"/>
                <a:cs typeface="+mn-cs"/>
                <a:sym typeface="Wingdings" panose="05000000000000000000" pitchFamily="2" charset="2"/>
              </a:rPr>
              <a:t></a:t>
            </a:r>
            <a:r>
              <a:rPr lang="en-US" sz="1200" kern="1200" dirty="0" smtClean="0">
                <a:solidFill>
                  <a:schemeClr val="tx1"/>
                </a:solidFill>
                <a:effectLst/>
                <a:latin typeface="+mn-lt"/>
                <a:ea typeface="+mn-ea"/>
                <a:cs typeface="+mn-cs"/>
              </a:rPr>
              <a:t>). In school, we are always discussing academic ways to help your children learn, like reading, math, and so on… But, did you know that mixing things up so that your child gets enough physical activity and a healthy diet can improve learning?!?!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we are going to discuss: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Increasing learning with a healthy diet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effects that physical activity has on improving learning</a:t>
            </a:r>
          </a:p>
          <a:p>
            <a:pPr>
              <a:defRPr/>
            </a:pPr>
            <a:endParaRPr lang="en-US" altLang="en-US" b="1" dirty="0">
              <a:solidFill>
                <a:schemeClr val="tx1"/>
              </a:solidFill>
              <a:cs typeface="Arial" panose="020B0604020202020204" pitchFamily="34" charset="0"/>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60E46-FECC-4087-9E48-7D5C2EE50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46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e7b6f39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e7b6f39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747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78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e7b6f398a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e7b6f398a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97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e7b6f398a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e7b6f398a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797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0272" y="1502815"/>
            <a:ext cx="8229599" cy="1527050"/>
          </a:xfrm>
          <a:noFill/>
          <a:effectLst>
            <a:outerShdw blurRad="50800" dist="38100" dir="2700000" algn="tl" rotWithShape="0">
              <a:prstClr val="black">
                <a:alpha val="40000"/>
              </a:prstClr>
            </a:outerShdw>
          </a:effectLst>
        </p:spPr>
        <p:txBody>
          <a:bodyPr>
            <a:normAutofit/>
          </a:bodyPr>
          <a:lstStyle>
            <a:lvl1pPr algn="ctr">
              <a:defRPr sz="3600">
                <a:solidFill>
                  <a:srgbClr val="FF00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50271" y="3029865"/>
            <a:ext cx="8229600" cy="642397"/>
          </a:xfrm>
        </p:spPr>
        <p:txBody>
          <a:bodyPr>
            <a:normAutofit/>
          </a:bodyPr>
          <a:lstStyle>
            <a:lvl1pPr marL="0" indent="0" algn="ctr">
              <a:buNone/>
              <a:defRPr sz="2800" b="0" i="0">
                <a:solidFill>
                  <a:srgbClr val="00B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0715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4396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17DFA4-C481-6446-915C-941E85ADDECA}"/>
              </a:ext>
            </a:extLst>
          </p:cNvPr>
          <p:cNvSpPr/>
          <p:nvPr userDrawn="1"/>
        </p:nvSpPr>
        <p:spPr>
          <a:xfrm>
            <a:off x="457200" y="386386"/>
            <a:ext cx="8229600" cy="43744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endParaRPr>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hasCustomPrompt="1"/>
          </p:nvPr>
        </p:nvSpPr>
        <p:spPr>
          <a:xfrm>
            <a:off x="457200" y="1458568"/>
            <a:ext cx="8229600" cy="3302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5223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17DFA4-C481-6446-915C-941E85ADDECA}"/>
              </a:ext>
            </a:extLst>
          </p:cNvPr>
          <p:cNvSpPr/>
          <p:nvPr userDrawn="1"/>
        </p:nvSpPr>
        <p:spPr>
          <a:xfrm>
            <a:off x="457200" y="386386"/>
            <a:ext cx="8229600" cy="43744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endParaRPr>
          </a:p>
        </p:txBody>
      </p:sp>
      <p:sp>
        <p:nvSpPr>
          <p:cNvPr id="3" name="Content Placeholder 2"/>
          <p:cNvSpPr>
            <a:spLocks noGrp="1"/>
          </p:cNvSpPr>
          <p:nvPr>
            <p:ph idx="1" hasCustomPrompt="1"/>
          </p:nvPr>
        </p:nvSpPr>
        <p:spPr>
          <a:xfrm>
            <a:off x="457200" y="1458568"/>
            <a:ext cx="8229600" cy="3302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Rectangle 1">
            <a:extLst>
              <a:ext uri="{FF2B5EF4-FFF2-40B4-BE49-F238E27FC236}">
                <a16:creationId xmlns:a16="http://schemas.microsoft.com/office/drawing/2014/main" id="{1A393F8A-9C89-5A4D-9A80-0671292A5C4A}"/>
              </a:ext>
            </a:extLst>
          </p:cNvPr>
          <p:cNvSpPr/>
          <p:nvPr userDrawn="1"/>
        </p:nvSpPr>
        <p:spPr>
          <a:xfrm>
            <a:off x="0" y="132736"/>
            <a:ext cx="4692770" cy="1128251"/>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88D0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700" b="0" i="1" u="none" strike="noStrike" kern="1200" cap="none" spc="0" normalizeH="0" baseline="0" noProof="0" dirty="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2810642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17DFA4-C481-6446-915C-941E85ADDECA}"/>
              </a:ext>
            </a:extLst>
          </p:cNvPr>
          <p:cNvSpPr/>
          <p:nvPr userDrawn="1"/>
        </p:nvSpPr>
        <p:spPr>
          <a:xfrm>
            <a:off x="457200" y="386386"/>
            <a:ext cx="8229600" cy="43744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endParaRPr>
          </a:p>
        </p:txBody>
      </p:sp>
      <p:sp>
        <p:nvSpPr>
          <p:cNvPr id="3" name="Content Placeholder 2"/>
          <p:cNvSpPr>
            <a:spLocks noGrp="1"/>
          </p:cNvSpPr>
          <p:nvPr>
            <p:ph idx="1" hasCustomPrompt="1"/>
          </p:nvPr>
        </p:nvSpPr>
        <p:spPr>
          <a:xfrm>
            <a:off x="457200" y="1458568"/>
            <a:ext cx="8229600" cy="3302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Rectangle 1">
            <a:extLst>
              <a:ext uri="{FF2B5EF4-FFF2-40B4-BE49-F238E27FC236}">
                <a16:creationId xmlns:a16="http://schemas.microsoft.com/office/drawing/2014/main" id="{1DBAA608-7DCA-B643-AF92-D65F4355F440}"/>
              </a:ext>
            </a:extLst>
          </p:cNvPr>
          <p:cNvSpPr/>
          <p:nvPr userDrawn="1"/>
        </p:nvSpPr>
        <p:spPr>
          <a:xfrm>
            <a:off x="0" y="231375"/>
            <a:ext cx="8229600" cy="835819"/>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88D0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700" b="0" i="1" u="none" strike="noStrike" kern="1200" cap="none" spc="0" normalizeH="0" baseline="0" noProof="0" dirty="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986565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F0EE5E-EDEF-1D42-9CAE-ABB103C3D5ED}"/>
              </a:ext>
            </a:extLst>
          </p:cNvPr>
          <p:cNvSpPr txBox="1">
            <a:spLocks/>
          </p:cNvSpPr>
          <p:nvPr userDrawn="1"/>
        </p:nvSpPr>
        <p:spPr>
          <a:xfrm>
            <a:off x="410497" y="708987"/>
            <a:ext cx="8394290" cy="2515427"/>
          </a:xfrm>
          <a:prstGeom prst="rect">
            <a:avLst/>
          </a:prstGeom>
        </p:spPr>
        <p:txBody>
          <a:bodyPr/>
          <a:lstStyle>
            <a:lvl1pPr algn="ctr" rtl="0" eaLnBrk="0" fontAlgn="base" hangingPunct="0">
              <a:spcBef>
                <a:spcPct val="0"/>
              </a:spcBef>
              <a:spcAft>
                <a:spcPct val="0"/>
              </a:spcAft>
              <a:defRPr sz="3800" kern="1200" spc="200">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2pPr>
            <a:lvl3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3pPr>
            <a:lvl4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4pPr>
            <a:lvl5pPr algn="ctr" rtl="0" eaLnBrk="0" fontAlgn="base" hangingPunct="0">
              <a:spcBef>
                <a:spcPct val="0"/>
              </a:spcBef>
              <a:spcAft>
                <a:spcPct val="0"/>
              </a:spcAft>
              <a:defRPr sz="3800">
                <a:solidFill>
                  <a:schemeClr val="bg1"/>
                </a:solidFill>
                <a:latin typeface="Georgia" pitchFamily="18" charset="0"/>
                <a:ea typeface="MS PGothic" panose="020B0600070205080204" pitchFamily="34" charset="-128"/>
                <a:cs typeface="MS PGothic" charset="0"/>
              </a:defRPr>
            </a:lvl5pPr>
            <a:lvl6pPr marL="457200" algn="ctr" rtl="0" fontAlgn="base">
              <a:spcBef>
                <a:spcPct val="0"/>
              </a:spcBef>
              <a:spcAft>
                <a:spcPct val="0"/>
              </a:spcAft>
              <a:defRPr sz="3800">
                <a:solidFill>
                  <a:schemeClr val="bg1"/>
                </a:solidFill>
                <a:latin typeface="Georgia" pitchFamily="18" charset="0"/>
                <a:ea typeface="ＭＳ Ｐゴシック" pitchFamily="34" charset="-128"/>
              </a:defRPr>
            </a:lvl6pPr>
            <a:lvl7pPr marL="914400" algn="ctr" rtl="0" fontAlgn="base">
              <a:spcBef>
                <a:spcPct val="0"/>
              </a:spcBef>
              <a:spcAft>
                <a:spcPct val="0"/>
              </a:spcAft>
              <a:defRPr sz="3800">
                <a:solidFill>
                  <a:schemeClr val="bg1"/>
                </a:solidFill>
                <a:latin typeface="Georgia" pitchFamily="18" charset="0"/>
                <a:ea typeface="ＭＳ Ｐゴシック" pitchFamily="34" charset="-128"/>
              </a:defRPr>
            </a:lvl7pPr>
            <a:lvl8pPr marL="1371600" algn="ctr" rtl="0" fontAlgn="base">
              <a:spcBef>
                <a:spcPct val="0"/>
              </a:spcBef>
              <a:spcAft>
                <a:spcPct val="0"/>
              </a:spcAft>
              <a:defRPr sz="3800">
                <a:solidFill>
                  <a:schemeClr val="bg1"/>
                </a:solidFill>
                <a:latin typeface="Georgia" pitchFamily="18" charset="0"/>
                <a:ea typeface="ＭＳ Ｐゴシック" pitchFamily="34" charset="-128"/>
              </a:defRPr>
            </a:lvl8pPr>
            <a:lvl9pPr marL="1828800" algn="ctr" rtl="0" fontAlgn="base">
              <a:spcBef>
                <a:spcPct val="0"/>
              </a:spcBef>
              <a:spcAft>
                <a:spcPct val="0"/>
              </a:spcAft>
              <a:defRPr sz="3800">
                <a:solidFill>
                  <a:schemeClr val="bg1"/>
                </a:solidFill>
                <a:latin typeface="Georgia" pitchFamily="18" charset="0"/>
                <a:ea typeface="ＭＳ Ｐゴシック" pitchFamily="34" charset="-128"/>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150" normalizeH="0" baseline="0" noProof="0" dirty="0">
                <a:ln>
                  <a:noFill/>
                </a:ln>
                <a:solidFill>
                  <a:srgbClr val="FFCC66"/>
                </a:solidFill>
                <a:effectLst/>
                <a:uLnTx/>
                <a:uFillTx/>
                <a:latin typeface="Georgia" panose="02040502050405020303"/>
                <a:ea typeface="ＭＳ Ｐゴシック" pitchFamily="34" charset="-128"/>
                <a:cs typeface="+mj-cs"/>
              </a:rPr>
              <a:t>Thank You!</a:t>
            </a: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en-US" sz="1350" b="1" i="0" u="none" strike="noStrike" kern="1200" cap="none" spc="150" normalizeH="0" baseline="0" noProof="0" dirty="0">
              <a:ln>
                <a:noFill/>
              </a:ln>
              <a:solidFill>
                <a:srgbClr val="FFCC66"/>
              </a:solidFill>
              <a:effectLst/>
              <a:uLnTx/>
              <a:uFillTx/>
              <a:latin typeface="Georgia" panose="02040502050405020303"/>
              <a:ea typeface="ＭＳ Ｐゴシック" pitchFamily="34" charset="-128"/>
              <a:cs typeface="+mj-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2700" b="0" i="1" u="none" strike="noStrike" kern="1200" cap="none" spc="150" normalizeH="0" baseline="0" noProof="0" dirty="0">
                <a:ln>
                  <a:noFill/>
                </a:ln>
                <a:solidFill>
                  <a:prstClr val="white"/>
                </a:solidFill>
                <a:effectLst/>
                <a:uLnTx/>
                <a:uFillTx/>
                <a:latin typeface="Georgia" panose="02040502050405020303"/>
                <a:ea typeface="ＭＳ Ｐゴシック" pitchFamily="34" charset="-128"/>
                <a:cs typeface="+mj-cs"/>
              </a:rPr>
              <a:t>For your continued support of our mission to improve the health and future of our children.</a:t>
            </a:r>
          </a:p>
        </p:txBody>
      </p:sp>
      <p:pic>
        <p:nvPicPr>
          <p:cNvPr id="4" name="Picture 3">
            <a:extLst>
              <a:ext uri="{FF2B5EF4-FFF2-40B4-BE49-F238E27FC236}">
                <a16:creationId xmlns:a16="http://schemas.microsoft.com/office/drawing/2014/main" id="{39D4BBB2-AEDB-8941-958B-8368D01307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3304" y="3204649"/>
            <a:ext cx="3331176" cy="1198529"/>
          </a:xfrm>
          <a:prstGeom prst="rect">
            <a:avLst/>
          </a:prstGeom>
        </p:spPr>
      </p:pic>
    </p:spTree>
    <p:extLst>
      <p:ext uri="{BB962C8B-B14F-4D97-AF65-F5344CB8AC3E}">
        <p14:creationId xmlns:p14="http://schemas.microsoft.com/office/powerpoint/2010/main" val="1389065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4" name="Rectangle 3">
            <a:extLst/>
          </p:cNvPr>
          <p:cNvSpPr/>
          <p:nvPr userDrawn="1"/>
        </p:nvSpPr>
        <p:spPr>
          <a:xfrm>
            <a:off x="457200" y="386954"/>
            <a:ext cx="8229600" cy="4374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Georgia" panose="02040502050405020303"/>
              <a:ea typeface="+mn-ea"/>
              <a:cs typeface="+mn-cs"/>
            </a:endParaRPr>
          </a:p>
        </p:txBody>
      </p:sp>
      <p:sp>
        <p:nvSpPr>
          <p:cNvPr id="5" name="Rectangle 1">
            <a:extLst/>
          </p:cNvPr>
          <p:cNvSpPr/>
          <p:nvPr userDrawn="1"/>
        </p:nvSpPr>
        <p:spPr>
          <a:xfrm>
            <a:off x="0" y="132160"/>
            <a:ext cx="4692650" cy="1128713"/>
          </a:xfrm>
          <a:custGeom>
            <a:avLst/>
            <a:gdLst>
              <a:gd name="connsiteX0" fmla="*/ 0 w 8229600"/>
              <a:gd name="connsiteY0" fmla="*/ 0 h 1042988"/>
              <a:gd name="connsiteX1" fmla="*/ 8229600 w 8229600"/>
              <a:gd name="connsiteY1" fmla="*/ 0 h 1042988"/>
              <a:gd name="connsiteX2" fmla="*/ 8229600 w 8229600"/>
              <a:gd name="connsiteY2" fmla="*/ 1042988 h 1042988"/>
              <a:gd name="connsiteX3" fmla="*/ 0 w 8229600"/>
              <a:gd name="connsiteY3" fmla="*/ 1042988 h 1042988"/>
              <a:gd name="connsiteX4" fmla="*/ 0 w 8229600"/>
              <a:gd name="connsiteY4" fmla="*/ 0 h 1042988"/>
              <a:gd name="connsiteX0" fmla="*/ 0 w 8229600"/>
              <a:gd name="connsiteY0" fmla="*/ 0 h 1071563"/>
              <a:gd name="connsiteX1" fmla="*/ 8229600 w 8229600"/>
              <a:gd name="connsiteY1" fmla="*/ 0 h 1071563"/>
              <a:gd name="connsiteX2" fmla="*/ 7372350 w 8229600"/>
              <a:gd name="connsiteY2" fmla="*/ 1071563 h 1071563"/>
              <a:gd name="connsiteX3" fmla="*/ 0 w 8229600"/>
              <a:gd name="connsiteY3" fmla="*/ 1042988 h 1071563"/>
              <a:gd name="connsiteX4" fmla="*/ 0 w 8229600"/>
              <a:gd name="connsiteY4" fmla="*/ 0 h 1071563"/>
              <a:gd name="connsiteX0" fmla="*/ 0 w 8229600"/>
              <a:gd name="connsiteY0" fmla="*/ 0 h 1114425"/>
              <a:gd name="connsiteX1" fmla="*/ 8229600 w 8229600"/>
              <a:gd name="connsiteY1" fmla="*/ 0 h 1114425"/>
              <a:gd name="connsiteX2" fmla="*/ 7700962 w 8229600"/>
              <a:gd name="connsiteY2" fmla="*/ 1114425 h 1114425"/>
              <a:gd name="connsiteX3" fmla="*/ 0 w 8229600"/>
              <a:gd name="connsiteY3" fmla="*/ 1042988 h 1114425"/>
              <a:gd name="connsiteX4" fmla="*/ 0 w 82296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114425">
                <a:moveTo>
                  <a:pt x="0" y="0"/>
                </a:moveTo>
                <a:lnTo>
                  <a:pt x="8229600" y="0"/>
                </a:lnTo>
                <a:lnTo>
                  <a:pt x="7700962" y="1114425"/>
                </a:lnTo>
                <a:lnTo>
                  <a:pt x="0" y="1042988"/>
                </a:lnTo>
                <a:lnTo>
                  <a:pt x="0" y="0"/>
                </a:lnTo>
                <a:close/>
              </a:path>
            </a:pathLst>
          </a:custGeom>
          <a:solidFill>
            <a:srgbClr val="88D1DF"/>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2700" b="0" i="1" u="none" strike="noStrike" kern="1200" cap="none" spc="0" normalizeH="0" baseline="0" noProof="0" dirty="0">
              <a:ln>
                <a:noFill/>
              </a:ln>
              <a:solidFill>
                <a:prstClr val="white"/>
              </a:solidFill>
              <a:effectLst/>
              <a:uLnTx/>
              <a:uFillTx/>
              <a:latin typeface="Georgia" panose="02040502050405020303"/>
              <a:ea typeface="+mn-ea"/>
              <a:cs typeface="+mn-cs"/>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151" y="-98822"/>
            <a:ext cx="4054475" cy="145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458568"/>
            <a:ext cx="5840084" cy="3302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6469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0730" y="281178"/>
            <a:ext cx="8246070" cy="763526"/>
          </a:xfrm>
        </p:spPr>
        <p:txBody>
          <a:bodyPr>
            <a:normAutofit/>
          </a:bodyPr>
          <a:lstStyle>
            <a:lvl1pPr algn="ctr">
              <a:defRPr sz="3600" baseline="0">
                <a:solidFill>
                  <a:srgbClr val="00B05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0730" y="1350110"/>
            <a:ext cx="8246070" cy="3359507"/>
          </a:xfrm>
        </p:spPr>
        <p:txBody>
          <a:bodyPr/>
          <a:lstStyle>
            <a:lvl1pPr algn="ctr">
              <a:defRPr sz="2800">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8386" y="586585"/>
            <a:ext cx="6708433" cy="572644"/>
          </a:xfrm>
        </p:spPr>
        <p:txBody>
          <a:bodyPr>
            <a:normAutofit/>
          </a:bodyPr>
          <a:lstStyle>
            <a:lvl1pPr algn="l">
              <a:defRPr sz="360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1978386" y="1197405"/>
            <a:ext cx="6708433"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6879" y="256066"/>
            <a:ext cx="8093365" cy="763525"/>
          </a:xfrm>
        </p:spPr>
        <p:txBody>
          <a:bodyPr>
            <a:normAutofit/>
          </a:bodyPr>
          <a:lstStyle>
            <a:lvl1pPr algn="ctr">
              <a:defRPr sz="3600" baseline="0">
                <a:solidFill>
                  <a:srgbClr val="00B05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41238"/>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113635"/>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41238"/>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113635"/>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tif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10/22/2020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6384"/>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58568"/>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526BA944-3A5D-9C43-A61E-1DC1BB2CD89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7451452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9" r:id="rId4"/>
    <p:sldLayoutId id="2147483670" r:id="rId5"/>
  </p:sldLayoutIdLst>
  <p:txStyles>
    <p:titleStyle>
      <a:lvl1pPr algn="ctr" defTabSz="342900" rtl="0" eaLnBrk="1" latinLnBrk="0" hangingPunct="1">
        <a:spcBef>
          <a:spcPct val="0"/>
        </a:spcBef>
        <a:buNone/>
        <a:defRPr sz="3000" b="1" kern="1200">
          <a:solidFill>
            <a:schemeClr val="tx1">
              <a:lumMod val="75000"/>
              <a:lumOff val="25000"/>
            </a:schemeClr>
          </a:solidFill>
          <a:latin typeface="+mj-lt"/>
          <a:ea typeface="+mj-ea"/>
          <a:cs typeface="+mj-cs"/>
        </a:defRPr>
      </a:lvl1pPr>
    </p:titleStyle>
    <p:bodyStyle>
      <a:lvl1pPr marL="257175" indent="-257175" algn="l" defTabSz="342900" rtl="0" eaLnBrk="1" latinLnBrk="0" hangingPunct="1">
        <a:spcBef>
          <a:spcPct val="20000"/>
        </a:spcBef>
        <a:buFont typeface="Wingdings" pitchFamily="2" charset="2"/>
        <a:buChar char="§"/>
        <a:defRPr sz="2400" kern="1200">
          <a:solidFill>
            <a:schemeClr val="tx1">
              <a:lumMod val="75000"/>
              <a:lumOff val="25000"/>
            </a:schemeClr>
          </a:solidFill>
          <a:latin typeface="+mn-lt"/>
          <a:ea typeface="+mn-ea"/>
          <a:cs typeface="+mn-cs"/>
        </a:defRPr>
      </a:lvl1pPr>
      <a:lvl2pPr marL="557213" indent="-214313" algn="l" defTabSz="342900" rtl="0" eaLnBrk="1" latinLnBrk="0" hangingPunct="1">
        <a:spcBef>
          <a:spcPct val="20000"/>
        </a:spcBef>
        <a:buFont typeface="Arial" panose="020B0604020202020204" pitchFamily="34" charset="0"/>
        <a:buChar char="•"/>
        <a:defRPr sz="2100" kern="1200">
          <a:solidFill>
            <a:schemeClr val="tx1">
              <a:lumMod val="75000"/>
              <a:lumOff val="25000"/>
            </a:schemeClr>
          </a:solidFill>
          <a:latin typeface="+mn-lt"/>
          <a:ea typeface="+mn-ea"/>
          <a:cs typeface="+mn-cs"/>
        </a:defRPr>
      </a:lvl2pPr>
      <a:lvl3pPr marL="857250" indent="-171450" algn="l" defTabSz="342900" rtl="0" eaLnBrk="1" latinLnBrk="0" hangingPunct="1">
        <a:spcBef>
          <a:spcPct val="20000"/>
        </a:spcBef>
        <a:buFont typeface="Courier New" panose="02070309020205020404" pitchFamily="49" charset="0"/>
        <a:buChar char="o"/>
        <a:defRPr sz="1800" kern="1200">
          <a:solidFill>
            <a:schemeClr val="tx1">
              <a:lumMod val="75000"/>
              <a:lumOff val="25000"/>
            </a:schemeClr>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aiHlWrBRNdGh0ZPa3AvbAVURjM0WUZEMUNYWFpEMUkzSlpUOTJLUlU1My4u" TargetMode="External"/><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rcboe.org/Page/60670" TargetMode="External"/><Relationship Id="rId7" Type="http://schemas.openxmlformats.org/officeDocument/2006/relationships/hyperlink" Target="https://archive.org/details/uslprototype"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r.audible.com/gp/r.html?C=2GA3JHXPQE49C&amp;K=3SGNRAPXXPZ40&amp;M=urn:rtn:msg:202003191718125f6f611549dd443f91f4d263aa90p0na&amp;R=373LRDIHSJH4N&amp;T=C&amp;U=http://www.movable-ink-306.com/p/cp/21b6d7d8b2f846dc/c?mi_u%3Damzn1.account.AEU5HGPTAL3AHH4JPTGSHBTMDC3A%26mi_ecmp%3D486622220%26url%3Dhttp%3A%2F%2Fwww.movable-ink-306.com%2Fp%2Frp%2F9c82da348acd225a%2Furl&amp;H=47XUDB3XZVVQJDPC42Z1CWNIXLUA" TargetMode="External"/><Relationship Id="rId5" Type="http://schemas.openxmlformats.org/officeDocument/2006/relationships/hyperlink" Target="https://www.teachercreatedmaterials.com/teachers/free-home-learning/?utm_medium=email&amp;utm_source=autopilot&amp;utm_campaign=at-home-learning&amp;utm_content=free+downloads" TargetMode="External"/><Relationship Id="rId4" Type="http://schemas.openxmlformats.org/officeDocument/2006/relationships/hyperlink" Target="https://www.rcboe.org/diamondlak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urveymonkey.com/r/PB7YTX3"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presentation/d/1eziYNSF5Tw3b1VvT46SVnIYACq1vmNeQtOUcYzls4bc/edit?usp=sharin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youtube.com/user/CosmicKidsYoga" TargetMode="External"/><Relationship Id="rId5" Type="http://schemas.openxmlformats.org/officeDocument/2006/relationships/hyperlink" Target="closegap.org" TargetMode="External"/><Relationship Id="rId4" Type="http://schemas.openxmlformats.org/officeDocument/2006/relationships/hyperlink" Target="pbskids.org/danie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massaimh.org/wp-content/uploads/2020/05/why-we-stay-home.pdf" TargetMode="External"/><Relationship Id="rId7" Type="http://schemas.openxmlformats.org/officeDocument/2006/relationships/hyperlink" Target="https://drive.google.com/file/d/18YfuC_l_2aW6CKVQrKiAvq96ik6p08K0/view"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ZD9KNhmOCV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3531" y="1808225"/>
            <a:ext cx="8229599" cy="763525"/>
          </a:xfrm>
          <a:effectLst>
            <a:innerShdw blurRad="63500" dist="50800" dir="16200000">
              <a:prstClr val="black">
                <a:alpha val="50000"/>
              </a:prstClr>
            </a:innerShdw>
          </a:effectLst>
        </p:spPr>
        <p:txBody>
          <a:bodyPr>
            <a:normAutofit/>
          </a:bodyPr>
          <a:lstStyle/>
          <a:p>
            <a:r>
              <a:rPr lang="en-US" sz="4400" b="1" dirty="0" smtClean="0"/>
              <a:t>DLE Lunch &amp; Learn</a:t>
            </a:r>
            <a:endParaRPr lang="en-US" sz="4400" b="1" dirty="0"/>
          </a:p>
        </p:txBody>
      </p:sp>
      <p:sp>
        <p:nvSpPr>
          <p:cNvPr id="3" name="Subtitle 2"/>
          <p:cNvSpPr>
            <a:spLocks noGrp="1"/>
          </p:cNvSpPr>
          <p:nvPr>
            <p:ph type="subTitle" idx="1"/>
          </p:nvPr>
        </p:nvSpPr>
        <p:spPr>
          <a:xfrm>
            <a:off x="513530" y="2419045"/>
            <a:ext cx="8229600" cy="642397"/>
          </a:xfrm>
        </p:spPr>
        <p:txBody>
          <a:bodyPr/>
          <a:lstStyle/>
          <a:p>
            <a:r>
              <a:rPr lang="en-US" b="1" dirty="0" smtClean="0">
                <a:solidFill>
                  <a:schemeClr val="tx1"/>
                </a:solidFill>
              </a:rPr>
              <a:t>How to support my student at home</a:t>
            </a:r>
            <a:endParaRPr lang="en-US" b="1" dirty="0">
              <a:solidFill>
                <a:schemeClr val="tx1"/>
              </a:solidFill>
            </a:endParaRPr>
          </a:p>
        </p:txBody>
      </p:sp>
      <p:sp>
        <p:nvSpPr>
          <p:cNvPr id="4" name="Subtitle 2"/>
          <p:cNvSpPr txBox="1">
            <a:spLocks/>
          </p:cNvSpPr>
          <p:nvPr/>
        </p:nvSpPr>
        <p:spPr>
          <a:xfrm>
            <a:off x="513530" y="2861371"/>
            <a:ext cx="8229600" cy="642397"/>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2800" b="0" i="0" kern="1200">
                <a:solidFill>
                  <a:srgbClr val="00B050"/>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chemeClr val="tx1"/>
                </a:solidFill>
              </a:rPr>
              <a:t>10.22.2020</a:t>
            </a:r>
          </a:p>
          <a:p>
            <a:r>
              <a:rPr lang="en-US" b="1" dirty="0" smtClean="0">
                <a:solidFill>
                  <a:schemeClr val="tx1"/>
                </a:solidFill>
              </a:rPr>
              <a:t>10:30 am- 12 noon</a:t>
            </a:r>
            <a:endParaRPr lang="en-US" b="1"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51" y="74272"/>
            <a:ext cx="889958" cy="852580"/>
          </a:xfrm>
          <a:prstGeom prst="rect">
            <a:avLst/>
          </a:prstGeom>
        </p:spPr>
      </p:pic>
      <p:pic>
        <p:nvPicPr>
          <p:cNvPr id="6" name="Surfaces - Sunday Best myfreemp3.vip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5616" y="74272"/>
            <a:ext cx="512313" cy="512313"/>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085" y="281175"/>
            <a:ext cx="8520600" cy="572700"/>
          </a:xfrm>
        </p:spPr>
        <p:txBody>
          <a:bodyPr/>
          <a:lstStyle/>
          <a:p>
            <a:r>
              <a:rPr lang="en-US" b="1" dirty="0"/>
              <a:t>Lakes Market and Gem Closet​</a:t>
            </a:r>
          </a:p>
        </p:txBody>
      </p:sp>
      <p:sp>
        <p:nvSpPr>
          <p:cNvPr id="3" name="Text Placeholder 2"/>
          <p:cNvSpPr>
            <a:spLocks noGrp="1"/>
          </p:cNvSpPr>
          <p:nvPr>
            <p:ph type="body" idx="1"/>
          </p:nvPr>
        </p:nvSpPr>
        <p:spPr/>
        <p:txBody>
          <a:bodyPr/>
          <a:lstStyle/>
          <a:p>
            <a:pPr fontAlgn="base"/>
            <a:r>
              <a:rPr lang="en-US" sz="1800" b="1" dirty="0"/>
              <a:t>We have partnered with Golden Harvest Food Bank to provide free shelf-stable foods for DLE families in need through our Lakes Market. Our market will be open by appointment on Fridays, but we would be happy to accommodate your schedule upon request. </a:t>
            </a:r>
            <a:r>
              <a:rPr lang="en-US" sz="1800" dirty="0"/>
              <a:t>​</a:t>
            </a:r>
          </a:p>
          <a:p>
            <a:pPr marL="114300" indent="0" fontAlgn="base">
              <a:buNone/>
            </a:pPr>
            <a:endParaRPr lang="en-US" sz="1800" dirty="0"/>
          </a:p>
          <a:p>
            <a:pPr fontAlgn="base"/>
            <a:r>
              <a:rPr lang="en-US" sz="1800" b="1" dirty="0"/>
              <a:t>Our Gems Closet, available to families upon request, is stocked with generously donated clothing (new and gently used) with a wide range of sizes (toddlers to adults).</a:t>
            </a:r>
            <a:r>
              <a:rPr lang="en-US" sz="1800" dirty="0"/>
              <a:t>​</a:t>
            </a:r>
          </a:p>
          <a:p>
            <a:pPr marL="114300" indent="0" fontAlgn="base">
              <a:buNone/>
            </a:pPr>
            <a:endParaRPr lang="en-US" sz="1800" dirty="0"/>
          </a:p>
          <a:p>
            <a:pPr fontAlgn="base"/>
            <a:r>
              <a:rPr lang="en-US" sz="1800" b="1" dirty="0"/>
              <a:t>Please contact Mrs. </a:t>
            </a:r>
            <a:r>
              <a:rPr lang="en-US" sz="1800" b="1" dirty="0" err="1"/>
              <a:t>Abellan</a:t>
            </a:r>
            <a:r>
              <a:rPr lang="en-US" sz="1800" b="1" dirty="0"/>
              <a:t>, the school counselor, if you would like more information or fill out the survey using the link below:</a:t>
            </a:r>
            <a:r>
              <a:rPr lang="en-US" sz="1800" dirty="0"/>
              <a:t>​</a:t>
            </a:r>
          </a:p>
          <a:p>
            <a:pPr fontAlgn="base"/>
            <a:r>
              <a:rPr lang="en-US" sz="1800" b="1" u="sng" dirty="0">
                <a:hlinkClick r:id="rId3"/>
              </a:rPr>
              <a:t>https://forms.office.com/Pages/ResponsePage.aspx?id=QC2yMGJzF0-DqSUwkntvZaiHlWrBRNdGh0ZPa3AvbAVURjM0WUZEMUNYWFpEMUkzSlpUOTJLUlU1My4u</a:t>
            </a:r>
            <a:r>
              <a:rPr lang="en-US" sz="1800" dirty="0"/>
              <a:t>​</a:t>
            </a:r>
          </a:p>
          <a:p>
            <a:pPr fontAlgn="base"/>
            <a:endParaRPr lang="en-US" dirty="0"/>
          </a:p>
        </p:txBody>
      </p:sp>
    </p:spTree>
    <p:extLst>
      <p:ext uri="{BB962C8B-B14F-4D97-AF65-F5344CB8AC3E}">
        <p14:creationId xmlns:p14="http://schemas.microsoft.com/office/powerpoint/2010/main" val="4129315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52850" y="48550"/>
            <a:ext cx="8991149" cy="5727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en-US" sz="6000" dirty="0" smtClean="0">
                <a:highlight>
                  <a:srgbClr val="FFFFFF"/>
                </a:highlight>
              </a:rPr>
              <a:t>Toys for Tots</a:t>
            </a:r>
            <a:endParaRPr sz="6000" dirty="0">
              <a:highlight>
                <a:srgbClr val="FFFFFF"/>
              </a:highlight>
            </a:endParaRPr>
          </a:p>
        </p:txBody>
      </p:sp>
      <p:sp>
        <p:nvSpPr>
          <p:cNvPr id="68" name="Google Shape;68;p15"/>
          <p:cNvSpPr txBox="1">
            <a:spLocks noGrp="1"/>
          </p:cNvSpPr>
          <p:nvPr>
            <p:ph type="body" idx="1"/>
          </p:nvPr>
        </p:nvSpPr>
        <p:spPr>
          <a:xfrm>
            <a:off x="296260" y="1197405"/>
            <a:ext cx="8394199" cy="36649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highlight>
                  <a:srgbClr val="FFFFFF"/>
                </a:highlight>
              </a:rPr>
              <a:t>Do you need help with Christmas this year? </a:t>
            </a:r>
            <a:endParaRPr b="1" dirty="0">
              <a:highlight>
                <a:srgbClr val="FFFFFF"/>
              </a:highlight>
            </a:endParaRPr>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smtClean="0"/>
              <a:t>-Please call the school (Mrs. Watkins or Mrs. </a:t>
            </a:r>
            <a:r>
              <a:rPr lang="en-US" dirty="0" err="1" smtClean="0"/>
              <a:t>Abellan</a:t>
            </a:r>
            <a:r>
              <a:rPr lang="en-US" dirty="0" smtClean="0"/>
              <a:t>) to set up a time to pick up an application. 706-771-2881</a:t>
            </a:r>
            <a:endParaRPr lang="en-US" dirty="0"/>
          </a:p>
          <a:p>
            <a:pPr marL="0" lvl="0" indent="0" algn="l" rtl="0">
              <a:lnSpc>
                <a:spcPct val="100000"/>
              </a:lnSpc>
              <a:spcBef>
                <a:spcPts val="0"/>
              </a:spcBef>
              <a:spcAft>
                <a:spcPts val="0"/>
              </a:spcAft>
              <a:buNone/>
            </a:pPr>
            <a:endParaRPr lang="en-US" dirty="0" smtClean="0"/>
          </a:p>
          <a:p>
            <a:pPr marL="0" lvl="0" indent="0" algn="l" rtl="0">
              <a:lnSpc>
                <a:spcPct val="100000"/>
              </a:lnSpc>
              <a:spcBef>
                <a:spcPts val="0"/>
              </a:spcBef>
              <a:spcAft>
                <a:spcPts val="0"/>
              </a:spcAft>
              <a:buNone/>
            </a:pPr>
            <a:r>
              <a:rPr lang="en-US" dirty="0" smtClean="0"/>
              <a:t>All applications must be turned in by November 9</a:t>
            </a:r>
            <a:r>
              <a:rPr lang="en-US" baseline="30000" dirty="0" smtClean="0"/>
              <a:t>th</a:t>
            </a:r>
            <a:r>
              <a:rPr lang="en-US" dirty="0" smtClean="0"/>
              <a:t>. </a:t>
            </a:r>
            <a:endParaRPr dirty="0"/>
          </a:p>
        </p:txBody>
      </p:sp>
    </p:spTree>
    <p:extLst>
      <p:ext uri="{BB962C8B-B14F-4D97-AF65-F5344CB8AC3E}">
        <p14:creationId xmlns:p14="http://schemas.microsoft.com/office/powerpoint/2010/main" val="339489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1175"/>
            <a:ext cx="8520600" cy="572700"/>
          </a:xfrm>
        </p:spPr>
        <p:txBody>
          <a:bodyPr/>
          <a:lstStyle/>
          <a:p>
            <a:r>
              <a:rPr lang="en-US" b="1" dirty="0" smtClean="0"/>
              <a:t>Questions &amp; Answers</a:t>
            </a:r>
            <a:endParaRPr lang="en-US" b="1" dirty="0"/>
          </a:p>
        </p:txBody>
      </p:sp>
      <p:sp>
        <p:nvSpPr>
          <p:cNvPr id="3" name="Text Placeholder 2"/>
          <p:cNvSpPr>
            <a:spLocks noGrp="1"/>
          </p:cNvSpPr>
          <p:nvPr>
            <p:ph type="body" idx="1"/>
          </p:nvPr>
        </p:nvSpPr>
        <p:spPr/>
        <p:txBody>
          <a:bodyPr/>
          <a:lstStyle/>
          <a:p>
            <a:pPr marL="114300" indent="0">
              <a:buNone/>
            </a:pPr>
            <a:endParaRPr lang="en-US" dirty="0"/>
          </a:p>
        </p:txBody>
      </p:sp>
    </p:spTree>
    <p:extLst>
      <p:ext uri="{BB962C8B-B14F-4D97-AF65-F5344CB8AC3E}">
        <p14:creationId xmlns:p14="http://schemas.microsoft.com/office/powerpoint/2010/main" val="42118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8386" y="281175"/>
            <a:ext cx="6558080" cy="725349"/>
          </a:xfrm>
        </p:spPr>
        <p:txBody>
          <a:bodyPr>
            <a:normAutofit/>
          </a:bodyPr>
          <a:lstStyle/>
          <a:p>
            <a:r>
              <a:rPr lang="en-US" u="sng" dirty="0" smtClean="0"/>
              <a:t>Agenda</a:t>
            </a:r>
            <a:endParaRPr lang="en-US" u="sng" dirty="0"/>
          </a:p>
        </p:txBody>
      </p:sp>
      <p:sp>
        <p:nvSpPr>
          <p:cNvPr id="5" name="Content Placeholder 4"/>
          <p:cNvSpPr>
            <a:spLocks noGrp="1"/>
          </p:cNvSpPr>
          <p:nvPr>
            <p:ph idx="1"/>
          </p:nvPr>
        </p:nvSpPr>
        <p:spPr>
          <a:xfrm>
            <a:off x="1978386" y="1197405"/>
            <a:ext cx="6708433" cy="2595985"/>
          </a:xfrm>
        </p:spPr>
        <p:txBody>
          <a:bodyPr>
            <a:normAutofit fontScale="92500" lnSpcReduction="20000"/>
          </a:bodyPr>
          <a:lstStyle/>
          <a:p>
            <a:r>
              <a:rPr lang="en-US" b="1" dirty="0" smtClean="0"/>
              <a:t>Help at home (Virtual or Face to Face)</a:t>
            </a:r>
            <a:endParaRPr lang="en-US" b="1" dirty="0"/>
          </a:p>
          <a:p>
            <a:r>
              <a:rPr lang="en-US" b="1" dirty="0" err="1" smtClean="0"/>
              <a:t>HealthMPowers</a:t>
            </a:r>
            <a:endParaRPr lang="en-US" b="1" dirty="0"/>
          </a:p>
          <a:p>
            <a:r>
              <a:rPr lang="en-US" b="1" dirty="0" smtClean="0"/>
              <a:t>SEL Support</a:t>
            </a:r>
          </a:p>
          <a:p>
            <a:r>
              <a:rPr lang="en-US" b="1" dirty="0"/>
              <a:t>Lakes Market and Gem Closet</a:t>
            </a:r>
            <a:r>
              <a:rPr lang="en-US" b="1" dirty="0" smtClean="0"/>
              <a:t>​</a:t>
            </a:r>
          </a:p>
          <a:p>
            <a:r>
              <a:rPr lang="en-US" b="1" dirty="0" smtClean="0"/>
              <a:t>Toys for Tots</a:t>
            </a:r>
          </a:p>
          <a:p>
            <a:r>
              <a:rPr lang="en-US" b="1" dirty="0" smtClean="0"/>
              <a:t>Questions &amp; Answers</a:t>
            </a:r>
            <a:endParaRPr lang="en-US" b="1" dirty="0"/>
          </a:p>
        </p:txBody>
      </p:sp>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Tips </a:t>
            </a:r>
            <a:r>
              <a:rPr lang="en-US" sz="4400" b="1" dirty="0" smtClean="0"/>
              <a:t>for Parents</a:t>
            </a:r>
            <a:endParaRPr lang="en-US" sz="4400" b="1" dirty="0"/>
          </a:p>
        </p:txBody>
      </p:sp>
      <p:sp>
        <p:nvSpPr>
          <p:cNvPr id="3" name="Content Placeholder 2"/>
          <p:cNvSpPr>
            <a:spLocks noGrp="1"/>
          </p:cNvSpPr>
          <p:nvPr>
            <p:ph idx="1"/>
          </p:nvPr>
        </p:nvSpPr>
        <p:spPr>
          <a:xfrm>
            <a:off x="440729" y="1350110"/>
            <a:ext cx="8559715" cy="3664920"/>
          </a:xfrm>
        </p:spPr>
        <p:txBody>
          <a:bodyPr>
            <a:normAutofit fontScale="62500" lnSpcReduction="20000"/>
          </a:bodyPr>
          <a:lstStyle/>
          <a:p>
            <a:pPr marL="0" indent="0" algn="l" fontAlgn="base">
              <a:buNone/>
            </a:pPr>
            <a:r>
              <a:rPr lang="en-US" dirty="0" smtClean="0"/>
              <a:t>As </a:t>
            </a:r>
            <a:r>
              <a:rPr lang="en-US" dirty="0"/>
              <a:t>a parent, you can do your part at home to reinforce this important family-school partnership. To help prepare your children for school readiness to stay on track and expand their learning opportunities:</a:t>
            </a:r>
          </a:p>
          <a:p>
            <a:pPr marL="514350" indent="-514350" algn="l" fontAlgn="base">
              <a:buFont typeface="+mj-lt"/>
              <a:buAutoNum type="arabicPeriod"/>
            </a:pPr>
            <a:r>
              <a:rPr lang="en-US" dirty="0"/>
              <a:t>Set up a daily family routine, including healthy eating and sleeping habits</a:t>
            </a:r>
          </a:p>
          <a:p>
            <a:pPr marL="514350" indent="-514350" algn="l" fontAlgn="base">
              <a:buFont typeface="+mj-lt"/>
              <a:buAutoNum type="arabicPeriod"/>
            </a:pPr>
            <a:r>
              <a:rPr lang="en-US" dirty="0"/>
              <a:t>Provide a place and time at home for homework</a:t>
            </a:r>
          </a:p>
          <a:p>
            <a:pPr marL="514350" indent="-514350" algn="l" fontAlgn="base">
              <a:buFont typeface="+mj-lt"/>
              <a:buAutoNum type="arabicPeriod"/>
            </a:pPr>
            <a:r>
              <a:rPr lang="en-US" dirty="0"/>
              <a:t>Check on assignments, homework and projects</a:t>
            </a:r>
          </a:p>
          <a:p>
            <a:pPr marL="514350" indent="-514350" algn="l" fontAlgn="base">
              <a:buFont typeface="+mj-lt"/>
              <a:buAutoNum type="arabicPeriod"/>
            </a:pPr>
            <a:r>
              <a:rPr lang="en-US" dirty="0"/>
              <a:t>Talk each day with your child about his/her activities</a:t>
            </a:r>
          </a:p>
          <a:p>
            <a:pPr marL="514350" indent="-514350" algn="l" fontAlgn="base">
              <a:buFont typeface="+mj-lt"/>
              <a:buAutoNum type="arabicPeriod"/>
            </a:pPr>
            <a:r>
              <a:rPr lang="en-US" dirty="0"/>
              <a:t>Promote literacy by reading to your child and by reading yourself</a:t>
            </a:r>
          </a:p>
          <a:p>
            <a:pPr marL="514350" indent="-514350" algn="l" fontAlgn="base">
              <a:buFont typeface="+mj-lt"/>
              <a:buAutoNum type="arabicPeriod"/>
            </a:pPr>
            <a:r>
              <a:rPr lang="en-US" dirty="0"/>
              <a:t>Limit and monitor TV watching, gaming, social media and computer time</a:t>
            </a:r>
          </a:p>
          <a:p>
            <a:pPr marL="514350" indent="-514350" algn="l" fontAlgn="base">
              <a:buFont typeface="+mj-lt"/>
              <a:buAutoNum type="arabicPeriod"/>
            </a:pPr>
            <a:r>
              <a:rPr lang="en-US" dirty="0"/>
              <a:t>Express high expectations and standards for your child’s learning</a:t>
            </a:r>
          </a:p>
          <a:p>
            <a:pPr marL="514350" indent="-514350" algn="l" fontAlgn="base">
              <a:buFont typeface="+mj-lt"/>
              <a:buAutoNum type="arabicPeriod"/>
            </a:pPr>
            <a:r>
              <a:rPr lang="en-US" dirty="0"/>
              <a:t>Attend parent-teacher conferences, Open House and Back-To-School </a:t>
            </a:r>
            <a:r>
              <a:rPr lang="en-US" dirty="0" smtClean="0"/>
              <a:t>events to participate </a:t>
            </a:r>
            <a:r>
              <a:rPr lang="en-US" dirty="0"/>
              <a:t>in decisions that affect your child’s education</a:t>
            </a:r>
          </a:p>
          <a:p>
            <a:pPr marL="514350" indent="-514350" algn="l" fontAlgn="base">
              <a:buFont typeface="+mj-lt"/>
              <a:buAutoNum type="arabicPeriod"/>
            </a:pPr>
            <a:r>
              <a:rPr lang="en-US" dirty="0"/>
              <a:t>Tap into community resources with visits to a library, museum, zoo or theater and encourage participation in after-school clubs, sports and art activities</a:t>
            </a:r>
          </a:p>
          <a:p>
            <a:endParaRPr lang="en-US" dirty="0"/>
          </a:p>
          <a:p>
            <a:endParaRPr lang="en-US" dirty="0"/>
          </a:p>
        </p:txBody>
      </p:sp>
    </p:spTree>
    <p:extLst>
      <p:ext uri="{BB962C8B-B14F-4D97-AF65-F5344CB8AC3E}">
        <p14:creationId xmlns:p14="http://schemas.microsoft.com/office/powerpoint/2010/main" val="194642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002060"/>
                </a:solidFill>
              </a:rPr>
              <a:t>Academic help at home</a:t>
            </a:r>
            <a:endParaRPr lang="en-US" sz="5400" dirty="0">
              <a:solidFill>
                <a:srgbClr val="002060"/>
              </a:solidFill>
            </a:endParaRPr>
          </a:p>
        </p:txBody>
      </p:sp>
      <p:sp>
        <p:nvSpPr>
          <p:cNvPr id="3" name="Content Placeholder 2"/>
          <p:cNvSpPr>
            <a:spLocks noGrp="1"/>
          </p:cNvSpPr>
          <p:nvPr>
            <p:ph idx="1"/>
          </p:nvPr>
        </p:nvSpPr>
        <p:spPr>
          <a:xfrm>
            <a:off x="440730" y="1197406"/>
            <a:ext cx="8246070" cy="3664920"/>
          </a:xfrm>
        </p:spPr>
        <p:txBody>
          <a:bodyPr>
            <a:normAutofit fontScale="55000" lnSpcReduction="20000"/>
          </a:bodyPr>
          <a:lstStyle/>
          <a:p>
            <a:pPr algn="l"/>
            <a:r>
              <a:rPr lang="en-US" b="1" dirty="0"/>
              <a:t>Academic help at home</a:t>
            </a:r>
            <a:endParaRPr lang="en-US" dirty="0"/>
          </a:p>
          <a:p>
            <a:pPr algn="l"/>
            <a:r>
              <a:rPr lang="en-US" dirty="0"/>
              <a:t>In order to provide our students with academic support outside of their class time, we have partnered with </a:t>
            </a:r>
            <a:r>
              <a:rPr lang="en-US" dirty="0">
                <a:hlinkClick r:id="rId3"/>
              </a:rPr>
              <a:t>FEV Tutor</a:t>
            </a:r>
            <a:r>
              <a:rPr lang="en-US" dirty="0"/>
              <a:t>: FEV Tutor provides engaging, 1-to-1 virtual tutoring services that are driven by data and personalized for each student. The result is a live service designed to truly drive measured student achievement gains available to all Richmond County Online Academy students in all subjects. We encourage our online students to take advantage of this opportunity.</a:t>
            </a:r>
          </a:p>
          <a:p>
            <a:pPr algn="l"/>
            <a:r>
              <a:rPr lang="en-US" dirty="0" smtClean="0"/>
              <a:t>Your student’s teacher website (</a:t>
            </a:r>
            <a:r>
              <a:rPr lang="en-US" dirty="0" smtClean="0">
                <a:hlinkClick r:id="rId4"/>
              </a:rPr>
              <a:t>https</a:t>
            </a:r>
            <a:r>
              <a:rPr lang="en-US" dirty="0">
                <a:hlinkClick r:id="rId4"/>
              </a:rPr>
              <a:t>://</a:t>
            </a:r>
            <a:r>
              <a:rPr lang="en-US" dirty="0" smtClean="0">
                <a:hlinkClick r:id="rId4"/>
              </a:rPr>
              <a:t>www.rcboe.org/diamondlakes</a:t>
            </a:r>
            <a:r>
              <a:rPr lang="en-US" dirty="0" smtClean="0"/>
              <a:t>)</a:t>
            </a:r>
            <a:endParaRPr lang="en-US" dirty="0"/>
          </a:p>
          <a:p>
            <a:pPr algn="l"/>
            <a:r>
              <a:rPr lang="en-US" b="1" dirty="0"/>
              <a:t>Other Resources</a:t>
            </a:r>
            <a:endParaRPr lang="en-US" dirty="0"/>
          </a:p>
          <a:p>
            <a:pPr algn="l"/>
            <a:r>
              <a:rPr lang="en-US" dirty="0">
                <a:hlinkClick r:id="rId5"/>
              </a:rPr>
              <a:t>Learn at Home Materials</a:t>
            </a:r>
            <a:r>
              <a:rPr lang="en-US" dirty="0"/>
              <a:t>: Materials designed to help students reinforce the concepts they learn in school, and equip them for learning at home.</a:t>
            </a:r>
          </a:p>
          <a:p>
            <a:pPr algn="l"/>
            <a:r>
              <a:rPr lang="en-US" dirty="0">
                <a:hlinkClick r:id="rId6"/>
              </a:rPr>
              <a:t>Audible Stories:</a:t>
            </a:r>
            <a:r>
              <a:rPr lang="en-US" dirty="0"/>
              <a:t> Hundreds of titles available completely free. The collection is a mix of stories to entertain, engage, and inform young people, ages 0–18. There are selections in English, Spanish, German, French, Japanese and Italian.  </a:t>
            </a:r>
          </a:p>
          <a:p>
            <a:pPr algn="l"/>
            <a:r>
              <a:rPr lang="en-US" dirty="0">
                <a:hlinkClick r:id="rId7"/>
              </a:rPr>
              <a:t>Universal School Library</a:t>
            </a:r>
            <a:r>
              <a:rPr lang="en-US" dirty="0"/>
              <a:t>: This website offers a growing collection of digitized books that have been curated by a national advisory group of school librarians, librarian educators and researchers. Currently, you can search and find selected books from a selection of school libraries across the country, as well as from nationally recognized book award and recommendation lists.</a:t>
            </a:r>
          </a:p>
          <a:p>
            <a:endParaRPr lang="en-US" dirty="0"/>
          </a:p>
          <a:p>
            <a:endParaRPr lang="en-US" dirty="0"/>
          </a:p>
        </p:txBody>
      </p:sp>
    </p:spTree>
    <p:extLst>
      <p:ext uri="{BB962C8B-B14F-4D97-AF65-F5344CB8AC3E}">
        <p14:creationId xmlns:p14="http://schemas.microsoft.com/office/powerpoint/2010/main" val="4103309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1771861"/>
            <a:ext cx="3600450" cy="2685839"/>
          </a:xfrm>
        </p:spPr>
        <p:txBody>
          <a:bodyPr>
            <a:noAutofit/>
          </a:bodyPr>
          <a:lstStyle/>
          <a:p>
            <a:pPr marL="0" indent="0" algn="ctr">
              <a:buNone/>
            </a:pPr>
            <a:r>
              <a:rPr lang="en-US" sz="2700" b="1" dirty="0">
                <a:latin typeface="+mj-lt"/>
                <a:ea typeface="MS PGothic" charset="0"/>
                <a:hlinkClick r:id="rId3"/>
              </a:rPr>
              <a:t>Mix It Up</a:t>
            </a:r>
            <a:r>
              <a:rPr lang="en-US" sz="2700" b="1" dirty="0" smtClean="0">
                <a:latin typeface="+mj-lt"/>
                <a:ea typeface="MS PGothic" charset="0"/>
                <a:hlinkClick r:id="rId3"/>
              </a:rPr>
              <a:t>! -  Video</a:t>
            </a:r>
            <a:endParaRPr lang="en-US" sz="2700" b="1" dirty="0">
              <a:latin typeface="+mj-lt"/>
              <a:ea typeface="MS PGothic" charset="0"/>
            </a:endParaRPr>
          </a:p>
          <a:p>
            <a:pPr marL="0" indent="0" algn="ctr">
              <a:buNone/>
            </a:pPr>
            <a:endParaRPr lang="en-US" sz="1200" b="1" dirty="0">
              <a:latin typeface="+mj-lt"/>
              <a:ea typeface="MS PGothic" charset="0"/>
            </a:endParaRPr>
          </a:p>
          <a:p>
            <a:pPr marL="0" indent="0" algn="ctr">
              <a:buNone/>
            </a:pPr>
            <a:r>
              <a:rPr lang="en-US" i="1" dirty="0" smtClean="0">
                <a:latin typeface="+mj-lt"/>
                <a:ea typeface="ＭＳ Ｐゴシック" pitchFamily="34" charset="-128"/>
              </a:rPr>
              <a:t>Improving </a:t>
            </a:r>
            <a:r>
              <a:rPr lang="en-US" i="1" dirty="0">
                <a:latin typeface="+mj-lt"/>
                <a:ea typeface="ＭＳ Ｐゴシック" pitchFamily="34" charset="-128"/>
              </a:rPr>
              <a:t>Learning through </a:t>
            </a:r>
            <a:r>
              <a:rPr lang="en-US" i="1" dirty="0" smtClean="0">
                <a:latin typeface="+mj-lt"/>
                <a:ea typeface="ＭＳ Ｐゴシック" pitchFamily="34" charset="-128"/>
              </a:rPr>
              <a:t>Healthy </a:t>
            </a:r>
            <a:r>
              <a:rPr lang="en-US" i="1" dirty="0">
                <a:latin typeface="+mj-lt"/>
                <a:ea typeface="ＭＳ Ｐゴシック" pitchFamily="34" charset="-128"/>
              </a:rPr>
              <a:t>Eating and Physical </a:t>
            </a:r>
            <a:r>
              <a:rPr lang="en-US" i="1" dirty="0" smtClean="0">
                <a:latin typeface="+mj-lt"/>
                <a:ea typeface="ＭＳ Ｐゴシック" pitchFamily="34" charset="-128"/>
              </a:rPr>
              <a:t>Activity</a:t>
            </a:r>
          </a:p>
          <a:p>
            <a:pPr marL="0" indent="0" algn="ctr">
              <a:buNone/>
            </a:pPr>
            <a:endParaRPr lang="en-US" sz="1200" b="1" i="1" dirty="0">
              <a:solidFill>
                <a:srgbClr val="88D1DF"/>
              </a:solidFill>
              <a:latin typeface="+mj-lt"/>
              <a:ea typeface="MS PGothic" charset="0"/>
            </a:endParaRPr>
          </a:p>
          <a:p>
            <a:pPr marL="0" indent="0" algn="ctr">
              <a:buNone/>
            </a:pPr>
            <a:r>
              <a:rPr lang="en-US" sz="2700" b="1" i="1" dirty="0">
                <a:solidFill>
                  <a:srgbClr val="88D1DF"/>
                </a:solidFill>
                <a:latin typeface="+mj-lt"/>
                <a:ea typeface="MS PGothic" charset="0"/>
              </a:rPr>
              <a:t>October</a:t>
            </a:r>
            <a:endParaRPr lang="en-US" sz="2700" b="1" dirty="0">
              <a:solidFill>
                <a:srgbClr val="88D1DF"/>
              </a:solidFill>
              <a:latin typeface="+mj-lt"/>
            </a:endParaRPr>
          </a:p>
        </p:txBody>
      </p:sp>
      <p:pic>
        <p:nvPicPr>
          <p:cNvPr id="6" name="Picture 5">
            <a:hlinkClick r:id="rId3"/>
            <a:extLst>
              <a:ext uri="{FF2B5EF4-FFF2-40B4-BE49-F238E27FC236}">
                <a16:creationId xmlns:a16="http://schemas.microsoft.com/office/drawing/2014/main" id="{0905899E-ADA9-424D-B9F0-F6A25D601D0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57700" y="1876005"/>
            <a:ext cx="3169676" cy="2867932"/>
          </a:xfrm>
          <a:prstGeom prst="rect">
            <a:avLst/>
          </a:prstGeom>
        </p:spPr>
      </p:pic>
      <p:pic>
        <p:nvPicPr>
          <p:cNvPr id="4" name="Picture 3">
            <a:extLst>
              <a:ext uri="{FF2B5EF4-FFF2-40B4-BE49-F238E27FC236}">
                <a16:creationId xmlns:a16="http://schemas.microsoft.com/office/drawing/2014/main" id="{AC8F6A06-4E28-4345-8D8F-4245E372440F}"/>
              </a:ext>
            </a:extLst>
          </p:cNvPr>
          <p:cNvPicPr>
            <a:picLocks noChangeAspect="1"/>
          </p:cNvPicPr>
          <p:nvPr/>
        </p:nvPicPr>
        <p:blipFill>
          <a:blip r:embed="rId5"/>
          <a:stretch>
            <a:fillRect/>
          </a:stretch>
        </p:blipFill>
        <p:spPr>
          <a:xfrm>
            <a:off x="1375914" y="-98966"/>
            <a:ext cx="3040811" cy="1458743"/>
          </a:xfrm>
          <a:prstGeom prst="rect">
            <a:avLst/>
          </a:prstGeom>
        </p:spPr>
      </p:pic>
    </p:spTree>
    <p:extLst>
      <p:ext uri="{BB962C8B-B14F-4D97-AF65-F5344CB8AC3E}">
        <p14:creationId xmlns:p14="http://schemas.microsoft.com/office/powerpoint/2010/main" val="2062796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Kristina H\Downloads\Copy of HealthMPowers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60" y="281175"/>
            <a:ext cx="3512215" cy="4546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61180" y="1502815"/>
            <a:ext cx="5182820" cy="830997"/>
          </a:xfrm>
          <a:prstGeom prst="rect">
            <a:avLst/>
          </a:prstGeom>
          <a:noFill/>
        </p:spPr>
        <p:txBody>
          <a:bodyPr wrap="square" rtlCol="0">
            <a:spAutoFit/>
          </a:bodyPr>
          <a:lstStyle/>
          <a:p>
            <a:pPr algn="ctr"/>
            <a:r>
              <a:rPr lang="en-US" sz="2400" b="1" dirty="0" smtClean="0"/>
              <a:t>Sign Up for Weekly Wellness Text Messages (flyer sent home last week)</a:t>
            </a:r>
            <a:endParaRPr lang="en-US" sz="2400" b="1" dirty="0"/>
          </a:p>
        </p:txBody>
      </p:sp>
      <p:sp>
        <p:nvSpPr>
          <p:cNvPr id="9" name="TextBox 8"/>
          <p:cNvSpPr txBox="1"/>
          <p:nvPr/>
        </p:nvSpPr>
        <p:spPr>
          <a:xfrm>
            <a:off x="3961180" y="2630429"/>
            <a:ext cx="5182820" cy="830997"/>
          </a:xfrm>
          <a:prstGeom prst="rect">
            <a:avLst/>
          </a:prstGeom>
          <a:noFill/>
        </p:spPr>
        <p:txBody>
          <a:bodyPr wrap="square" rtlCol="0">
            <a:spAutoFit/>
          </a:bodyPr>
          <a:lstStyle/>
          <a:p>
            <a:pPr algn="ctr"/>
            <a:r>
              <a:rPr lang="en-US" sz="2400" b="1" dirty="0" smtClean="0"/>
              <a:t>Text: </a:t>
            </a:r>
            <a:r>
              <a:rPr lang="en-US" sz="2400" b="1" dirty="0" err="1" smtClean="0"/>
              <a:t>DiamondLakes</a:t>
            </a:r>
            <a:endParaRPr lang="en-US" sz="2400" b="1" dirty="0" smtClean="0"/>
          </a:p>
          <a:p>
            <a:pPr algn="ctr"/>
            <a:r>
              <a:rPr lang="en-US" sz="2400" b="1" dirty="0" smtClean="0"/>
              <a:t>To: 833-369-3547</a:t>
            </a:r>
            <a:endParaRPr lang="en-US" sz="2400" b="1" dirty="0"/>
          </a:p>
        </p:txBody>
      </p:sp>
      <p:sp>
        <p:nvSpPr>
          <p:cNvPr id="10" name="TextBox 9"/>
          <p:cNvSpPr txBox="1"/>
          <p:nvPr/>
        </p:nvSpPr>
        <p:spPr>
          <a:xfrm>
            <a:off x="3961180" y="3702843"/>
            <a:ext cx="5182820" cy="1200329"/>
          </a:xfrm>
          <a:prstGeom prst="rect">
            <a:avLst/>
          </a:prstGeom>
          <a:noFill/>
        </p:spPr>
        <p:txBody>
          <a:bodyPr wrap="square" rtlCol="0">
            <a:spAutoFit/>
          </a:bodyPr>
          <a:lstStyle/>
          <a:p>
            <a:pPr algn="ctr"/>
            <a:r>
              <a:rPr lang="en-US" sz="2400" b="1" dirty="0" err="1" smtClean="0"/>
              <a:t>Por</a:t>
            </a:r>
            <a:r>
              <a:rPr lang="en-US" sz="2400" b="1" dirty="0" smtClean="0"/>
              <a:t> </a:t>
            </a:r>
            <a:r>
              <a:rPr lang="en-US" sz="2400" b="1" dirty="0" err="1" smtClean="0"/>
              <a:t>espanol</a:t>
            </a:r>
            <a:r>
              <a:rPr lang="en-US" sz="2400" b="1" dirty="0" smtClean="0"/>
              <a:t> Text: </a:t>
            </a:r>
            <a:r>
              <a:rPr lang="en-US" sz="2400" b="1" dirty="0" err="1" smtClean="0"/>
              <a:t>DiamondLakesSpanish</a:t>
            </a:r>
            <a:endParaRPr lang="en-US" sz="2400" b="1" dirty="0" smtClean="0"/>
          </a:p>
          <a:p>
            <a:pPr algn="ctr"/>
            <a:r>
              <a:rPr lang="en-US" sz="2400" b="1" dirty="0" smtClean="0"/>
              <a:t>To: 833-369-3547</a:t>
            </a:r>
            <a:endParaRPr lang="en-US" sz="2400" b="1" dirty="0"/>
          </a:p>
        </p:txBody>
      </p:sp>
      <p:cxnSp>
        <p:nvCxnSpPr>
          <p:cNvPr id="12" name="Straight Connector 11"/>
          <p:cNvCxnSpPr/>
          <p:nvPr/>
        </p:nvCxnSpPr>
        <p:spPr>
          <a:xfrm>
            <a:off x="4724705" y="3640685"/>
            <a:ext cx="3817625"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990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65500" y="396600"/>
            <a:ext cx="4045200" cy="231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highlight>
                  <a:srgbClr val="FFFFFF"/>
                </a:highlight>
              </a:rPr>
              <a:t>What is Social Emotional Learning?</a:t>
            </a:r>
            <a:endParaRPr>
              <a:highlight>
                <a:srgbClr val="FFFFFF"/>
              </a:highlight>
            </a:endParaRPr>
          </a:p>
        </p:txBody>
      </p:sp>
      <p:sp>
        <p:nvSpPr>
          <p:cNvPr id="55" name="Google Shape;55;p13"/>
          <p:cNvSpPr txBox="1">
            <a:spLocks noGrp="1"/>
          </p:cNvSpPr>
          <p:nvPr>
            <p:ph type="subTitle" idx="1"/>
          </p:nvPr>
        </p:nvSpPr>
        <p:spPr>
          <a:xfrm>
            <a:off x="265500" y="2803075"/>
            <a:ext cx="4045200" cy="22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highlight>
                  <a:srgbClr val="FFFFFF"/>
                </a:highlight>
              </a:rPr>
              <a:t>Visit Mrs. Abellan’s Virtual Counseling Office for more SEL resources:</a:t>
            </a:r>
            <a:endParaRPr dirty="0">
              <a:highlight>
                <a:srgbClr val="FFFFFF"/>
              </a:highlight>
            </a:endParaRPr>
          </a:p>
          <a:p>
            <a:pPr marL="0" lvl="0" indent="0" algn="ctr" rtl="0">
              <a:spcBef>
                <a:spcPts val="0"/>
              </a:spcBef>
              <a:spcAft>
                <a:spcPts val="0"/>
              </a:spcAft>
              <a:buNone/>
            </a:pPr>
            <a:endParaRPr dirty="0"/>
          </a:p>
          <a:p>
            <a:pPr marL="0" lvl="0" indent="0" algn="ctr" rtl="0">
              <a:spcBef>
                <a:spcPts val="0"/>
              </a:spcBef>
              <a:spcAft>
                <a:spcPts val="0"/>
              </a:spcAft>
              <a:buNone/>
            </a:pPr>
            <a:r>
              <a:rPr lang="en" sz="1600" u="sng" dirty="0">
                <a:solidFill>
                  <a:schemeClr val="hlink"/>
                </a:solidFill>
                <a:highlight>
                  <a:srgbClr val="FFFFFF"/>
                </a:highlight>
                <a:hlinkClick r:id="rId3"/>
              </a:rPr>
              <a:t>https://docs.google.com/presentation/d/1eziYNSF5Tw3b1VvT46SVnIYACq1vmNeQtOUcYzls4bc/edit?usp=sharing</a:t>
            </a:r>
            <a:endParaRPr sz="1600" dirty="0">
              <a:highlight>
                <a:srgbClr val="FFFFFF"/>
              </a:highlight>
            </a:endParaRPr>
          </a:p>
        </p:txBody>
      </p:sp>
      <p:sp>
        <p:nvSpPr>
          <p:cNvPr id="56" name="Google Shape;56;p13"/>
          <p:cNvSpPr txBox="1">
            <a:spLocks noGrp="1"/>
          </p:cNvSpPr>
          <p:nvPr>
            <p:ph type="body" idx="2"/>
          </p:nvPr>
        </p:nvSpPr>
        <p:spPr>
          <a:xfrm>
            <a:off x="4656000" y="128470"/>
            <a:ext cx="4488000" cy="461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rgbClr val="351C75"/>
                </a:solidFill>
              </a:rPr>
              <a:t>Social-Emotional Learning (SEL) is the process of developing self-awareness, self-control, and interpersonal skills that are vital for school, work, and life success. (source: cfchildren.org)</a:t>
            </a:r>
            <a:endParaRPr sz="1800" dirty="0">
              <a:solidFill>
                <a:srgbClr val="351C75"/>
              </a:solidFill>
            </a:endParaRPr>
          </a:p>
          <a:p>
            <a:pPr marL="0" lvl="0" indent="0" algn="l" rtl="0">
              <a:lnSpc>
                <a:spcPct val="100000"/>
              </a:lnSpc>
              <a:spcBef>
                <a:spcPts val="1600"/>
              </a:spcBef>
              <a:spcAft>
                <a:spcPts val="0"/>
              </a:spcAft>
              <a:buNone/>
            </a:pPr>
            <a:r>
              <a:rPr lang="en" sz="1800" u="sng" dirty="0">
                <a:solidFill>
                  <a:srgbClr val="351C75"/>
                </a:solidFill>
              </a:rPr>
              <a:t>Examples of SEL Topics:</a:t>
            </a:r>
            <a:endParaRPr sz="1800" u="sng" dirty="0">
              <a:solidFill>
                <a:srgbClr val="351C75"/>
              </a:solidFill>
            </a:endParaRPr>
          </a:p>
          <a:p>
            <a:pPr marL="0" lvl="0" indent="0" algn="l" rtl="0">
              <a:lnSpc>
                <a:spcPct val="100000"/>
              </a:lnSpc>
              <a:spcBef>
                <a:spcPts val="1600"/>
              </a:spcBef>
              <a:spcAft>
                <a:spcPts val="0"/>
              </a:spcAft>
              <a:buNone/>
            </a:pPr>
            <a:r>
              <a:rPr lang="en" sz="1800" dirty="0">
                <a:solidFill>
                  <a:srgbClr val="351C75"/>
                </a:solidFill>
              </a:rPr>
              <a:t>-Emotions and Emotional Regulation</a:t>
            </a:r>
            <a:endParaRPr sz="1800" dirty="0">
              <a:solidFill>
                <a:srgbClr val="351C75"/>
              </a:solidFill>
            </a:endParaRPr>
          </a:p>
          <a:p>
            <a:pPr marL="0" lvl="0" indent="0" algn="l" rtl="0">
              <a:lnSpc>
                <a:spcPct val="100000"/>
              </a:lnSpc>
              <a:spcBef>
                <a:spcPts val="1600"/>
              </a:spcBef>
              <a:spcAft>
                <a:spcPts val="0"/>
              </a:spcAft>
              <a:buNone/>
            </a:pPr>
            <a:r>
              <a:rPr lang="en" sz="1800" dirty="0">
                <a:solidFill>
                  <a:srgbClr val="351C75"/>
                </a:solidFill>
              </a:rPr>
              <a:t>- Mindfulness (the practice of placing your focus and awareness on the present moment)</a:t>
            </a:r>
            <a:endParaRPr sz="1800" dirty="0">
              <a:solidFill>
                <a:srgbClr val="351C75"/>
              </a:solidFill>
            </a:endParaRPr>
          </a:p>
          <a:p>
            <a:pPr marL="0" lvl="0" indent="0" algn="l" rtl="0">
              <a:lnSpc>
                <a:spcPct val="100000"/>
              </a:lnSpc>
              <a:spcBef>
                <a:spcPts val="1600"/>
              </a:spcBef>
              <a:spcAft>
                <a:spcPts val="1600"/>
              </a:spcAft>
              <a:buNone/>
            </a:pPr>
            <a:r>
              <a:rPr lang="en" sz="1800" dirty="0">
                <a:solidFill>
                  <a:srgbClr val="351C75"/>
                </a:solidFill>
              </a:rPr>
              <a:t>-Getting along and working with others</a:t>
            </a:r>
            <a:endParaRPr sz="1800" dirty="0">
              <a:solidFill>
                <a:srgbClr val="351C75"/>
              </a:solidFill>
            </a:endParaRPr>
          </a:p>
        </p:txBody>
      </p:sp>
    </p:spTree>
    <p:extLst>
      <p:ext uri="{BB962C8B-B14F-4D97-AF65-F5344CB8AC3E}">
        <p14:creationId xmlns:p14="http://schemas.microsoft.com/office/powerpoint/2010/main" val="3543382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174862"/>
            <a:ext cx="868874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t>Social Emotional Resources for Children</a:t>
            </a:r>
            <a:endParaRPr sz="4000" b="1" dirty="0"/>
          </a:p>
        </p:txBody>
      </p:sp>
      <p:sp>
        <p:nvSpPr>
          <p:cNvPr id="62" name="Google Shape;62;p14"/>
          <p:cNvSpPr txBox="1">
            <a:spLocks noGrp="1"/>
          </p:cNvSpPr>
          <p:nvPr>
            <p:ph type="body" idx="1"/>
          </p:nvPr>
        </p:nvSpPr>
        <p:spPr>
          <a:xfrm>
            <a:off x="143555" y="1141800"/>
            <a:ext cx="8520600" cy="40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FFFFFF"/>
                </a:solidFill>
              </a:rPr>
              <a:t>-</a:t>
            </a:r>
            <a:r>
              <a:rPr lang="en" sz="2000" b="1" dirty="0">
                <a:solidFill>
                  <a:schemeClr val="tx1">
                    <a:lumMod val="75000"/>
                    <a:lumOff val="25000"/>
                  </a:schemeClr>
                </a:solidFill>
              </a:rPr>
              <a:t>Daniel Tiger’s Neighborhood is a great social-emotional resource for young children (ages 5 and below). This show explores many topics such as feeling sad, anger, mindfulness, and even how to talk about death. Go to </a:t>
            </a:r>
            <a:r>
              <a:rPr lang="en" sz="2000" b="1" dirty="0">
                <a:solidFill>
                  <a:schemeClr val="tx1">
                    <a:lumMod val="75000"/>
                    <a:lumOff val="25000"/>
                  </a:schemeClr>
                </a:solidFill>
                <a:hlinkClick r:id="rId4" action="ppaction://hlinkfile"/>
              </a:rPr>
              <a:t>pbskids.org/daniel </a:t>
            </a:r>
            <a:r>
              <a:rPr lang="en" sz="2000" b="1" dirty="0">
                <a:solidFill>
                  <a:schemeClr val="tx1">
                    <a:lumMod val="75000"/>
                    <a:lumOff val="25000"/>
                  </a:schemeClr>
                </a:solidFill>
              </a:rPr>
              <a:t>for free episodes, clips, and games.</a:t>
            </a:r>
            <a:endParaRPr sz="2000" b="1" dirty="0">
              <a:solidFill>
                <a:schemeClr val="tx1">
                  <a:lumMod val="75000"/>
                  <a:lumOff val="25000"/>
                </a:schemeClr>
              </a:solidFill>
            </a:endParaRPr>
          </a:p>
          <a:p>
            <a:pPr marL="0" lvl="0" indent="0" algn="l" rtl="0">
              <a:spcBef>
                <a:spcPts val="1600"/>
              </a:spcBef>
              <a:spcAft>
                <a:spcPts val="0"/>
              </a:spcAft>
              <a:buNone/>
            </a:pPr>
            <a:r>
              <a:rPr lang="en" sz="2000" b="1" dirty="0">
                <a:solidFill>
                  <a:schemeClr val="tx1">
                    <a:lumMod val="75000"/>
                    <a:lumOff val="25000"/>
                  </a:schemeClr>
                </a:solidFill>
              </a:rPr>
              <a:t>-Close Gap is an emotional wellness site that children can use daily and even has a wellness tracking feature. Visit </a:t>
            </a:r>
            <a:r>
              <a:rPr lang="en" sz="2000" b="1" dirty="0">
                <a:solidFill>
                  <a:schemeClr val="tx1">
                    <a:lumMod val="75000"/>
                    <a:lumOff val="25000"/>
                  </a:schemeClr>
                </a:solidFill>
                <a:hlinkClick r:id="rId5" action="ppaction://hlinkfile"/>
              </a:rPr>
              <a:t>closegap.org</a:t>
            </a:r>
            <a:r>
              <a:rPr lang="en" sz="2000" b="1" dirty="0">
                <a:solidFill>
                  <a:schemeClr val="tx1">
                    <a:lumMod val="75000"/>
                    <a:lumOff val="25000"/>
                  </a:schemeClr>
                </a:solidFill>
              </a:rPr>
              <a:t> to explore.</a:t>
            </a:r>
            <a:endParaRPr sz="2000" b="1" dirty="0">
              <a:solidFill>
                <a:schemeClr val="tx1">
                  <a:lumMod val="75000"/>
                  <a:lumOff val="25000"/>
                </a:schemeClr>
              </a:solidFill>
            </a:endParaRPr>
          </a:p>
          <a:p>
            <a:pPr marL="0" lvl="0" indent="0" algn="l" rtl="0">
              <a:spcBef>
                <a:spcPts val="1600"/>
              </a:spcBef>
              <a:spcAft>
                <a:spcPts val="1600"/>
              </a:spcAft>
              <a:buNone/>
            </a:pPr>
            <a:r>
              <a:rPr lang="en" sz="2000" b="1" dirty="0">
                <a:solidFill>
                  <a:schemeClr val="tx1">
                    <a:lumMod val="75000"/>
                    <a:lumOff val="25000"/>
                  </a:schemeClr>
                </a:solidFill>
              </a:rPr>
              <a:t>-Cosmic Kids Yoga channel on youtube.com has many fun and easy yoga guided exercise videos just for kids. Yoga promotes mindfulness (paying attention to the moment and clearing your mind) which is supported by r</a:t>
            </a:r>
            <a:r>
              <a:rPr lang="en" sz="1200" b="1" dirty="0">
                <a:solidFill>
                  <a:schemeClr val="tx1">
                    <a:lumMod val="75000"/>
                    <a:lumOff val="25000"/>
                  </a:schemeClr>
                </a:solidFill>
              </a:rPr>
              <a:t>esearch to help emotional regulation and stress reduction in children, adolescents, and adults. Visit </a:t>
            </a:r>
            <a:r>
              <a:rPr lang="en" sz="1200" b="1" u="sng" dirty="0">
                <a:solidFill>
                  <a:srgbClr val="FFFFF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https://www.youtube.com/user/CosmicKidsYoga</a:t>
            </a:r>
            <a:r>
              <a:rPr lang="en" sz="1200" b="1" dirty="0">
                <a:solidFill>
                  <a:srgbClr val="FFFFFF"/>
                </a:solidFill>
              </a:rPr>
              <a:t>.</a:t>
            </a:r>
            <a:endParaRPr sz="1200" b="1" dirty="0">
              <a:solidFill>
                <a:srgbClr val="FFFFFF"/>
              </a:solidFill>
            </a:endParaRPr>
          </a:p>
        </p:txBody>
      </p:sp>
    </p:spTree>
    <p:extLst>
      <p:ext uri="{BB962C8B-B14F-4D97-AF65-F5344CB8AC3E}">
        <p14:creationId xmlns:p14="http://schemas.microsoft.com/office/powerpoint/2010/main" val="2026084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52850" y="48550"/>
            <a:ext cx="899114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dirty="0">
                <a:highlight>
                  <a:srgbClr val="FFFFFF"/>
                </a:highlight>
              </a:rPr>
              <a:t>Helping Children Understand The Coronavirus</a:t>
            </a:r>
            <a:endParaRPr sz="3200" dirty="0">
              <a:highlight>
                <a:srgbClr val="FFFFFF"/>
              </a:highlight>
            </a:endParaRPr>
          </a:p>
        </p:txBody>
      </p:sp>
      <p:sp>
        <p:nvSpPr>
          <p:cNvPr id="68" name="Google Shape;68;p15"/>
          <p:cNvSpPr txBox="1">
            <a:spLocks noGrp="1"/>
          </p:cNvSpPr>
          <p:nvPr>
            <p:ph type="body" idx="1"/>
          </p:nvPr>
        </p:nvSpPr>
        <p:spPr>
          <a:xfrm>
            <a:off x="152850" y="1212196"/>
            <a:ext cx="3945600" cy="277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dirty="0">
                <a:highlight>
                  <a:srgbClr val="FFFFFF"/>
                </a:highlight>
              </a:rPr>
              <a:t>Books:</a:t>
            </a:r>
            <a:endParaRPr sz="2100" dirty="0">
              <a:highlight>
                <a:srgbClr val="FFFFFF"/>
              </a:highlight>
            </a:endParaRPr>
          </a:p>
          <a:p>
            <a:pPr marL="0" lvl="0" indent="0" algn="l" rtl="0">
              <a:lnSpc>
                <a:spcPct val="100000"/>
              </a:lnSpc>
              <a:spcBef>
                <a:spcPts val="1600"/>
              </a:spcBef>
              <a:spcAft>
                <a:spcPts val="0"/>
              </a:spcAft>
              <a:buNone/>
            </a:pPr>
            <a:r>
              <a:rPr lang="en" sz="2100" dirty="0">
                <a:highlight>
                  <a:srgbClr val="FFFFFF"/>
                </a:highlight>
              </a:rPr>
              <a:t>-</a:t>
            </a:r>
            <a:r>
              <a:rPr lang="en" sz="2100" i="1" dirty="0">
                <a:highlight>
                  <a:srgbClr val="FFFFFF"/>
                </a:highlight>
                <a:hlinkClick r:id="rId3"/>
              </a:rPr>
              <a:t>Why We Stay Home</a:t>
            </a:r>
            <a:r>
              <a:rPr lang="en" sz="2100" dirty="0">
                <a:highlight>
                  <a:srgbClr val="FFFFFF"/>
                </a:highlight>
                <a:hlinkClick r:id="rId3"/>
              </a:rPr>
              <a:t> </a:t>
            </a:r>
            <a:r>
              <a:rPr lang="en" sz="2100" dirty="0">
                <a:highlight>
                  <a:srgbClr val="FFFFFF"/>
                </a:highlight>
              </a:rPr>
              <a:t>by Samantha Harris &amp; Devon Scott</a:t>
            </a:r>
            <a:endParaRPr sz="2100" dirty="0">
              <a:highlight>
                <a:srgbClr val="FFFFFF"/>
              </a:highlight>
            </a:endParaRPr>
          </a:p>
          <a:p>
            <a:pPr marL="0" lvl="0" indent="0" algn="l" rtl="0">
              <a:lnSpc>
                <a:spcPct val="100000"/>
              </a:lnSpc>
              <a:spcBef>
                <a:spcPts val="0"/>
              </a:spcBef>
              <a:spcAft>
                <a:spcPts val="0"/>
              </a:spcAft>
              <a:buNone/>
            </a:pPr>
            <a:endParaRPr sz="2100" dirty="0">
              <a:highlight>
                <a:srgbClr val="FFFFFF"/>
              </a:highlight>
            </a:endParaRPr>
          </a:p>
          <a:p>
            <a:pPr marL="0" lvl="0" indent="0" algn="l" rtl="0">
              <a:lnSpc>
                <a:spcPct val="100000"/>
              </a:lnSpc>
              <a:spcBef>
                <a:spcPts val="0"/>
              </a:spcBef>
              <a:spcAft>
                <a:spcPts val="0"/>
              </a:spcAft>
              <a:buNone/>
            </a:pPr>
            <a:r>
              <a:rPr lang="en" sz="2100" dirty="0">
                <a:highlight>
                  <a:srgbClr val="FFFFFF"/>
                </a:highlight>
              </a:rPr>
              <a:t>-</a:t>
            </a:r>
            <a:r>
              <a:rPr lang="en" sz="2100" i="1" dirty="0">
                <a:highlight>
                  <a:srgbClr val="FFFFFF"/>
                </a:highlight>
                <a:hlinkClick r:id="rId4"/>
              </a:rPr>
              <a:t>The Yucky Bug</a:t>
            </a:r>
            <a:r>
              <a:rPr lang="en" sz="2100" dirty="0">
                <a:highlight>
                  <a:srgbClr val="FFFFFF"/>
                </a:highlight>
                <a:hlinkClick r:id="rId4"/>
              </a:rPr>
              <a:t> </a:t>
            </a:r>
            <a:r>
              <a:rPr lang="en" sz="2100" dirty="0">
                <a:highlight>
                  <a:srgbClr val="FFFFFF"/>
                </a:highlight>
              </a:rPr>
              <a:t>by Julia Cook</a:t>
            </a:r>
            <a:endParaRPr sz="2100" dirty="0">
              <a:highlight>
                <a:srgbClr val="FFFFFF"/>
              </a:highlight>
            </a:endParaRPr>
          </a:p>
          <a:p>
            <a:pPr marL="0" lvl="0" indent="0" algn="l" rtl="0">
              <a:lnSpc>
                <a:spcPct val="100000"/>
              </a:lnSpc>
              <a:spcBef>
                <a:spcPts val="0"/>
              </a:spcBef>
              <a:spcAft>
                <a:spcPts val="0"/>
              </a:spcAft>
              <a:buNone/>
            </a:pPr>
            <a:r>
              <a:rPr lang="en" sz="2100" dirty="0">
                <a:highlight>
                  <a:srgbClr val="FFFFFF"/>
                </a:highlight>
              </a:rPr>
              <a:t>(read aloud on youtube.com)</a:t>
            </a:r>
            <a:endParaRPr sz="2100" dirty="0">
              <a:highlight>
                <a:srgbClr val="FFFFFF"/>
              </a:highlight>
            </a:endParaRPr>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pic>
        <p:nvPicPr>
          <p:cNvPr id="69" name="Google Shape;69;p15"/>
          <p:cNvPicPr preferRelativeResize="0"/>
          <p:nvPr/>
        </p:nvPicPr>
        <p:blipFill>
          <a:blip r:embed="rId5">
            <a:alphaModFix/>
          </a:blip>
          <a:stretch>
            <a:fillRect/>
          </a:stretch>
        </p:blipFill>
        <p:spPr>
          <a:xfrm>
            <a:off x="7001269" y="1268053"/>
            <a:ext cx="1885925" cy="2363575"/>
          </a:xfrm>
          <a:prstGeom prst="rect">
            <a:avLst/>
          </a:prstGeom>
          <a:noFill/>
          <a:ln>
            <a:noFill/>
          </a:ln>
        </p:spPr>
      </p:pic>
      <p:pic>
        <p:nvPicPr>
          <p:cNvPr id="70" name="Google Shape;70;p15"/>
          <p:cNvPicPr preferRelativeResize="0"/>
          <p:nvPr/>
        </p:nvPicPr>
        <p:blipFill>
          <a:blip r:embed="rId6">
            <a:alphaModFix/>
          </a:blip>
          <a:stretch>
            <a:fillRect/>
          </a:stretch>
        </p:blipFill>
        <p:spPr>
          <a:xfrm>
            <a:off x="4266498" y="1182305"/>
            <a:ext cx="2357850" cy="1554025"/>
          </a:xfrm>
          <a:prstGeom prst="rect">
            <a:avLst/>
          </a:prstGeom>
          <a:noFill/>
          <a:ln>
            <a:noFill/>
          </a:ln>
        </p:spPr>
      </p:pic>
      <p:sp>
        <p:nvSpPr>
          <p:cNvPr id="71" name="Google Shape;71;p15"/>
          <p:cNvSpPr txBox="1"/>
          <p:nvPr/>
        </p:nvSpPr>
        <p:spPr>
          <a:xfrm>
            <a:off x="38816" y="3803870"/>
            <a:ext cx="4685889" cy="7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highlight>
                  <a:srgbClr val="FFFFFF"/>
                </a:highlight>
              </a:rPr>
              <a:t>Guide to talking with children about the Coronavirus (Julia Cook): </a:t>
            </a:r>
            <a:endParaRPr sz="1600" dirty="0">
              <a:highlight>
                <a:srgbClr val="FFFFFF"/>
              </a:highlight>
            </a:endParaRPr>
          </a:p>
          <a:p>
            <a:pPr marL="0" lvl="0" indent="0" algn="l" rtl="0">
              <a:spcBef>
                <a:spcPts val="0"/>
              </a:spcBef>
              <a:spcAft>
                <a:spcPts val="0"/>
              </a:spcAft>
              <a:buNone/>
            </a:pPr>
            <a:r>
              <a:rPr lang="en" sz="1600" u="sng" dirty="0">
                <a:solidFill>
                  <a:schemeClr val="hlink"/>
                </a:solidFill>
                <a:highlight>
                  <a:srgbClr val="FFFFFF"/>
                </a:highlight>
                <a:hlinkClick r:id="rId7"/>
              </a:rPr>
              <a:t>https://drive.google.com/file/d/18YfuC_l_2aW6CKVQrKiAvq96ik6p08K0/view</a:t>
            </a:r>
            <a:endParaRPr sz="1600" dirty="0">
              <a:highlight>
                <a:srgbClr val="FFFFFF"/>
              </a:highlight>
            </a:endParaRPr>
          </a:p>
        </p:txBody>
      </p:sp>
      <p:pic>
        <p:nvPicPr>
          <p:cNvPr id="72" name="Google Shape;72;p15"/>
          <p:cNvPicPr preferRelativeResize="0"/>
          <p:nvPr/>
        </p:nvPicPr>
        <p:blipFill>
          <a:blip r:embed="rId8">
            <a:alphaModFix/>
          </a:blip>
          <a:stretch>
            <a:fillRect/>
          </a:stretch>
        </p:blipFill>
        <p:spPr>
          <a:xfrm>
            <a:off x="4838739" y="3029865"/>
            <a:ext cx="2031550" cy="1803325"/>
          </a:xfrm>
          <a:prstGeom prst="rect">
            <a:avLst/>
          </a:prstGeom>
          <a:noFill/>
          <a:ln>
            <a:noFill/>
          </a:ln>
        </p:spPr>
      </p:pic>
    </p:spTree>
    <p:extLst>
      <p:ext uri="{BB962C8B-B14F-4D97-AF65-F5344CB8AC3E}">
        <p14:creationId xmlns:p14="http://schemas.microsoft.com/office/powerpoint/2010/main" val="3185011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Words>
  <Application>Microsoft Office PowerPoint</Application>
  <PresentationFormat>On-screen Show (16:9)</PresentationFormat>
  <Paragraphs>86</Paragraphs>
  <Slides>12</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ＭＳ Ｐゴシック</vt:lpstr>
      <vt:lpstr>ＭＳ Ｐゴシック</vt:lpstr>
      <vt:lpstr>Arial</vt:lpstr>
      <vt:lpstr>Calibri</vt:lpstr>
      <vt:lpstr>Courier New</vt:lpstr>
      <vt:lpstr>Georgia</vt:lpstr>
      <vt:lpstr>Wingdings</vt:lpstr>
      <vt:lpstr>Office Theme</vt:lpstr>
      <vt:lpstr>1_Office Theme</vt:lpstr>
      <vt:lpstr>DLE Lunch &amp; Learn</vt:lpstr>
      <vt:lpstr>Agenda</vt:lpstr>
      <vt:lpstr>Tips for Parents</vt:lpstr>
      <vt:lpstr>Academic help at home</vt:lpstr>
      <vt:lpstr>PowerPoint Presentation</vt:lpstr>
      <vt:lpstr>PowerPoint Presentation</vt:lpstr>
      <vt:lpstr>What is Social Emotional Learning?</vt:lpstr>
      <vt:lpstr>Social Emotional Resources for Children</vt:lpstr>
      <vt:lpstr>Helping Children Understand The Coronavirus</vt:lpstr>
      <vt:lpstr>Lakes Market and Gem Closet​</vt:lpstr>
      <vt:lpstr>Toys for Tots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2020-10-22T15:08:23Z</dcterms:modified>
</cp:coreProperties>
</file>