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710"/>
    <p:restoredTop sz="94671"/>
  </p:normalViewPr>
  <p:slideViewPr>
    <p:cSldViewPr snapToGrid="0" snapToObjects="1">
      <p:cViewPr varScale="1">
        <p:scale>
          <a:sx n="70" d="100"/>
          <a:sy n="70" d="100"/>
        </p:scale>
        <p:origin x="9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97F13-7104-A146-962E-8ECDF63103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9888CF-A33C-864C-8518-BAC3889E26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E1A1DB-FC04-714D-89A2-7B5FE17C70EC}"/>
              </a:ext>
            </a:extLst>
          </p:cNvPr>
          <p:cNvSpPr>
            <a:spLocks noGrp="1"/>
          </p:cNvSpPr>
          <p:nvPr>
            <p:ph type="dt" sz="half" idx="10"/>
          </p:nvPr>
        </p:nvSpPr>
        <p:spPr/>
        <p:txBody>
          <a:bodyPr/>
          <a:lstStyle/>
          <a:p>
            <a:fld id="{D950AF70-3A8B-5E44-93E3-9EDF8BFE5E59}" type="datetimeFigureOut">
              <a:rPr lang="en-US" smtClean="0"/>
              <a:t>9/9/2019</a:t>
            </a:fld>
            <a:endParaRPr lang="en-US"/>
          </a:p>
        </p:txBody>
      </p:sp>
      <p:sp>
        <p:nvSpPr>
          <p:cNvPr id="5" name="Footer Placeholder 4">
            <a:extLst>
              <a:ext uri="{FF2B5EF4-FFF2-40B4-BE49-F238E27FC236}">
                <a16:creationId xmlns:a16="http://schemas.microsoft.com/office/drawing/2014/main" id="{8B1C05F2-506A-434B-A912-0A6F7244C2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92FC6-1895-0D40-B88A-53E0D3F950B8}"/>
              </a:ext>
            </a:extLst>
          </p:cNvPr>
          <p:cNvSpPr>
            <a:spLocks noGrp="1"/>
          </p:cNvSpPr>
          <p:nvPr>
            <p:ph type="sldNum" sz="quarter" idx="12"/>
          </p:nvPr>
        </p:nvSpPr>
        <p:spPr/>
        <p:txBody>
          <a:bodyPr/>
          <a:lstStyle/>
          <a:p>
            <a:fld id="{37992E52-121D-2D4D-8F93-40422C625B7B}" type="slidenum">
              <a:rPr lang="en-US" smtClean="0"/>
              <a:t>‹#›</a:t>
            </a:fld>
            <a:endParaRPr lang="en-US"/>
          </a:p>
        </p:txBody>
      </p:sp>
    </p:spTree>
    <p:extLst>
      <p:ext uri="{BB962C8B-B14F-4D97-AF65-F5344CB8AC3E}">
        <p14:creationId xmlns:p14="http://schemas.microsoft.com/office/powerpoint/2010/main" val="4187624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9AC94-3074-5F4C-B3DC-B5A2AFCE7D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C719EB-3ACE-AF40-93D5-162014AC38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48D0B1-9765-7749-97A3-EE3DCBB638FE}"/>
              </a:ext>
            </a:extLst>
          </p:cNvPr>
          <p:cNvSpPr>
            <a:spLocks noGrp="1"/>
          </p:cNvSpPr>
          <p:nvPr>
            <p:ph type="dt" sz="half" idx="10"/>
          </p:nvPr>
        </p:nvSpPr>
        <p:spPr/>
        <p:txBody>
          <a:bodyPr/>
          <a:lstStyle/>
          <a:p>
            <a:fld id="{D950AF70-3A8B-5E44-93E3-9EDF8BFE5E59}" type="datetimeFigureOut">
              <a:rPr lang="en-US" smtClean="0"/>
              <a:t>9/9/2019</a:t>
            </a:fld>
            <a:endParaRPr lang="en-US"/>
          </a:p>
        </p:txBody>
      </p:sp>
      <p:sp>
        <p:nvSpPr>
          <p:cNvPr id="5" name="Footer Placeholder 4">
            <a:extLst>
              <a:ext uri="{FF2B5EF4-FFF2-40B4-BE49-F238E27FC236}">
                <a16:creationId xmlns:a16="http://schemas.microsoft.com/office/drawing/2014/main" id="{5E10D978-3687-1B41-A9EE-0F3FE0981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3D9681-ADD5-2549-BEAD-899034C0A4E3}"/>
              </a:ext>
            </a:extLst>
          </p:cNvPr>
          <p:cNvSpPr>
            <a:spLocks noGrp="1"/>
          </p:cNvSpPr>
          <p:nvPr>
            <p:ph type="sldNum" sz="quarter" idx="12"/>
          </p:nvPr>
        </p:nvSpPr>
        <p:spPr/>
        <p:txBody>
          <a:bodyPr/>
          <a:lstStyle/>
          <a:p>
            <a:fld id="{37992E52-121D-2D4D-8F93-40422C625B7B}" type="slidenum">
              <a:rPr lang="en-US" smtClean="0"/>
              <a:t>‹#›</a:t>
            </a:fld>
            <a:endParaRPr lang="en-US"/>
          </a:p>
        </p:txBody>
      </p:sp>
    </p:spTree>
    <p:extLst>
      <p:ext uri="{BB962C8B-B14F-4D97-AF65-F5344CB8AC3E}">
        <p14:creationId xmlns:p14="http://schemas.microsoft.com/office/powerpoint/2010/main" val="2465650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20105F-F7A1-E34F-8C9C-25BFC7C0A9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B9E5DB-3032-D448-82AA-E1EA093CA6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8D4A7-3F92-9A43-9886-8A78D73FCA94}"/>
              </a:ext>
            </a:extLst>
          </p:cNvPr>
          <p:cNvSpPr>
            <a:spLocks noGrp="1"/>
          </p:cNvSpPr>
          <p:nvPr>
            <p:ph type="dt" sz="half" idx="10"/>
          </p:nvPr>
        </p:nvSpPr>
        <p:spPr/>
        <p:txBody>
          <a:bodyPr/>
          <a:lstStyle/>
          <a:p>
            <a:fld id="{D950AF70-3A8B-5E44-93E3-9EDF8BFE5E59}" type="datetimeFigureOut">
              <a:rPr lang="en-US" smtClean="0"/>
              <a:t>9/9/2019</a:t>
            </a:fld>
            <a:endParaRPr lang="en-US"/>
          </a:p>
        </p:txBody>
      </p:sp>
      <p:sp>
        <p:nvSpPr>
          <p:cNvPr id="5" name="Footer Placeholder 4">
            <a:extLst>
              <a:ext uri="{FF2B5EF4-FFF2-40B4-BE49-F238E27FC236}">
                <a16:creationId xmlns:a16="http://schemas.microsoft.com/office/drawing/2014/main" id="{6910D797-6094-6B4E-B3FA-35CAEE7E0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C9E459-7854-8F45-B087-AE79E45C5B8C}"/>
              </a:ext>
            </a:extLst>
          </p:cNvPr>
          <p:cNvSpPr>
            <a:spLocks noGrp="1"/>
          </p:cNvSpPr>
          <p:nvPr>
            <p:ph type="sldNum" sz="quarter" idx="12"/>
          </p:nvPr>
        </p:nvSpPr>
        <p:spPr/>
        <p:txBody>
          <a:bodyPr/>
          <a:lstStyle/>
          <a:p>
            <a:fld id="{37992E52-121D-2D4D-8F93-40422C625B7B}" type="slidenum">
              <a:rPr lang="en-US" smtClean="0"/>
              <a:t>‹#›</a:t>
            </a:fld>
            <a:endParaRPr lang="en-US"/>
          </a:p>
        </p:txBody>
      </p:sp>
    </p:spTree>
    <p:extLst>
      <p:ext uri="{BB962C8B-B14F-4D97-AF65-F5344CB8AC3E}">
        <p14:creationId xmlns:p14="http://schemas.microsoft.com/office/powerpoint/2010/main" val="82274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429FE-D3CA-A447-97EF-6FD39E23D0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D301C-E547-334B-B6AF-7270EBEAF3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85B297-EC22-0740-AD2B-EFD696E09BBD}"/>
              </a:ext>
            </a:extLst>
          </p:cNvPr>
          <p:cNvSpPr>
            <a:spLocks noGrp="1"/>
          </p:cNvSpPr>
          <p:nvPr>
            <p:ph type="dt" sz="half" idx="10"/>
          </p:nvPr>
        </p:nvSpPr>
        <p:spPr/>
        <p:txBody>
          <a:bodyPr/>
          <a:lstStyle/>
          <a:p>
            <a:fld id="{D950AF70-3A8B-5E44-93E3-9EDF8BFE5E59}" type="datetimeFigureOut">
              <a:rPr lang="en-US" smtClean="0"/>
              <a:t>9/9/2019</a:t>
            </a:fld>
            <a:endParaRPr lang="en-US"/>
          </a:p>
        </p:txBody>
      </p:sp>
      <p:sp>
        <p:nvSpPr>
          <p:cNvPr id="5" name="Footer Placeholder 4">
            <a:extLst>
              <a:ext uri="{FF2B5EF4-FFF2-40B4-BE49-F238E27FC236}">
                <a16:creationId xmlns:a16="http://schemas.microsoft.com/office/drawing/2014/main" id="{E9044C5E-FB09-6A48-AADE-C4EF720E24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D8B9AF-81CD-1F49-A091-B2A62E9FA7B4}"/>
              </a:ext>
            </a:extLst>
          </p:cNvPr>
          <p:cNvSpPr>
            <a:spLocks noGrp="1"/>
          </p:cNvSpPr>
          <p:nvPr>
            <p:ph type="sldNum" sz="quarter" idx="12"/>
          </p:nvPr>
        </p:nvSpPr>
        <p:spPr/>
        <p:txBody>
          <a:bodyPr/>
          <a:lstStyle/>
          <a:p>
            <a:fld id="{37992E52-121D-2D4D-8F93-40422C625B7B}" type="slidenum">
              <a:rPr lang="en-US" smtClean="0"/>
              <a:t>‹#›</a:t>
            </a:fld>
            <a:endParaRPr lang="en-US"/>
          </a:p>
        </p:txBody>
      </p:sp>
    </p:spTree>
    <p:extLst>
      <p:ext uri="{BB962C8B-B14F-4D97-AF65-F5344CB8AC3E}">
        <p14:creationId xmlns:p14="http://schemas.microsoft.com/office/powerpoint/2010/main" val="832387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0200C-154C-C747-B174-2BA1A19106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657689-2A94-1142-AAEA-5880847D90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2EB5DA-05CC-004F-9F49-C36490C6D0A1}"/>
              </a:ext>
            </a:extLst>
          </p:cNvPr>
          <p:cNvSpPr>
            <a:spLocks noGrp="1"/>
          </p:cNvSpPr>
          <p:nvPr>
            <p:ph type="dt" sz="half" idx="10"/>
          </p:nvPr>
        </p:nvSpPr>
        <p:spPr/>
        <p:txBody>
          <a:bodyPr/>
          <a:lstStyle/>
          <a:p>
            <a:fld id="{D950AF70-3A8B-5E44-93E3-9EDF8BFE5E59}" type="datetimeFigureOut">
              <a:rPr lang="en-US" smtClean="0"/>
              <a:t>9/9/2019</a:t>
            </a:fld>
            <a:endParaRPr lang="en-US"/>
          </a:p>
        </p:txBody>
      </p:sp>
      <p:sp>
        <p:nvSpPr>
          <p:cNvPr id="5" name="Footer Placeholder 4">
            <a:extLst>
              <a:ext uri="{FF2B5EF4-FFF2-40B4-BE49-F238E27FC236}">
                <a16:creationId xmlns:a16="http://schemas.microsoft.com/office/drawing/2014/main" id="{12069D6F-E65F-C746-98BB-A71015B4B8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CDF947-0204-1C4B-8C89-E49C99C2EA1A}"/>
              </a:ext>
            </a:extLst>
          </p:cNvPr>
          <p:cNvSpPr>
            <a:spLocks noGrp="1"/>
          </p:cNvSpPr>
          <p:nvPr>
            <p:ph type="sldNum" sz="quarter" idx="12"/>
          </p:nvPr>
        </p:nvSpPr>
        <p:spPr/>
        <p:txBody>
          <a:bodyPr/>
          <a:lstStyle/>
          <a:p>
            <a:fld id="{37992E52-121D-2D4D-8F93-40422C625B7B}" type="slidenum">
              <a:rPr lang="en-US" smtClean="0"/>
              <a:t>‹#›</a:t>
            </a:fld>
            <a:endParaRPr lang="en-US"/>
          </a:p>
        </p:txBody>
      </p:sp>
    </p:spTree>
    <p:extLst>
      <p:ext uri="{BB962C8B-B14F-4D97-AF65-F5344CB8AC3E}">
        <p14:creationId xmlns:p14="http://schemas.microsoft.com/office/powerpoint/2010/main" val="214828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AEEF8-695D-9449-B67D-D8AE28F815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103F5A-3E4E-3E46-9AEE-80B1E8E589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18C32B-8543-A048-B473-E303D828A6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C53A92-0B74-3B43-854E-88EC7F9B5E6D}"/>
              </a:ext>
            </a:extLst>
          </p:cNvPr>
          <p:cNvSpPr>
            <a:spLocks noGrp="1"/>
          </p:cNvSpPr>
          <p:nvPr>
            <p:ph type="dt" sz="half" idx="10"/>
          </p:nvPr>
        </p:nvSpPr>
        <p:spPr/>
        <p:txBody>
          <a:bodyPr/>
          <a:lstStyle/>
          <a:p>
            <a:fld id="{D950AF70-3A8B-5E44-93E3-9EDF8BFE5E59}" type="datetimeFigureOut">
              <a:rPr lang="en-US" smtClean="0"/>
              <a:t>9/9/2019</a:t>
            </a:fld>
            <a:endParaRPr lang="en-US"/>
          </a:p>
        </p:txBody>
      </p:sp>
      <p:sp>
        <p:nvSpPr>
          <p:cNvPr id="6" name="Footer Placeholder 5">
            <a:extLst>
              <a:ext uri="{FF2B5EF4-FFF2-40B4-BE49-F238E27FC236}">
                <a16:creationId xmlns:a16="http://schemas.microsoft.com/office/drawing/2014/main" id="{25C59578-7131-6D4A-BCA7-5D2AE706BE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084484-5BF9-B246-84B3-6AA0E2E2119D}"/>
              </a:ext>
            </a:extLst>
          </p:cNvPr>
          <p:cNvSpPr>
            <a:spLocks noGrp="1"/>
          </p:cNvSpPr>
          <p:nvPr>
            <p:ph type="sldNum" sz="quarter" idx="12"/>
          </p:nvPr>
        </p:nvSpPr>
        <p:spPr/>
        <p:txBody>
          <a:bodyPr/>
          <a:lstStyle/>
          <a:p>
            <a:fld id="{37992E52-121D-2D4D-8F93-40422C625B7B}" type="slidenum">
              <a:rPr lang="en-US" smtClean="0"/>
              <a:t>‹#›</a:t>
            </a:fld>
            <a:endParaRPr lang="en-US"/>
          </a:p>
        </p:txBody>
      </p:sp>
    </p:spTree>
    <p:extLst>
      <p:ext uri="{BB962C8B-B14F-4D97-AF65-F5344CB8AC3E}">
        <p14:creationId xmlns:p14="http://schemas.microsoft.com/office/powerpoint/2010/main" val="283953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FF3AC-6DC6-CC40-B2EA-263B291775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9AD4AF-725F-974C-BF07-372338D5B4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A5F50-28EF-294A-87AA-DDACC5A65B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D23112-8B2B-004C-9D91-66931A7776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841795-7D3B-0345-AB48-1DF853A410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21C719-919D-0140-A3C9-2EF1C59AB519}"/>
              </a:ext>
            </a:extLst>
          </p:cNvPr>
          <p:cNvSpPr>
            <a:spLocks noGrp="1"/>
          </p:cNvSpPr>
          <p:nvPr>
            <p:ph type="dt" sz="half" idx="10"/>
          </p:nvPr>
        </p:nvSpPr>
        <p:spPr/>
        <p:txBody>
          <a:bodyPr/>
          <a:lstStyle/>
          <a:p>
            <a:fld id="{D950AF70-3A8B-5E44-93E3-9EDF8BFE5E59}" type="datetimeFigureOut">
              <a:rPr lang="en-US" smtClean="0"/>
              <a:t>9/9/2019</a:t>
            </a:fld>
            <a:endParaRPr lang="en-US"/>
          </a:p>
        </p:txBody>
      </p:sp>
      <p:sp>
        <p:nvSpPr>
          <p:cNvPr id="8" name="Footer Placeholder 7">
            <a:extLst>
              <a:ext uri="{FF2B5EF4-FFF2-40B4-BE49-F238E27FC236}">
                <a16:creationId xmlns:a16="http://schemas.microsoft.com/office/drawing/2014/main" id="{D28B8EFC-4338-2C4F-9DDD-B994805319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D761E-E7AC-AB41-9AB8-2449B73BE1CF}"/>
              </a:ext>
            </a:extLst>
          </p:cNvPr>
          <p:cNvSpPr>
            <a:spLocks noGrp="1"/>
          </p:cNvSpPr>
          <p:nvPr>
            <p:ph type="sldNum" sz="quarter" idx="12"/>
          </p:nvPr>
        </p:nvSpPr>
        <p:spPr/>
        <p:txBody>
          <a:bodyPr/>
          <a:lstStyle/>
          <a:p>
            <a:fld id="{37992E52-121D-2D4D-8F93-40422C625B7B}" type="slidenum">
              <a:rPr lang="en-US" smtClean="0"/>
              <a:t>‹#›</a:t>
            </a:fld>
            <a:endParaRPr lang="en-US"/>
          </a:p>
        </p:txBody>
      </p:sp>
    </p:spTree>
    <p:extLst>
      <p:ext uri="{BB962C8B-B14F-4D97-AF65-F5344CB8AC3E}">
        <p14:creationId xmlns:p14="http://schemas.microsoft.com/office/powerpoint/2010/main" val="2750639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2B36B-19E6-9F45-A9DB-D2A803BC8A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F1B553-6124-8F48-AB67-7FF6D1817DD6}"/>
              </a:ext>
            </a:extLst>
          </p:cNvPr>
          <p:cNvSpPr>
            <a:spLocks noGrp="1"/>
          </p:cNvSpPr>
          <p:nvPr>
            <p:ph type="dt" sz="half" idx="10"/>
          </p:nvPr>
        </p:nvSpPr>
        <p:spPr/>
        <p:txBody>
          <a:bodyPr/>
          <a:lstStyle/>
          <a:p>
            <a:fld id="{D950AF70-3A8B-5E44-93E3-9EDF8BFE5E59}" type="datetimeFigureOut">
              <a:rPr lang="en-US" smtClean="0"/>
              <a:t>9/9/2019</a:t>
            </a:fld>
            <a:endParaRPr lang="en-US"/>
          </a:p>
        </p:txBody>
      </p:sp>
      <p:sp>
        <p:nvSpPr>
          <p:cNvPr id="4" name="Footer Placeholder 3">
            <a:extLst>
              <a:ext uri="{FF2B5EF4-FFF2-40B4-BE49-F238E27FC236}">
                <a16:creationId xmlns:a16="http://schemas.microsoft.com/office/drawing/2014/main" id="{5F213205-9155-8D45-9AFD-47F10E5E3D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3AD6D3-F015-9647-9AB1-14AFD3FD7E3A}"/>
              </a:ext>
            </a:extLst>
          </p:cNvPr>
          <p:cNvSpPr>
            <a:spLocks noGrp="1"/>
          </p:cNvSpPr>
          <p:nvPr>
            <p:ph type="sldNum" sz="quarter" idx="12"/>
          </p:nvPr>
        </p:nvSpPr>
        <p:spPr/>
        <p:txBody>
          <a:bodyPr/>
          <a:lstStyle/>
          <a:p>
            <a:fld id="{37992E52-121D-2D4D-8F93-40422C625B7B}" type="slidenum">
              <a:rPr lang="en-US" smtClean="0"/>
              <a:t>‹#›</a:t>
            </a:fld>
            <a:endParaRPr lang="en-US"/>
          </a:p>
        </p:txBody>
      </p:sp>
    </p:spTree>
    <p:extLst>
      <p:ext uri="{BB962C8B-B14F-4D97-AF65-F5344CB8AC3E}">
        <p14:creationId xmlns:p14="http://schemas.microsoft.com/office/powerpoint/2010/main" val="1086828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848B0E-12E5-704E-B969-380A47F9B025}"/>
              </a:ext>
            </a:extLst>
          </p:cNvPr>
          <p:cNvSpPr>
            <a:spLocks noGrp="1"/>
          </p:cNvSpPr>
          <p:nvPr>
            <p:ph type="dt" sz="half" idx="10"/>
          </p:nvPr>
        </p:nvSpPr>
        <p:spPr/>
        <p:txBody>
          <a:bodyPr/>
          <a:lstStyle/>
          <a:p>
            <a:fld id="{D950AF70-3A8B-5E44-93E3-9EDF8BFE5E59}" type="datetimeFigureOut">
              <a:rPr lang="en-US" smtClean="0"/>
              <a:t>9/9/2019</a:t>
            </a:fld>
            <a:endParaRPr lang="en-US"/>
          </a:p>
        </p:txBody>
      </p:sp>
      <p:sp>
        <p:nvSpPr>
          <p:cNvPr id="3" name="Footer Placeholder 2">
            <a:extLst>
              <a:ext uri="{FF2B5EF4-FFF2-40B4-BE49-F238E27FC236}">
                <a16:creationId xmlns:a16="http://schemas.microsoft.com/office/drawing/2014/main" id="{0C620CE5-5B41-4442-ACFA-BBD066BDA2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FCCE2E-67C7-A647-9862-588574846467}"/>
              </a:ext>
            </a:extLst>
          </p:cNvPr>
          <p:cNvSpPr>
            <a:spLocks noGrp="1"/>
          </p:cNvSpPr>
          <p:nvPr>
            <p:ph type="sldNum" sz="quarter" idx="12"/>
          </p:nvPr>
        </p:nvSpPr>
        <p:spPr/>
        <p:txBody>
          <a:bodyPr/>
          <a:lstStyle/>
          <a:p>
            <a:fld id="{37992E52-121D-2D4D-8F93-40422C625B7B}" type="slidenum">
              <a:rPr lang="en-US" smtClean="0"/>
              <a:t>‹#›</a:t>
            </a:fld>
            <a:endParaRPr lang="en-US"/>
          </a:p>
        </p:txBody>
      </p:sp>
    </p:spTree>
    <p:extLst>
      <p:ext uri="{BB962C8B-B14F-4D97-AF65-F5344CB8AC3E}">
        <p14:creationId xmlns:p14="http://schemas.microsoft.com/office/powerpoint/2010/main" val="174552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01C2-9FCA-E745-ADB1-5C75E05B7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1D1568-769D-6A4F-A30C-57B46157AA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87FB9C-9CA4-964E-9A53-7C527B4721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C55136-0D3C-D143-B1F7-F1DAB6306448}"/>
              </a:ext>
            </a:extLst>
          </p:cNvPr>
          <p:cNvSpPr>
            <a:spLocks noGrp="1"/>
          </p:cNvSpPr>
          <p:nvPr>
            <p:ph type="dt" sz="half" idx="10"/>
          </p:nvPr>
        </p:nvSpPr>
        <p:spPr/>
        <p:txBody>
          <a:bodyPr/>
          <a:lstStyle/>
          <a:p>
            <a:fld id="{D950AF70-3A8B-5E44-93E3-9EDF8BFE5E59}" type="datetimeFigureOut">
              <a:rPr lang="en-US" smtClean="0"/>
              <a:t>9/9/2019</a:t>
            </a:fld>
            <a:endParaRPr lang="en-US"/>
          </a:p>
        </p:txBody>
      </p:sp>
      <p:sp>
        <p:nvSpPr>
          <p:cNvPr id="6" name="Footer Placeholder 5">
            <a:extLst>
              <a:ext uri="{FF2B5EF4-FFF2-40B4-BE49-F238E27FC236}">
                <a16:creationId xmlns:a16="http://schemas.microsoft.com/office/drawing/2014/main" id="{6493A2A5-1C3F-EB4C-AB9D-D0AB324145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225393-69C2-A84F-B212-CB3C36143C2A}"/>
              </a:ext>
            </a:extLst>
          </p:cNvPr>
          <p:cNvSpPr>
            <a:spLocks noGrp="1"/>
          </p:cNvSpPr>
          <p:nvPr>
            <p:ph type="sldNum" sz="quarter" idx="12"/>
          </p:nvPr>
        </p:nvSpPr>
        <p:spPr/>
        <p:txBody>
          <a:bodyPr/>
          <a:lstStyle/>
          <a:p>
            <a:fld id="{37992E52-121D-2D4D-8F93-40422C625B7B}" type="slidenum">
              <a:rPr lang="en-US" smtClean="0"/>
              <a:t>‹#›</a:t>
            </a:fld>
            <a:endParaRPr lang="en-US"/>
          </a:p>
        </p:txBody>
      </p:sp>
    </p:spTree>
    <p:extLst>
      <p:ext uri="{BB962C8B-B14F-4D97-AF65-F5344CB8AC3E}">
        <p14:creationId xmlns:p14="http://schemas.microsoft.com/office/powerpoint/2010/main" val="3848363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60F0F-EB1D-4047-B8C2-78D9CD0B6D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F6CE4B-DC6D-514E-B9E3-42892F06BB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9D2832-95B2-1047-B3E0-7CC164D397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C41585-ECFF-2744-AB2B-4B30B7347A5B}"/>
              </a:ext>
            </a:extLst>
          </p:cNvPr>
          <p:cNvSpPr>
            <a:spLocks noGrp="1"/>
          </p:cNvSpPr>
          <p:nvPr>
            <p:ph type="dt" sz="half" idx="10"/>
          </p:nvPr>
        </p:nvSpPr>
        <p:spPr/>
        <p:txBody>
          <a:bodyPr/>
          <a:lstStyle/>
          <a:p>
            <a:fld id="{D950AF70-3A8B-5E44-93E3-9EDF8BFE5E59}" type="datetimeFigureOut">
              <a:rPr lang="en-US" smtClean="0"/>
              <a:t>9/9/2019</a:t>
            </a:fld>
            <a:endParaRPr lang="en-US"/>
          </a:p>
        </p:txBody>
      </p:sp>
      <p:sp>
        <p:nvSpPr>
          <p:cNvPr id="6" name="Footer Placeholder 5">
            <a:extLst>
              <a:ext uri="{FF2B5EF4-FFF2-40B4-BE49-F238E27FC236}">
                <a16:creationId xmlns:a16="http://schemas.microsoft.com/office/drawing/2014/main" id="{6ABDB187-119D-4246-8C11-4969D2069D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C39542-C5FF-414C-8DE6-0D0F1B7BB4EC}"/>
              </a:ext>
            </a:extLst>
          </p:cNvPr>
          <p:cNvSpPr>
            <a:spLocks noGrp="1"/>
          </p:cNvSpPr>
          <p:nvPr>
            <p:ph type="sldNum" sz="quarter" idx="12"/>
          </p:nvPr>
        </p:nvSpPr>
        <p:spPr/>
        <p:txBody>
          <a:bodyPr/>
          <a:lstStyle/>
          <a:p>
            <a:fld id="{37992E52-121D-2D4D-8F93-40422C625B7B}" type="slidenum">
              <a:rPr lang="en-US" smtClean="0"/>
              <a:t>‹#›</a:t>
            </a:fld>
            <a:endParaRPr lang="en-US"/>
          </a:p>
        </p:txBody>
      </p:sp>
    </p:spTree>
    <p:extLst>
      <p:ext uri="{BB962C8B-B14F-4D97-AF65-F5344CB8AC3E}">
        <p14:creationId xmlns:p14="http://schemas.microsoft.com/office/powerpoint/2010/main" val="2151717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A9EA4B-5D94-9548-8DFC-AC4AC37350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D0CBC3-A68C-8145-8E9B-7DFF348DFC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9424AB-AD2F-4C44-ADCE-C81AF01E10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0AF70-3A8B-5E44-93E3-9EDF8BFE5E59}" type="datetimeFigureOut">
              <a:rPr lang="en-US" smtClean="0"/>
              <a:t>9/9/2019</a:t>
            </a:fld>
            <a:endParaRPr lang="en-US"/>
          </a:p>
        </p:txBody>
      </p:sp>
      <p:sp>
        <p:nvSpPr>
          <p:cNvPr id="5" name="Footer Placeholder 4">
            <a:extLst>
              <a:ext uri="{FF2B5EF4-FFF2-40B4-BE49-F238E27FC236}">
                <a16:creationId xmlns:a16="http://schemas.microsoft.com/office/drawing/2014/main" id="{FD57D029-AF88-594A-8780-137909269B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707B8B-C369-DB43-8F4E-12715F739E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92E52-121D-2D4D-8F93-40422C625B7B}" type="slidenum">
              <a:rPr lang="en-US" smtClean="0"/>
              <a:t>‹#›</a:t>
            </a:fld>
            <a:endParaRPr lang="en-US"/>
          </a:p>
        </p:txBody>
      </p:sp>
    </p:spTree>
    <p:extLst>
      <p:ext uri="{BB962C8B-B14F-4D97-AF65-F5344CB8AC3E}">
        <p14:creationId xmlns:p14="http://schemas.microsoft.com/office/powerpoint/2010/main" val="2896659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VlIkLmSVQI"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57BF-1F49-484C-93F1-60DD898023F0}"/>
              </a:ext>
            </a:extLst>
          </p:cNvPr>
          <p:cNvSpPr>
            <a:spLocks noGrp="1"/>
          </p:cNvSpPr>
          <p:nvPr>
            <p:ph type="ctrTitle"/>
          </p:nvPr>
        </p:nvSpPr>
        <p:spPr/>
        <p:txBody>
          <a:bodyPr>
            <a:normAutofit fontScale="90000"/>
          </a:bodyPr>
          <a:lstStyle/>
          <a:p>
            <a:r>
              <a:rPr lang="en-US" b="1" dirty="0"/>
              <a:t>SSUSH3 Analyze the causes of the American Revolution. </a:t>
            </a:r>
            <a:r>
              <a:rPr lang="en-US" dirty="0"/>
              <a:t/>
            </a:r>
            <a:br>
              <a:rPr lang="en-US" dirty="0"/>
            </a:br>
            <a:endParaRPr lang="en-US" dirty="0"/>
          </a:p>
        </p:txBody>
      </p:sp>
      <p:sp>
        <p:nvSpPr>
          <p:cNvPr id="3" name="Subtitle 2">
            <a:extLst>
              <a:ext uri="{FF2B5EF4-FFF2-40B4-BE49-F238E27FC236}">
                <a16:creationId xmlns:a16="http://schemas.microsoft.com/office/drawing/2014/main" id="{96832323-997A-824F-99FB-649BA5E8F395}"/>
              </a:ext>
            </a:extLst>
          </p:cNvPr>
          <p:cNvSpPr>
            <a:spLocks noGrp="1"/>
          </p:cNvSpPr>
          <p:nvPr>
            <p:ph type="subTitle" idx="1"/>
          </p:nvPr>
        </p:nvSpPr>
        <p:spPr>
          <a:xfrm>
            <a:off x="1524000" y="2870200"/>
            <a:ext cx="9144000" cy="3384826"/>
          </a:xfrm>
        </p:spPr>
        <p:txBody>
          <a:bodyPr>
            <a:normAutofit lnSpcReduction="10000"/>
          </a:bodyPr>
          <a:lstStyle/>
          <a:p>
            <a:pPr marL="457200" indent="-457200">
              <a:buAutoNum type="alphaUcPeriod"/>
            </a:pPr>
            <a:r>
              <a:rPr lang="en-US" dirty="0"/>
              <a:t>Explain how the French and Indian War and the 1763 Treaty of Paris laid the groundwork for the American Revolution. </a:t>
            </a:r>
          </a:p>
          <a:p>
            <a:r>
              <a:rPr lang="en-US" dirty="0"/>
              <a:t>Things to Know:</a:t>
            </a:r>
          </a:p>
          <a:p>
            <a:r>
              <a:rPr lang="en-US" dirty="0"/>
              <a:t>Who was involved?</a:t>
            </a:r>
          </a:p>
          <a:p>
            <a:r>
              <a:rPr lang="en-US" dirty="0"/>
              <a:t>Where did it take place?</a:t>
            </a:r>
          </a:p>
          <a:p>
            <a:r>
              <a:rPr lang="en-US" dirty="0"/>
              <a:t>What were the outcomes?</a:t>
            </a:r>
          </a:p>
          <a:p>
            <a:r>
              <a:rPr lang="en-US" dirty="0"/>
              <a:t>How did it effect the relationship between England and the colonists?</a:t>
            </a:r>
          </a:p>
          <a:p>
            <a:r>
              <a:rPr lang="en-US" dirty="0">
                <a:hlinkClick r:id="rId2"/>
              </a:rPr>
              <a:t>https://www.youtube.com/watch?v=-VlIkLmSVQI</a:t>
            </a:r>
            <a:endParaRPr lang="en-US" dirty="0"/>
          </a:p>
          <a:p>
            <a:endParaRPr lang="en-US" dirty="0"/>
          </a:p>
        </p:txBody>
      </p:sp>
    </p:spTree>
    <p:extLst>
      <p:ext uri="{BB962C8B-B14F-4D97-AF65-F5344CB8AC3E}">
        <p14:creationId xmlns:p14="http://schemas.microsoft.com/office/powerpoint/2010/main" val="3117406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7D58B-18AC-AD4B-ADF8-DF4E4160E20E}"/>
              </a:ext>
            </a:extLst>
          </p:cNvPr>
          <p:cNvSpPr>
            <a:spLocks noGrp="1"/>
          </p:cNvSpPr>
          <p:nvPr>
            <p:ph type="title"/>
          </p:nvPr>
        </p:nvSpPr>
        <p:spPr/>
        <p:txBody>
          <a:bodyPr/>
          <a:lstStyle/>
          <a:p>
            <a:pPr algn="ctr"/>
            <a:r>
              <a:rPr lang="en-US" dirty="0"/>
              <a:t>Introduction – Causes of Revolution</a:t>
            </a:r>
          </a:p>
        </p:txBody>
      </p:sp>
      <p:sp>
        <p:nvSpPr>
          <p:cNvPr id="3" name="Content Placeholder 2">
            <a:extLst>
              <a:ext uri="{FF2B5EF4-FFF2-40B4-BE49-F238E27FC236}">
                <a16:creationId xmlns:a16="http://schemas.microsoft.com/office/drawing/2014/main" id="{AA339BE9-F908-AE4D-8F60-7418DB2F24C0}"/>
              </a:ext>
            </a:extLst>
          </p:cNvPr>
          <p:cNvSpPr>
            <a:spLocks noGrp="1"/>
          </p:cNvSpPr>
          <p:nvPr>
            <p:ph idx="1"/>
          </p:nvPr>
        </p:nvSpPr>
        <p:spPr/>
        <p:txBody>
          <a:bodyPr>
            <a:normAutofit fontScale="70000" lnSpcReduction="20000"/>
          </a:bodyPr>
          <a:lstStyle/>
          <a:p>
            <a:r>
              <a:rPr lang="en-US" dirty="0"/>
              <a:t>The causes of the American Revolution include a number of issues that divided the colonies from England over the course of many years leading up to and follow the French and Indian War.</a:t>
            </a:r>
          </a:p>
          <a:p>
            <a:pPr marL="514350" indent="-514350">
              <a:buAutoNum type="arabicPeriod"/>
            </a:pPr>
            <a:r>
              <a:rPr lang="en-US" dirty="0"/>
              <a:t>Tension rose over taxes levied by a Parliament that lacked colonial representation</a:t>
            </a:r>
          </a:p>
          <a:p>
            <a:pPr marL="514350" indent="-514350">
              <a:buAutoNum type="arabicPeriod"/>
            </a:pPr>
            <a:r>
              <a:rPr lang="en-US" dirty="0"/>
              <a:t>Increased British military presence in the colonies</a:t>
            </a:r>
          </a:p>
          <a:p>
            <a:pPr marL="514350" indent="-514350">
              <a:buAutoNum type="arabicPeriod"/>
            </a:pPr>
            <a:r>
              <a:rPr lang="en-US" dirty="0"/>
              <a:t>Restrictions on colonial governments.</a:t>
            </a:r>
          </a:p>
          <a:p>
            <a:pPr marL="514350" indent="-514350">
              <a:buAutoNum type="arabicPeriod"/>
            </a:pPr>
            <a:r>
              <a:rPr lang="en-US" dirty="0"/>
              <a:t> Limits on westward expansion after the French and Indian War. </a:t>
            </a:r>
          </a:p>
          <a:p>
            <a:pPr marL="514350" indent="-514350">
              <a:buFont typeface="Arial" panose="020B0604020202020204" pitchFamily="34" charset="0"/>
              <a:buAutoNum type="arabicPeriod"/>
            </a:pPr>
            <a:r>
              <a:rPr lang="en-US" dirty="0"/>
              <a:t>Growing belief among the colonists that their rights as Englishmen were being violated. </a:t>
            </a:r>
          </a:p>
          <a:p>
            <a:pPr marL="0" indent="0">
              <a:buNone/>
            </a:pPr>
            <a:r>
              <a:rPr lang="en-US" b="1" u="sng" dirty="0"/>
              <a:t>Result – </a:t>
            </a:r>
          </a:p>
          <a:p>
            <a:pPr marL="0" indent="0">
              <a:buNone/>
            </a:pPr>
            <a:r>
              <a:rPr lang="en-US" dirty="0"/>
              <a:t>A </a:t>
            </a:r>
            <a:r>
              <a:rPr lang="en-US" dirty="0">
                <a:highlight>
                  <a:srgbClr val="FFFF00"/>
                </a:highlight>
              </a:rPr>
              <a:t>Unified colonial identity </a:t>
            </a:r>
            <a:r>
              <a:rPr lang="en-US" dirty="0"/>
              <a:t>was </a:t>
            </a:r>
            <a:r>
              <a:rPr lang="en-US" dirty="0">
                <a:highlight>
                  <a:srgbClr val="FFFF00"/>
                </a:highlight>
              </a:rPr>
              <a:t>developing after the French and Indian War </a:t>
            </a:r>
            <a:r>
              <a:rPr lang="en-US" dirty="0"/>
              <a:t>that </a:t>
            </a:r>
            <a:r>
              <a:rPr lang="en-US" dirty="0">
                <a:highlight>
                  <a:srgbClr val="FFFF00"/>
                </a:highlight>
              </a:rPr>
              <a:t>fueled the calls for independence. </a:t>
            </a:r>
          </a:p>
          <a:p>
            <a:pPr marL="0" indent="0">
              <a:buNone/>
            </a:pPr>
            <a:endParaRPr lang="en-US" dirty="0"/>
          </a:p>
          <a:p>
            <a:pPr marL="514350" indent="-514350">
              <a:buAutoNum type="arabicPeriod"/>
            </a:pP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280230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ADA37-8865-D649-B37A-89048DEF8297}"/>
              </a:ext>
            </a:extLst>
          </p:cNvPr>
          <p:cNvSpPr>
            <a:spLocks noGrp="1"/>
          </p:cNvSpPr>
          <p:nvPr>
            <p:ph type="title"/>
          </p:nvPr>
        </p:nvSpPr>
        <p:spPr>
          <a:xfrm>
            <a:off x="4965430" y="135472"/>
            <a:ext cx="6586491" cy="643458"/>
          </a:xfrm>
        </p:spPr>
        <p:txBody>
          <a:bodyPr anchor="b">
            <a:normAutofit fontScale="90000"/>
          </a:bodyPr>
          <a:lstStyle/>
          <a:p>
            <a:r>
              <a:rPr lang="en-US" dirty="0"/>
              <a:t>The French and Indian War</a:t>
            </a:r>
          </a:p>
        </p:txBody>
      </p:sp>
      <p:pic>
        <p:nvPicPr>
          <p:cNvPr id="1025" name="Picture 1" descr="page24image17045184">
            <a:extLst>
              <a:ext uri="{FF2B5EF4-FFF2-40B4-BE49-F238E27FC236}">
                <a16:creationId xmlns:a16="http://schemas.microsoft.com/office/drawing/2014/main" id="{87E133B8-EAEC-C74F-B49B-36D20E036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45" r="21279"/>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2" name="Straight Connector 71">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789E4"/>
            </a:solidFill>
          </a:ln>
        </p:spPr>
        <p:style>
          <a:lnRef idx="1">
            <a:schemeClr val="accent1"/>
          </a:lnRef>
          <a:fillRef idx="0">
            <a:schemeClr val="accent1"/>
          </a:fillRef>
          <a:effectRef idx="0">
            <a:schemeClr val="accent1"/>
          </a:effectRef>
          <a:fontRef idx="minor">
            <a:schemeClr val="tx1"/>
          </a:fontRef>
        </p:style>
      </p:cxnSp>
      <p:sp>
        <p:nvSpPr>
          <p:cNvPr id="1029" name="Content Placeholder 1028">
            <a:extLst>
              <a:ext uri="{FF2B5EF4-FFF2-40B4-BE49-F238E27FC236}">
                <a16:creationId xmlns:a16="http://schemas.microsoft.com/office/drawing/2014/main" id="{EB0EAC45-42F4-4D05-8808-A43B3D75FEF8}"/>
              </a:ext>
            </a:extLst>
          </p:cNvPr>
          <p:cNvSpPr>
            <a:spLocks noGrp="1"/>
          </p:cNvSpPr>
          <p:nvPr>
            <p:ph idx="1"/>
          </p:nvPr>
        </p:nvSpPr>
        <p:spPr>
          <a:xfrm>
            <a:off x="4965431" y="914400"/>
            <a:ext cx="6586489" cy="5309419"/>
          </a:xfrm>
        </p:spPr>
        <p:txBody>
          <a:bodyPr>
            <a:normAutofit/>
          </a:bodyPr>
          <a:lstStyle/>
          <a:p>
            <a:r>
              <a:rPr lang="en-US" dirty="0"/>
              <a:t>Beginning in 1689, Great Britain and France fought one another in a series of wars for control of European and colonial trade. </a:t>
            </a:r>
          </a:p>
          <a:p>
            <a:r>
              <a:rPr lang="en-US" dirty="0"/>
              <a:t>The </a:t>
            </a:r>
            <a:r>
              <a:rPr lang="en-US" b="1" dirty="0"/>
              <a:t>French and Indian War </a:t>
            </a:r>
            <a:r>
              <a:rPr lang="en-US" dirty="0"/>
              <a:t>(1754-1763) was the last of a series of wars fought between the countries and their respective allies. </a:t>
            </a:r>
          </a:p>
          <a:p>
            <a:r>
              <a:rPr lang="en-US" dirty="0"/>
              <a:t>The war began in North America as a result of ongoing British-American expansion into the Ohio River Valley, which was also claimed by France. </a:t>
            </a:r>
            <a:endParaRPr lang="en-US" sz="2000" dirty="0"/>
          </a:p>
          <a:p>
            <a:endParaRPr lang="en-US" sz="2000" dirty="0"/>
          </a:p>
        </p:txBody>
      </p:sp>
    </p:spTree>
    <p:extLst>
      <p:ext uri="{BB962C8B-B14F-4D97-AF65-F5344CB8AC3E}">
        <p14:creationId xmlns:p14="http://schemas.microsoft.com/office/powerpoint/2010/main" val="722492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D2441-E549-3B4C-A637-B522DAC6D0D4}"/>
              </a:ext>
            </a:extLst>
          </p:cNvPr>
          <p:cNvSpPr>
            <a:spLocks noGrp="1"/>
          </p:cNvSpPr>
          <p:nvPr>
            <p:ph type="title"/>
          </p:nvPr>
        </p:nvSpPr>
        <p:spPr>
          <a:xfrm>
            <a:off x="838200" y="365126"/>
            <a:ext cx="10515600" cy="887942"/>
          </a:xfrm>
        </p:spPr>
        <p:txBody>
          <a:bodyPr>
            <a:normAutofit/>
          </a:bodyPr>
          <a:lstStyle/>
          <a:p>
            <a:r>
              <a:rPr lang="en-US" dirty="0"/>
              <a:t>Outcomes of the French and Indian War</a:t>
            </a:r>
          </a:p>
        </p:txBody>
      </p:sp>
      <p:sp>
        <p:nvSpPr>
          <p:cNvPr id="8" name="Content Placeholder 7">
            <a:extLst>
              <a:ext uri="{FF2B5EF4-FFF2-40B4-BE49-F238E27FC236}">
                <a16:creationId xmlns:a16="http://schemas.microsoft.com/office/drawing/2014/main" id="{4CE03F6E-6D45-4A35-BA9D-31D708938093}"/>
              </a:ext>
            </a:extLst>
          </p:cNvPr>
          <p:cNvSpPr>
            <a:spLocks noGrp="1"/>
          </p:cNvSpPr>
          <p:nvPr>
            <p:ph idx="1"/>
          </p:nvPr>
        </p:nvSpPr>
        <p:spPr>
          <a:xfrm>
            <a:off x="838200" y="1253068"/>
            <a:ext cx="4817533" cy="4923895"/>
          </a:xfrm>
        </p:spPr>
        <p:txBody>
          <a:bodyPr>
            <a:normAutofit fontScale="92500" lnSpcReduction="10000"/>
          </a:bodyPr>
          <a:lstStyle/>
          <a:p>
            <a:r>
              <a:rPr lang="en-US" dirty="0"/>
              <a:t>Great Britain eventually won the war. </a:t>
            </a:r>
          </a:p>
          <a:p>
            <a:r>
              <a:rPr lang="en-US" b="1" dirty="0"/>
              <a:t>The 1763 Treaty of Paris </a:t>
            </a:r>
            <a:r>
              <a:rPr lang="en-US" dirty="0"/>
              <a:t>was the negotiated settlement that ended the French and Indian War. </a:t>
            </a:r>
          </a:p>
          <a:p>
            <a:r>
              <a:rPr lang="en-US" dirty="0"/>
              <a:t>The Treaty forced France to turn over control of Canada to Great Britain. </a:t>
            </a:r>
          </a:p>
          <a:p>
            <a:r>
              <a:rPr lang="en-US" dirty="0"/>
              <a:t>France also surrendered its claim to all land east of the Mississippi River, with the exception of the city of New Orleans. </a:t>
            </a:r>
            <a:endParaRPr lang="en-US" sz="2000" dirty="0"/>
          </a:p>
          <a:p>
            <a:endParaRPr lang="en-US" sz="2000" dirty="0"/>
          </a:p>
        </p:txBody>
      </p:sp>
      <p:pic>
        <p:nvPicPr>
          <p:cNvPr id="4" name="Content Placeholder 3">
            <a:extLst>
              <a:ext uri="{FF2B5EF4-FFF2-40B4-BE49-F238E27FC236}">
                <a16:creationId xmlns:a16="http://schemas.microsoft.com/office/drawing/2014/main" id="{6F53EC4E-B45E-9444-9444-47AA10818A75}"/>
              </a:ext>
            </a:extLst>
          </p:cNvPr>
          <p:cNvPicPr>
            <a:picLocks noChangeAspect="1"/>
          </p:cNvPicPr>
          <p:nvPr/>
        </p:nvPicPr>
        <p:blipFill rotWithShape="1">
          <a:blip r:embed="rId2"/>
          <a:srcRect t="2283"/>
          <a:stretch/>
        </p:blipFill>
        <p:spPr>
          <a:xfrm>
            <a:off x="5808132" y="1904281"/>
            <a:ext cx="5545667" cy="4272681"/>
          </a:xfrm>
          <a:prstGeom prst="rect">
            <a:avLst/>
          </a:prstGeom>
        </p:spPr>
      </p:pic>
    </p:spTree>
    <p:extLst>
      <p:ext uri="{BB962C8B-B14F-4D97-AF65-F5344CB8AC3E}">
        <p14:creationId xmlns:p14="http://schemas.microsoft.com/office/powerpoint/2010/main" val="138323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03DB8-DE85-B947-9905-87B3E04AA65B}"/>
              </a:ext>
            </a:extLst>
          </p:cNvPr>
          <p:cNvSpPr>
            <a:spLocks noGrp="1"/>
          </p:cNvSpPr>
          <p:nvPr>
            <p:ph type="title"/>
          </p:nvPr>
        </p:nvSpPr>
        <p:spPr/>
        <p:txBody>
          <a:bodyPr/>
          <a:lstStyle/>
          <a:p>
            <a:pPr algn="ctr"/>
            <a:r>
              <a:rPr lang="en-US" dirty="0"/>
              <a:t>How did the F &amp; I War Affect the Colonists?</a:t>
            </a:r>
          </a:p>
        </p:txBody>
      </p:sp>
      <p:sp>
        <p:nvSpPr>
          <p:cNvPr id="3" name="Content Placeholder 2">
            <a:extLst>
              <a:ext uri="{FF2B5EF4-FFF2-40B4-BE49-F238E27FC236}">
                <a16:creationId xmlns:a16="http://schemas.microsoft.com/office/drawing/2014/main" id="{F5038737-0DF4-7D46-8CEF-C3F540C68C0E}"/>
              </a:ext>
            </a:extLst>
          </p:cNvPr>
          <p:cNvSpPr>
            <a:spLocks noGrp="1"/>
          </p:cNvSpPr>
          <p:nvPr>
            <p:ph idx="1"/>
          </p:nvPr>
        </p:nvSpPr>
        <p:spPr/>
        <p:txBody>
          <a:bodyPr/>
          <a:lstStyle/>
          <a:p>
            <a:r>
              <a:rPr lang="en-US" dirty="0"/>
              <a:t>Given that the American colonists successfully fought alongside the British regular soldiers in the French and Indian War, it seems as though the relationship between them would have been strengthened by the coordinated effort. </a:t>
            </a:r>
          </a:p>
          <a:p>
            <a:r>
              <a:rPr lang="en-US" dirty="0"/>
              <a:t>However, the outcome of the war(the Treaty of Paris/increased taxes) strained the colonial and British relationship and fueled the calls for independence by the colonists. </a:t>
            </a:r>
          </a:p>
          <a:p>
            <a:r>
              <a:rPr lang="en-US" dirty="0"/>
              <a:t>The colonists felt empowered by their military contributions to the war and also felt disrespected by the restrictions and tax burden placed on them after the 1763 Treaty of Paris was signed. </a:t>
            </a:r>
          </a:p>
          <a:p>
            <a:endParaRPr lang="en-US" dirty="0"/>
          </a:p>
          <a:p>
            <a:endParaRPr lang="en-US" dirty="0"/>
          </a:p>
        </p:txBody>
      </p:sp>
    </p:spTree>
    <p:extLst>
      <p:ext uri="{BB962C8B-B14F-4D97-AF65-F5344CB8AC3E}">
        <p14:creationId xmlns:p14="http://schemas.microsoft.com/office/powerpoint/2010/main" val="170407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E4BDD-ECFC-9A46-AB46-D9B3E5F9EE44}"/>
              </a:ext>
            </a:extLst>
          </p:cNvPr>
          <p:cNvSpPr>
            <a:spLocks noGrp="1"/>
          </p:cNvSpPr>
          <p:nvPr>
            <p:ph type="title"/>
          </p:nvPr>
        </p:nvSpPr>
        <p:spPr/>
        <p:txBody>
          <a:bodyPr/>
          <a:lstStyle/>
          <a:p>
            <a:pPr algn="ctr"/>
            <a:r>
              <a:rPr lang="en-US" dirty="0"/>
              <a:t>Impact of F &amp; I War on England</a:t>
            </a:r>
          </a:p>
        </p:txBody>
      </p:sp>
      <p:sp>
        <p:nvSpPr>
          <p:cNvPr id="3" name="Content Placeholder 2">
            <a:extLst>
              <a:ext uri="{FF2B5EF4-FFF2-40B4-BE49-F238E27FC236}">
                <a16:creationId xmlns:a16="http://schemas.microsoft.com/office/drawing/2014/main" id="{21E7112D-4BCB-F24C-9B0C-696455D074BF}"/>
              </a:ext>
            </a:extLst>
          </p:cNvPr>
          <p:cNvSpPr>
            <a:spLocks noGrp="1"/>
          </p:cNvSpPr>
          <p:nvPr>
            <p:ph idx="1"/>
          </p:nvPr>
        </p:nvSpPr>
        <p:spPr/>
        <p:txBody>
          <a:bodyPr/>
          <a:lstStyle/>
          <a:p>
            <a:r>
              <a:rPr lang="en-US" dirty="0"/>
              <a:t>The British were now in control of the largest empire in the world and were in a dominant position in Europe. </a:t>
            </a:r>
          </a:p>
          <a:p>
            <a:r>
              <a:rPr lang="en-US" dirty="0"/>
              <a:t>However, over 70 years of fighting various wars had nearly bankrupted the British government. The French and Indian War had more than doubled the British national debt. </a:t>
            </a:r>
          </a:p>
          <a:p>
            <a:r>
              <a:rPr lang="en-US" dirty="0"/>
              <a:t>As a result, those living in the British isles endured heavy taxation, high inflation, and unemployment during this time. </a:t>
            </a:r>
          </a:p>
          <a:p>
            <a:endParaRPr lang="en-US" dirty="0"/>
          </a:p>
        </p:txBody>
      </p:sp>
    </p:spTree>
    <p:extLst>
      <p:ext uri="{BB962C8B-B14F-4D97-AF65-F5344CB8AC3E}">
        <p14:creationId xmlns:p14="http://schemas.microsoft.com/office/powerpoint/2010/main" val="1058113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14EFB7-B323-F04C-A8D0-036BEDA0445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How Is England Going To Pay It’s Debt?</a:t>
            </a:r>
          </a:p>
        </p:txBody>
      </p:sp>
      <p:pic>
        <p:nvPicPr>
          <p:cNvPr id="4" name="Content Placeholder 3">
            <a:extLst>
              <a:ext uri="{FF2B5EF4-FFF2-40B4-BE49-F238E27FC236}">
                <a16:creationId xmlns:a16="http://schemas.microsoft.com/office/drawing/2014/main" id="{636DC6B0-04FC-E64C-919C-583913E02A75}"/>
              </a:ext>
            </a:extLst>
          </p:cNvPr>
          <p:cNvPicPr>
            <a:picLocks noGrp="1" noChangeAspect="1"/>
          </p:cNvPicPr>
          <p:nvPr>
            <p:ph idx="1"/>
          </p:nvPr>
        </p:nvPicPr>
        <p:blipFill>
          <a:blip r:embed="rId2"/>
          <a:stretch>
            <a:fillRect/>
          </a:stretch>
        </p:blipFill>
        <p:spPr>
          <a:xfrm>
            <a:off x="4345375" y="961812"/>
            <a:ext cx="6574649" cy="4930987"/>
          </a:xfrm>
          <a:prstGeom prst="rect">
            <a:avLst/>
          </a:prstGeom>
        </p:spPr>
      </p:pic>
    </p:spTree>
    <p:extLst>
      <p:ext uri="{BB962C8B-B14F-4D97-AF65-F5344CB8AC3E}">
        <p14:creationId xmlns:p14="http://schemas.microsoft.com/office/powerpoint/2010/main" val="489959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74E1F-BBDD-9E42-B30D-77AE5440A905}"/>
              </a:ext>
            </a:extLst>
          </p:cNvPr>
          <p:cNvSpPr>
            <a:spLocks noGrp="1"/>
          </p:cNvSpPr>
          <p:nvPr>
            <p:ph type="title"/>
          </p:nvPr>
        </p:nvSpPr>
        <p:spPr/>
        <p:txBody>
          <a:bodyPr/>
          <a:lstStyle/>
          <a:p>
            <a:pPr algn="ctr"/>
            <a:r>
              <a:rPr lang="en-US" dirty="0"/>
              <a:t>Taxes, Taxes, and More Taxes</a:t>
            </a:r>
          </a:p>
        </p:txBody>
      </p:sp>
      <p:sp>
        <p:nvSpPr>
          <p:cNvPr id="3" name="Content Placeholder 2">
            <a:extLst>
              <a:ext uri="{FF2B5EF4-FFF2-40B4-BE49-F238E27FC236}">
                <a16:creationId xmlns:a16="http://schemas.microsoft.com/office/drawing/2014/main" id="{AABE6C73-D348-DF4E-857A-DD1C4B5C546D}"/>
              </a:ext>
            </a:extLst>
          </p:cNvPr>
          <p:cNvSpPr>
            <a:spLocks noGrp="1"/>
          </p:cNvSpPr>
          <p:nvPr>
            <p:ph idx="1"/>
          </p:nvPr>
        </p:nvSpPr>
        <p:spPr/>
        <p:txBody>
          <a:bodyPr/>
          <a:lstStyle/>
          <a:p>
            <a:r>
              <a:rPr lang="en-US" dirty="0"/>
              <a:t>The British government saw the prosperity of its American colonies as a source of revenue to help pay the war debts.</a:t>
            </a:r>
          </a:p>
          <a:p>
            <a:r>
              <a:rPr lang="en-US" dirty="0"/>
              <a:t> The British government hoped to lower colonial administrative costs by passing the cost on to their colonies and through enforcement of existing tariffs or taxes. </a:t>
            </a:r>
          </a:p>
          <a:p>
            <a:r>
              <a:rPr lang="en-US" dirty="0"/>
              <a:t>To ensure that smuggling would be prosecuted, an extensive customs service was established. The King’s prosecutors found it difficult to obtain smuggling convictions in colonial courts and created vice-admiralty courts empowered to identify, try, and convict suspected smugglers. </a:t>
            </a:r>
          </a:p>
          <a:p>
            <a:endParaRPr lang="en-US" dirty="0"/>
          </a:p>
          <a:p>
            <a:endParaRPr lang="en-US" dirty="0"/>
          </a:p>
        </p:txBody>
      </p:sp>
    </p:spTree>
    <p:extLst>
      <p:ext uri="{BB962C8B-B14F-4D97-AF65-F5344CB8AC3E}">
        <p14:creationId xmlns:p14="http://schemas.microsoft.com/office/powerpoint/2010/main" val="2017842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50D1-02F0-E849-BB64-AEE026AAA372}"/>
              </a:ext>
            </a:extLst>
          </p:cNvPr>
          <p:cNvSpPr>
            <a:spLocks noGrp="1"/>
          </p:cNvSpPr>
          <p:nvPr>
            <p:ph type="title"/>
          </p:nvPr>
        </p:nvSpPr>
        <p:spPr/>
        <p:txBody>
          <a:bodyPr/>
          <a:lstStyle/>
          <a:p>
            <a:pPr algn="ctr"/>
            <a:r>
              <a:rPr lang="en-US" dirty="0"/>
              <a:t>Road to Revolution</a:t>
            </a:r>
          </a:p>
        </p:txBody>
      </p:sp>
      <p:sp>
        <p:nvSpPr>
          <p:cNvPr id="3" name="Content Placeholder 2">
            <a:extLst>
              <a:ext uri="{FF2B5EF4-FFF2-40B4-BE49-F238E27FC236}">
                <a16:creationId xmlns:a16="http://schemas.microsoft.com/office/drawing/2014/main" id="{8B14751B-6EE7-EA4C-8695-C3A5CC81A87C}"/>
              </a:ext>
            </a:extLst>
          </p:cNvPr>
          <p:cNvSpPr>
            <a:spLocks noGrp="1"/>
          </p:cNvSpPr>
          <p:nvPr>
            <p:ph idx="1"/>
          </p:nvPr>
        </p:nvSpPr>
        <p:spPr/>
        <p:txBody>
          <a:bodyPr/>
          <a:lstStyle/>
          <a:p>
            <a:pPr marL="0" indent="0">
              <a:buNone/>
            </a:pPr>
            <a:r>
              <a:rPr lang="en-US" dirty="0"/>
              <a:t>The tension created by the French and Indian War and the 1763 Treaty of Paris laid the groundwork for the American Revolution. </a:t>
            </a:r>
          </a:p>
          <a:p>
            <a:endParaRPr lang="en-US" dirty="0"/>
          </a:p>
        </p:txBody>
      </p:sp>
    </p:spTree>
    <p:extLst>
      <p:ext uri="{BB962C8B-B14F-4D97-AF65-F5344CB8AC3E}">
        <p14:creationId xmlns:p14="http://schemas.microsoft.com/office/powerpoint/2010/main" val="2515142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651</Words>
  <Application>Microsoft Office PowerPoint</Application>
  <PresentationFormat>Widescreen</PresentationFormat>
  <Paragraphs>44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SSUSH3 Analyze the causes of the American Revolution.  </vt:lpstr>
      <vt:lpstr>Introduction – Causes of Revolution</vt:lpstr>
      <vt:lpstr>The French and Indian War</vt:lpstr>
      <vt:lpstr>Outcomes of the French and Indian War</vt:lpstr>
      <vt:lpstr>How did the F &amp; I War Affect the Colonists?</vt:lpstr>
      <vt:lpstr>Impact of F &amp; I War on England</vt:lpstr>
      <vt:lpstr>How Is England Going To Pay It’s Debt?</vt:lpstr>
      <vt:lpstr>Taxes, Taxes, and More Taxes</vt:lpstr>
      <vt:lpstr>Road to Revolution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SSUSH3 Analyze the causes of the American Revolution.</dc:title>
  <dc:creator>Kennedy, Sean</dc:creator>
  <cp:lastModifiedBy>Pedano, George</cp:lastModifiedBy>
  <cp:revision>5</cp:revision>
  <dcterms:created xsi:type="dcterms:W3CDTF">2019-08-26T20:22:09Z</dcterms:created>
  <dcterms:modified xsi:type="dcterms:W3CDTF">2019-09-09T12:05:58Z</dcterms:modified>
</cp:coreProperties>
</file>