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30"/>
  </p:notesMasterIdLst>
  <p:sldIdLst>
    <p:sldId id="257" r:id="rId5"/>
    <p:sldId id="258" r:id="rId6"/>
    <p:sldId id="259" r:id="rId7"/>
    <p:sldId id="260" r:id="rId8"/>
    <p:sldId id="302" r:id="rId9"/>
    <p:sldId id="311" r:id="rId10"/>
    <p:sldId id="264" r:id="rId11"/>
    <p:sldId id="275" r:id="rId12"/>
    <p:sldId id="292" r:id="rId13"/>
    <p:sldId id="267" r:id="rId14"/>
    <p:sldId id="269" r:id="rId15"/>
    <p:sldId id="270" r:id="rId16"/>
    <p:sldId id="297" r:id="rId17"/>
    <p:sldId id="306" r:id="rId18"/>
    <p:sldId id="272" r:id="rId19"/>
    <p:sldId id="273" r:id="rId20"/>
    <p:sldId id="280" r:id="rId21"/>
    <p:sldId id="277" r:id="rId22"/>
    <p:sldId id="281" r:id="rId23"/>
    <p:sldId id="289" r:id="rId24"/>
    <p:sldId id="290" r:id="rId25"/>
    <p:sldId id="283" r:id="rId26"/>
    <p:sldId id="278" r:id="rId27"/>
    <p:sldId id="287" r:id="rId28"/>
    <p:sldId id="279"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17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343B3F-C0A3-47ED-ABB2-1E920CC66DC3}" type="datetimeFigureOut">
              <a:rPr lang="en-US" smtClean="0"/>
              <a:t>8/9/2024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1700B7-EACE-4444-9592-73340DE6D4BF}" type="slidenum">
              <a:rPr lang="en-US" smtClean="0"/>
              <a:t>‹#›</a:t>
            </a:fld>
            <a:endParaRPr lang="en-US"/>
          </a:p>
        </p:txBody>
      </p:sp>
    </p:spTree>
    <p:extLst>
      <p:ext uri="{BB962C8B-B14F-4D97-AF65-F5344CB8AC3E}">
        <p14:creationId xmlns:p14="http://schemas.microsoft.com/office/powerpoint/2010/main" val="314122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morning and Welcome to the annual training for school hospital/homebound contacts and teachers on Hospital Homebound Basics. </a:t>
            </a:r>
          </a:p>
          <a:p>
            <a:endParaRPr lang="en-US" baseline="0" dirty="0"/>
          </a:p>
          <a:p>
            <a:r>
              <a:rPr lang="en-US" baseline="0" dirty="0"/>
              <a:t>I am Ame Holmes, Coordinator for Health Services and I oversee the HHB program.  Throughout the year, many of you will correspond with Mrs. Wanda Hutcheson, the administrative assistant who works diligently with me regarding HHB services.</a:t>
            </a:r>
          </a:p>
          <a:p>
            <a:endParaRPr lang="en-US" baseline="0" dirty="0"/>
          </a:p>
          <a:p>
            <a:r>
              <a:rPr lang="en-US" baseline="0" dirty="0"/>
              <a:t>Housekeeping:</a:t>
            </a:r>
          </a:p>
          <a:p>
            <a:pPr marL="178027" indent="-178027">
              <a:buFont typeface="Arial" panose="020B0604020202020204" pitchFamily="34" charset="0"/>
              <a:buChar char="•"/>
            </a:pPr>
            <a:r>
              <a:rPr lang="en-US" baseline="0" dirty="0"/>
              <a:t>Please mute your microphone</a:t>
            </a:r>
          </a:p>
          <a:p>
            <a:pPr marL="178027" indent="-178027">
              <a:buFont typeface="Arial" panose="020B0604020202020204" pitchFamily="34" charset="0"/>
              <a:buChar char="•"/>
            </a:pPr>
            <a:r>
              <a:rPr lang="en-US" baseline="0" dirty="0"/>
              <a:t>If you have questions, either raise your hand or use the chat feature and type it in– Ms. Hutcheson will be monitoring the chat and will let me know if there are questions.  </a:t>
            </a:r>
          </a:p>
          <a:p>
            <a:pPr marL="178027" indent="-1780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a:t>
            </a:fld>
            <a:endParaRPr lang="en-US"/>
          </a:p>
        </p:txBody>
      </p:sp>
    </p:spTree>
    <p:extLst>
      <p:ext uri="{BB962C8B-B14F-4D97-AF65-F5344CB8AC3E}">
        <p14:creationId xmlns:p14="http://schemas.microsoft.com/office/powerpoint/2010/main" val="8036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talks about scheduling services:</a:t>
            </a:r>
          </a:p>
          <a:p>
            <a:endParaRPr lang="en-US" baseline="0" dirty="0"/>
          </a:p>
          <a:p>
            <a:pPr marL="237369" indent="-237369">
              <a:buAutoNum type="arabicPeriod"/>
            </a:pPr>
            <a:r>
              <a:rPr lang="en-US" baseline="0" dirty="0"/>
              <a:t>ESP must include beginning and ending dates</a:t>
            </a:r>
          </a:p>
          <a:p>
            <a:pPr marL="237369" indent="-237369">
              <a:buAutoNum type="arabicPeriod"/>
            </a:pPr>
            <a:r>
              <a:rPr lang="en-US" baseline="0" dirty="0"/>
              <a:t>Teacher and parent communicate to determine the dates and times of services</a:t>
            </a:r>
          </a:p>
          <a:p>
            <a:pPr marL="237369" indent="-237369">
              <a:buAutoNum type="arabicPeriod"/>
            </a:pPr>
            <a:r>
              <a:rPr lang="en-US" baseline="0" dirty="0"/>
              <a:t>The services must be provided outside of contract hours</a:t>
            </a:r>
          </a:p>
          <a:p>
            <a:pPr marL="237369" indent="-237369">
              <a:buAutoNum type="arabicPeriod"/>
            </a:pPr>
            <a:r>
              <a:rPr lang="en-US" baseline="0" dirty="0"/>
              <a:t>The services are typically done on weekdays; Weekend services should be more rare, on a case-by-case basis with permission from District Coordinator</a:t>
            </a:r>
          </a:p>
          <a:p>
            <a:pPr marL="237369" indent="-237369">
              <a:buAutoNum type="arabicPeriod"/>
            </a:pPr>
            <a:r>
              <a:rPr lang="en-US" baseline="0" dirty="0"/>
              <a:t>Generally services are not provided during the summer.  We may be able to test a student, but otherwise services are not provided.  The only other exception is for SPED students who receive extended year services.  (We will look into summer services more)</a:t>
            </a:r>
          </a:p>
          <a:p>
            <a:pPr marL="237369" indent="-237369">
              <a:buAutoNum type="arabicPeriod"/>
            </a:pPr>
            <a:endParaRPr lang="en-US" baseline="0" dirty="0"/>
          </a:p>
          <a:p>
            <a:pPr marL="237369" indent="-237369">
              <a:buAutoNum type="arabicPeriod"/>
            </a:pPr>
            <a:endParaRPr lang="en-US" baseline="0" dirty="0"/>
          </a:p>
          <a:p>
            <a:pPr defTabSz="949478">
              <a:defRPr/>
            </a:pPr>
            <a:r>
              <a:rPr lang="en-US" dirty="0"/>
              <a:t>In order to provide best services, HHB teachers must work in conjunction with the students’ scheduled teachers, HHB Contact .  For </a:t>
            </a:r>
            <a:r>
              <a:rPr lang="en-US" dirty="0" err="1"/>
              <a:t>SPEd</a:t>
            </a:r>
            <a:r>
              <a:rPr lang="en-US" dirty="0"/>
              <a:t> students, this should include a thorough review of the IEP so that you are aware of goals.  HHB teachers should not be independently assigning work; rather they are to help ensure school assignments are fulfilled.</a:t>
            </a:r>
          </a:p>
          <a:p>
            <a:pPr marL="237369" indent="-237369">
              <a:buAutoNum type="arabicPeriod"/>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10</a:t>
            </a:fld>
            <a:endParaRPr lang="en-US"/>
          </a:p>
        </p:txBody>
      </p:sp>
    </p:spTree>
    <p:extLst>
      <p:ext uri="{BB962C8B-B14F-4D97-AF65-F5344CB8AC3E}">
        <p14:creationId xmlns:p14="http://schemas.microsoft.com/office/powerpoint/2010/main" val="57885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should happen during HHB session?</a:t>
            </a:r>
          </a:p>
          <a:p>
            <a:r>
              <a:rPr lang="en-US" b="1" dirty="0"/>
              <a:t>Direct Instruction</a:t>
            </a:r>
          </a:p>
          <a:p>
            <a:pPr lvl="1"/>
            <a:r>
              <a:rPr lang="en-US" dirty="0"/>
              <a:t>HHB teacher should provide student with assignments from school (if parent has not provided them)</a:t>
            </a:r>
          </a:p>
          <a:p>
            <a:pPr lvl="1"/>
            <a:r>
              <a:rPr lang="en-US" dirty="0"/>
              <a:t>HHB teacher provides instruction</a:t>
            </a:r>
          </a:p>
          <a:p>
            <a:pPr lvl="1"/>
            <a:r>
              <a:rPr lang="en-US" dirty="0"/>
              <a:t>HHB teacher leaves assignments for student to complete</a:t>
            </a:r>
          </a:p>
          <a:p>
            <a:pPr lvl="1"/>
            <a:r>
              <a:rPr lang="en-US" dirty="0"/>
              <a:t>HHB teacher returns to take assignments to students teacher of record</a:t>
            </a:r>
          </a:p>
          <a:p>
            <a:r>
              <a:rPr lang="en-US" b="1" dirty="0"/>
              <a:t>Tutoring/Remediation</a:t>
            </a:r>
            <a:endParaRPr lang="en-US" dirty="0"/>
          </a:p>
          <a:p>
            <a:r>
              <a:rPr lang="en-US" b="1" dirty="0"/>
              <a:t>Online Instruction </a:t>
            </a:r>
            <a:r>
              <a:rPr lang="en-US" dirty="0"/>
              <a:t>– Canvas, </a:t>
            </a:r>
            <a:r>
              <a:rPr lang="en-US" dirty="0" err="1"/>
              <a:t>Edgenuity</a:t>
            </a:r>
            <a:r>
              <a:rPr lang="en-US" dirty="0"/>
              <a:t>, I-Ready, etc.</a:t>
            </a:r>
          </a:p>
          <a:p>
            <a:r>
              <a:rPr lang="en-US" b="1" dirty="0"/>
              <a:t>School must provide materials and books for students.  </a:t>
            </a:r>
            <a:r>
              <a:rPr lang="en-US" dirty="0"/>
              <a:t>It is the parent/guardian’s responsibility to pick up and sign-out books.  </a:t>
            </a:r>
            <a:endParaRPr lang="en-US" b="1" dirty="0"/>
          </a:p>
          <a:p>
            <a:r>
              <a:rPr lang="en-US" dirty="0"/>
              <a:t>Ideally, HHB teacher should have Teacher’s Editions</a:t>
            </a:r>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11</a:t>
            </a:fld>
            <a:endParaRPr lang="en-US"/>
          </a:p>
        </p:txBody>
      </p:sp>
    </p:spTree>
    <p:extLst>
      <p:ext uri="{BB962C8B-B14F-4D97-AF65-F5344CB8AC3E}">
        <p14:creationId xmlns:p14="http://schemas.microsoft.com/office/powerpoint/2010/main" val="274480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subjects should be taught during sessions?</a:t>
            </a:r>
          </a:p>
          <a:p>
            <a:r>
              <a:rPr lang="en-US" dirty="0"/>
              <a:t>Emphasis should be put on </a:t>
            </a:r>
            <a:r>
              <a:rPr lang="en-US" b="1" dirty="0"/>
              <a:t>core subjects </a:t>
            </a:r>
            <a:r>
              <a:rPr lang="en-US" dirty="0"/>
              <a:t>(Math, English, Science, Social Studies)</a:t>
            </a:r>
          </a:p>
          <a:p>
            <a:r>
              <a:rPr lang="en-US" dirty="0"/>
              <a:t>The ESP team should explain specifics  of instruction.</a:t>
            </a:r>
          </a:p>
          <a:p>
            <a:r>
              <a:rPr lang="en-US" dirty="0"/>
              <a:t>Students are still responsible for standardized testing (I-Ready, Benchmarks, GMAS)</a:t>
            </a:r>
          </a:p>
          <a:p>
            <a:pPr lvl="1"/>
            <a:r>
              <a:rPr lang="en-US" dirty="0"/>
              <a:t>Testing accommodations need to be considered, referenced in ESP and listed in 504 or IEP</a:t>
            </a:r>
          </a:p>
          <a:p>
            <a:r>
              <a:rPr lang="en-US" dirty="0"/>
              <a:t>Students are responsible for Career Development/ BRIDGE Bill requirements (coordinate with School Counselor)</a:t>
            </a:r>
          </a:p>
          <a:p>
            <a:r>
              <a:rPr lang="en-US" b="1" dirty="0"/>
              <a:t>Who grades assignments?  </a:t>
            </a:r>
            <a:r>
              <a:rPr lang="en-US" dirty="0"/>
              <a:t>The student’s teacher of record.  It is not the HHB teacher’s responsibility to grade assignments.</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12</a:t>
            </a:fld>
            <a:endParaRPr lang="en-US"/>
          </a:p>
        </p:txBody>
      </p:sp>
    </p:spTree>
    <p:extLst>
      <p:ext uri="{BB962C8B-B14F-4D97-AF65-F5344CB8AC3E}">
        <p14:creationId xmlns:p14="http://schemas.microsoft.com/office/powerpoint/2010/main" val="117012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Will also work with SDCS with attendance.</a:t>
            </a:r>
          </a:p>
          <a:p>
            <a:endParaRPr lang="en-US" baseline="0" dirty="0"/>
          </a:p>
          <a:p>
            <a:r>
              <a:rPr lang="en-US" baseline="0" dirty="0"/>
              <a:t>1.. Regarding attendance – students should be marked absent until services are provided.</a:t>
            </a:r>
          </a:p>
          <a:p>
            <a:endParaRPr lang="en-US" baseline="0" dirty="0"/>
          </a:p>
          <a:p>
            <a:pPr marL="237369" indent="-237369">
              <a:buAutoNum type="arabicPeriod" startAt="2"/>
            </a:pPr>
            <a:r>
              <a:rPr lang="en-US" baseline="0" dirty="0"/>
              <a:t>It is  the HHB teachers’ responsibility to notify the homeroom teacher or HHB contact if services are rendered. </a:t>
            </a:r>
          </a:p>
          <a:p>
            <a:pPr marL="237369" indent="-237369">
              <a:buAutoNum type="arabicPeriod" startAt="2"/>
            </a:pPr>
            <a:endParaRPr lang="en-US" baseline="0" dirty="0"/>
          </a:p>
          <a:p>
            <a:pPr marL="237369" indent="-237369">
              <a:buAutoNum type="arabicPeriod" startAt="2"/>
            </a:pPr>
            <a:r>
              <a:rPr lang="en-US" baseline="0" dirty="0"/>
              <a:t>If the student receives 3 hours of service during the week, he/she may be counted present for the entire week. </a:t>
            </a:r>
          </a:p>
          <a:p>
            <a:pPr marL="237369" indent="-237369">
              <a:buAutoNum type="arabicPeriod" startAt="2"/>
            </a:pPr>
            <a:endParaRPr lang="en-US" baseline="0" dirty="0"/>
          </a:p>
          <a:p>
            <a:pPr marL="237369" indent="-237369">
              <a:buAutoNum type="arabicPeriod" startAt="2"/>
            </a:pPr>
            <a:r>
              <a:rPr lang="en-US" baseline="0" dirty="0"/>
              <a:t>Schools must not put in “H” code until validation of hours served is provided.  </a:t>
            </a:r>
          </a:p>
          <a:p>
            <a:pPr marL="237369" indent="-237369">
              <a:buAutoNum type="arabicPeriod" startAt="2"/>
            </a:pPr>
            <a:endParaRPr lang="en-US" baseline="0" dirty="0"/>
          </a:p>
          <a:p>
            <a:pPr marL="237369" indent="-237369">
              <a:buAutoNum type="arabicPeriod" startAt="2"/>
            </a:pPr>
            <a:r>
              <a:rPr lang="en-US" baseline="0" dirty="0"/>
              <a:t>Sessions cancelled without valid reasons should not be rescheduled and the student will be counted absent.  </a:t>
            </a:r>
          </a:p>
        </p:txBody>
      </p:sp>
      <p:sp>
        <p:nvSpPr>
          <p:cNvPr id="4" name="Slide Number Placeholder 3"/>
          <p:cNvSpPr>
            <a:spLocks noGrp="1"/>
          </p:cNvSpPr>
          <p:nvPr>
            <p:ph type="sldNum" sz="quarter" idx="10"/>
          </p:nvPr>
        </p:nvSpPr>
        <p:spPr/>
        <p:txBody>
          <a:bodyPr/>
          <a:lstStyle/>
          <a:p>
            <a:fld id="{9700A959-01A2-4A33-A3FF-F18370D7C6FE}" type="slidenum">
              <a:rPr lang="en-US" smtClean="0"/>
              <a:t>13</a:t>
            </a:fld>
            <a:endParaRPr lang="en-US"/>
          </a:p>
        </p:txBody>
      </p:sp>
    </p:spTree>
    <p:extLst>
      <p:ext uri="{BB962C8B-B14F-4D97-AF65-F5344CB8AC3E}">
        <p14:creationId xmlns:p14="http://schemas.microsoft.com/office/powerpoint/2010/main" val="370845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0A959-01A2-4A33-A3FF-F18370D7C6FE}" type="slidenum">
              <a:rPr lang="en-US" smtClean="0"/>
              <a:t>14</a:t>
            </a:fld>
            <a:endParaRPr lang="en-US"/>
          </a:p>
        </p:txBody>
      </p:sp>
    </p:spTree>
    <p:extLst>
      <p:ext uri="{BB962C8B-B14F-4D97-AF65-F5344CB8AC3E}">
        <p14:creationId xmlns:p14="http://schemas.microsoft.com/office/powerpoint/2010/main" val="102939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are services ended?  There are 10 circumstances:</a:t>
            </a:r>
          </a:p>
          <a:p>
            <a:endParaRPr lang="en-US" baseline="0" dirty="0"/>
          </a:p>
          <a:p>
            <a:pPr marL="237369" indent="-237369">
              <a:buAutoNum type="arabicPeriod"/>
            </a:pPr>
            <a:r>
              <a:rPr lang="en-US" baseline="0" dirty="0"/>
              <a:t>The doctor’s projected date on the medical form indicates the services should end</a:t>
            </a:r>
          </a:p>
          <a:p>
            <a:pPr marL="237369" indent="-237369">
              <a:buAutoNum type="arabicPeriod"/>
            </a:pPr>
            <a:r>
              <a:rPr lang="en-US" baseline="0" dirty="0"/>
              <a:t>The child’s condition changes – as documented by physician/psychiatrist</a:t>
            </a:r>
          </a:p>
          <a:p>
            <a:pPr marL="237369" indent="-237369">
              <a:buAutoNum type="arabicPeriod"/>
            </a:pPr>
            <a:r>
              <a:rPr lang="en-US" baseline="0" dirty="0"/>
              <a:t>Student’s absence is longer than what is on the medical form – in which case updated info. Must be obtained</a:t>
            </a:r>
          </a:p>
          <a:p>
            <a:pPr marL="237369" indent="-237369">
              <a:buAutoNum type="arabicPeriod"/>
            </a:pPr>
            <a:r>
              <a:rPr lang="en-US" baseline="0" dirty="0"/>
              <a:t>School year ends</a:t>
            </a:r>
          </a:p>
          <a:p>
            <a:pPr marL="237369" indent="-237369">
              <a:buAutoNum type="arabicPeriod"/>
            </a:pPr>
            <a:r>
              <a:rPr lang="en-US" baseline="0" dirty="0"/>
              <a:t>Student withdraws from the system.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15</a:t>
            </a:fld>
            <a:endParaRPr lang="en-US"/>
          </a:p>
        </p:txBody>
      </p:sp>
    </p:spTree>
    <p:extLst>
      <p:ext uri="{BB962C8B-B14F-4D97-AF65-F5344CB8AC3E}">
        <p14:creationId xmlns:p14="http://schemas.microsoft.com/office/powerpoint/2010/main" val="646261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369" indent="-237369">
              <a:buAutoNum type="arabicPeriod" startAt="6"/>
            </a:pPr>
            <a:r>
              <a:rPr lang="en-US" dirty="0"/>
              <a:t>The student isn’t doing the assigned</a:t>
            </a:r>
            <a:r>
              <a:rPr lang="en-US" baseline="0" dirty="0"/>
              <a:t> work. (Contact School HHB coordinator in such a case.  Don’t just stop going and not notify anyone.)</a:t>
            </a:r>
          </a:p>
          <a:p>
            <a:pPr marL="237369" indent="-237369">
              <a:buAutoNum type="arabicPeriod" startAt="6"/>
            </a:pPr>
            <a:r>
              <a:rPr lang="en-US" baseline="0" dirty="0"/>
              <a:t>The student is working, on vacation, extracurricular activities or isn’t confined to the home</a:t>
            </a:r>
          </a:p>
          <a:p>
            <a:pPr marL="237369" indent="-237369">
              <a:buAutoNum type="arabicPeriod" startAt="6"/>
            </a:pPr>
            <a:r>
              <a:rPr lang="en-US" baseline="0" dirty="0"/>
              <a:t>3 parent-cancelled absence without 24 hours’ notice</a:t>
            </a:r>
          </a:p>
          <a:p>
            <a:pPr marL="237369" indent="-237369">
              <a:buAutoNum type="arabicPeriod" startAt="6"/>
            </a:pPr>
            <a:r>
              <a:rPr lang="en-US" baseline="0" dirty="0"/>
              <a:t>Conditions for HHB services aren’t conducive or threaten the welfare of the teacher</a:t>
            </a:r>
          </a:p>
          <a:p>
            <a:pPr marL="237369" indent="-237369">
              <a:buAutoNum type="arabicPeriod" startAt="6"/>
            </a:pPr>
            <a:r>
              <a:rPr lang="en-US" baseline="0" dirty="0"/>
              <a:t>Parent ends services</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16</a:t>
            </a:fld>
            <a:endParaRPr lang="en-US"/>
          </a:p>
        </p:txBody>
      </p:sp>
    </p:spTree>
    <p:extLst>
      <p:ext uri="{BB962C8B-B14F-4D97-AF65-F5344CB8AC3E}">
        <p14:creationId xmlns:p14="http://schemas.microsoft.com/office/powerpoint/2010/main" val="86641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discuss</a:t>
            </a:r>
            <a:r>
              <a:rPr lang="en-US" baseline="0" dirty="0"/>
              <a:t> teacher qualifications.  </a:t>
            </a:r>
          </a:p>
          <a:p>
            <a:r>
              <a:rPr lang="en-US" dirty="0"/>
              <a:t>In</a:t>
            </a:r>
            <a:r>
              <a:rPr lang="en-US" baseline="0" dirty="0"/>
              <a:t> order to serve as a HHB teacher there are requirements:</a:t>
            </a:r>
          </a:p>
          <a:p>
            <a:pPr marL="178027" indent="-178027">
              <a:lnSpc>
                <a:spcPct val="150000"/>
              </a:lnSpc>
              <a:buFont typeface="Arial" panose="020B0604020202020204" pitchFamily="34" charset="0"/>
              <a:buChar char="•"/>
            </a:pPr>
            <a:r>
              <a:rPr lang="en-US" dirty="0"/>
              <a:t>Employed by RCSS</a:t>
            </a:r>
          </a:p>
          <a:p>
            <a:pPr marL="178027" indent="-178027">
              <a:lnSpc>
                <a:spcPct val="150000"/>
              </a:lnSpc>
              <a:buFont typeface="Arial" panose="020B0604020202020204" pitchFamily="34" charset="0"/>
              <a:buChar char="•"/>
            </a:pPr>
            <a:r>
              <a:rPr lang="en-US" dirty="0"/>
              <a:t>Current GA Teaching Certificate</a:t>
            </a:r>
          </a:p>
          <a:p>
            <a:pPr marL="178027" indent="-178027">
              <a:lnSpc>
                <a:spcPct val="150000"/>
              </a:lnSpc>
              <a:buFont typeface="Arial" panose="020B0604020202020204" pitchFamily="34" charset="0"/>
              <a:buChar char="•"/>
            </a:pPr>
            <a:r>
              <a:rPr lang="en-US" dirty="0"/>
              <a:t>If student is out more than 20 days, best practice is to use a HQ teacher</a:t>
            </a:r>
          </a:p>
          <a:p>
            <a:pPr marL="178027" indent="-178027">
              <a:lnSpc>
                <a:spcPct val="150000"/>
              </a:lnSpc>
              <a:buFont typeface="Arial" panose="020B0604020202020204" pitchFamily="34" charset="0"/>
              <a:buChar char="•"/>
            </a:pPr>
            <a:r>
              <a:rPr lang="en-US" dirty="0"/>
              <a:t>Preference is for teacher to be working in the grade level range of the student</a:t>
            </a:r>
          </a:p>
          <a:p>
            <a:pPr marL="178027" indent="-178027">
              <a:lnSpc>
                <a:spcPct val="150000"/>
              </a:lnSpc>
              <a:buFont typeface="Arial" panose="020B0604020202020204" pitchFamily="34" charset="0"/>
              <a:buChar char="•"/>
            </a:pPr>
            <a:r>
              <a:rPr lang="en-US" dirty="0"/>
              <a:t>SPED certification – to work with SWD</a:t>
            </a:r>
          </a:p>
          <a:p>
            <a:pPr marL="178027" indent="-178027">
              <a:lnSpc>
                <a:spcPct val="150000"/>
              </a:lnSpc>
              <a:buFont typeface="Arial" panose="020B0604020202020204" pitchFamily="34" charset="0"/>
              <a:buChar char="•"/>
            </a:pPr>
            <a:r>
              <a:rPr lang="en-US" dirty="0"/>
              <a:t>Ability to adjust to a variety of home situations</a:t>
            </a:r>
          </a:p>
          <a:p>
            <a:pPr marL="178027" indent="-178027">
              <a:lnSpc>
                <a:spcPct val="150000"/>
              </a:lnSpc>
              <a:buFont typeface="Arial" panose="020B0604020202020204" pitchFamily="34" charset="0"/>
              <a:buChar char="•"/>
            </a:pPr>
            <a:r>
              <a:rPr lang="en-US" dirty="0"/>
              <a:t>Appreciation of cultural diversity</a:t>
            </a:r>
          </a:p>
          <a:p>
            <a:pPr marL="178027" indent="-178027" defTabSz="949478">
              <a:lnSpc>
                <a:spcPct val="150000"/>
              </a:lnSpc>
              <a:buFont typeface="Arial" panose="020B0604020202020204" pitchFamily="34" charset="0"/>
              <a:buChar char="•"/>
              <a:defRPr/>
            </a:pPr>
            <a:r>
              <a:rPr lang="en-US" dirty="0"/>
              <a:t>Ability to travel to and from or communicate with student’s school of enrollment</a:t>
            </a:r>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17</a:t>
            </a:fld>
            <a:endParaRPr lang="en-US"/>
          </a:p>
        </p:txBody>
      </p:sp>
    </p:spTree>
    <p:extLst>
      <p:ext uri="{BB962C8B-B14F-4D97-AF65-F5344CB8AC3E}">
        <p14:creationId xmlns:p14="http://schemas.microsoft.com/office/powerpoint/2010/main" val="108565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will I be paid as a HHB teacher?  No one wants to work and not receive</a:t>
            </a:r>
            <a:r>
              <a:rPr lang="en-US" b="1" baseline="0" dirty="0"/>
              <a:t> fair compensation; however there are a few things that can cause problems.  </a:t>
            </a:r>
            <a:endParaRPr lang="en-US" b="1" dirty="0"/>
          </a:p>
          <a:p>
            <a:endParaRPr lang="en-US" b="1" dirty="0"/>
          </a:p>
          <a:p>
            <a:pPr defTabSz="949478">
              <a:defRPr/>
            </a:pPr>
            <a:r>
              <a:rPr lang="en-US" b="1" dirty="0"/>
              <a:t>Rate of Pay: </a:t>
            </a:r>
            <a:r>
              <a:rPr lang="en-US" dirty="0"/>
              <a:t> Teachers will be paid on a per hour rate of pay calculated by years of experience and certificate level.   This is for no more than three (3) hours per week of instruction.  The calculation for additional time allotted for planning/travel will be determined by the Department of Student Services and added to your payroll</a:t>
            </a:r>
            <a:endParaRPr lang="en-US" b="1" dirty="0"/>
          </a:p>
          <a:p>
            <a:endParaRPr lang="en-US" b="1" dirty="0"/>
          </a:p>
          <a:p>
            <a:r>
              <a:rPr lang="en-US" b="1" dirty="0"/>
              <a:t>Payroll Forms </a:t>
            </a:r>
          </a:p>
          <a:p>
            <a:pPr marL="712108" lvl="1" indent="-237369">
              <a:buFont typeface="+mj-lt"/>
              <a:buAutoNum type="arabicPeriod"/>
            </a:pPr>
            <a:r>
              <a:rPr lang="en-US" dirty="0"/>
              <a:t>Turn</a:t>
            </a:r>
            <a:r>
              <a:rPr lang="en-US" baseline="0" dirty="0"/>
              <a:t> in forms on time -- </a:t>
            </a:r>
            <a:r>
              <a:rPr lang="en-US" dirty="0"/>
              <a:t>Due by the cut-off date in Student Services – </a:t>
            </a:r>
            <a:r>
              <a:rPr lang="en-US" b="1" dirty="0"/>
              <a:t>forms not received by the date indicated will be included on the next payroll.</a:t>
            </a:r>
            <a:endParaRPr lang="en-US" dirty="0"/>
          </a:p>
          <a:p>
            <a:pPr marL="712108" lvl="1" indent="-237369">
              <a:buFont typeface="+mj-lt"/>
              <a:buAutoNum type="arabicPeriod"/>
            </a:pPr>
            <a:r>
              <a:rPr lang="en-US" dirty="0"/>
              <a:t>Originals</a:t>
            </a:r>
            <a:r>
              <a:rPr lang="en-US" baseline="0" dirty="0"/>
              <a:t> are required -- </a:t>
            </a:r>
            <a:r>
              <a:rPr lang="en-US" dirty="0"/>
              <a:t>Only originals will be accepted* </a:t>
            </a:r>
          </a:p>
          <a:p>
            <a:pPr marL="712108" lvl="1" indent="-237369">
              <a:buFont typeface="+mj-lt"/>
              <a:buAutoNum type="arabicPeriod"/>
            </a:pPr>
            <a:r>
              <a:rPr lang="en-US" dirty="0"/>
              <a:t>Must be signed by the principal of the school that the student attends – they must be accounted for by the school.  This is a good time to provide a copy to the HHB contact to ensure attendance is corrected.</a:t>
            </a:r>
          </a:p>
          <a:p>
            <a:pPr marL="712108" lvl="1" indent="-237369" defTabSz="949478">
              <a:buFont typeface="+mj-lt"/>
              <a:buAutoNum type="arabicPeriod"/>
              <a:defRPr/>
            </a:pPr>
            <a:r>
              <a:rPr lang="en-US" dirty="0"/>
              <a:t>Each session must be listed individually, complete with date and time</a:t>
            </a:r>
          </a:p>
          <a:p>
            <a:pPr marL="712108" lvl="1" indent="-237369">
              <a:buFont typeface="+mj-lt"/>
              <a:buAutoNum type="arabicPeriod"/>
            </a:pPr>
            <a:r>
              <a:rPr lang="en-US" dirty="0"/>
              <a:t>Must have a parent/guardian signature for </a:t>
            </a:r>
            <a:r>
              <a:rPr lang="en-US" b="1" dirty="0"/>
              <a:t>each </a:t>
            </a:r>
            <a:r>
              <a:rPr lang="en-US" dirty="0"/>
              <a:t>individual session</a:t>
            </a:r>
          </a:p>
          <a:p>
            <a:pPr marL="712108" lvl="1" indent="-237369">
              <a:buFont typeface="+mj-lt"/>
              <a:buAutoNum type="arabicPeriod"/>
            </a:pPr>
            <a:r>
              <a:rPr lang="en-US" dirty="0"/>
              <a:t>Teacher signature is required</a:t>
            </a:r>
          </a:p>
          <a:p>
            <a:pPr marL="712108" lvl="1" indent="-237369">
              <a:buFont typeface="+mj-lt"/>
              <a:buAutoNum type="arabicPeriod"/>
            </a:pPr>
            <a:r>
              <a:rPr lang="en-US" dirty="0"/>
              <a:t>All areas of the payroll form must be completed.  </a:t>
            </a:r>
          </a:p>
          <a:p>
            <a:r>
              <a:rPr lang="en-US" dirty="0"/>
              <a:t>Any areas missing will delay processing.</a:t>
            </a:r>
          </a:p>
        </p:txBody>
      </p:sp>
      <p:sp>
        <p:nvSpPr>
          <p:cNvPr id="4" name="Slide Number Placeholder 3"/>
          <p:cNvSpPr>
            <a:spLocks noGrp="1"/>
          </p:cNvSpPr>
          <p:nvPr>
            <p:ph type="sldNum" sz="quarter" idx="10"/>
          </p:nvPr>
        </p:nvSpPr>
        <p:spPr/>
        <p:txBody>
          <a:bodyPr/>
          <a:lstStyle/>
          <a:p>
            <a:fld id="{9700A959-01A2-4A33-A3FF-F18370D7C6FE}" type="slidenum">
              <a:rPr lang="en-US" smtClean="0"/>
              <a:t>18</a:t>
            </a:fld>
            <a:endParaRPr lang="en-US"/>
          </a:p>
        </p:txBody>
      </p:sp>
    </p:spTree>
    <p:extLst>
      <p:ext uri="{BB962C8B-B14F-4D97-AF65-F5344CB8AC3E}">
        <p14:creationId xmlns:p14="http://schemas.microsoft.com/office/powerpoint/2010/main" val="237967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the form and required areas to be completed</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19</a:t>
            </a:fld>
            <a:endParaRPr lang="en-US"/>
          </a:p>
        </p:txBody>
      </p:sp>
    </p:spTree>
    <p:extLst>
      <p:ext uri="{BB962C8B-B14F-4D97-AF65-F5344CB8AC3E}">
        <p14:creationId xmlns:p14="http://schemas.microsoft.com/office/powerpoint/2010/main" val="359450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I want to touch on the topics as you see listed on this slide.  I’ll provide a brief overview of the program, student eligibility, the application process, attendance and coding, scheduling, instructional delivery and materials, termination of services, important forms, and payroll (how you get paid).  </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a:t>
            </a:fld>
            <a:endParaRPr lang="en-US"/>
          </a:p>
        </p:txBody>
      </p:sp>
    </p:spTree>
    <p:extLst>
      <p:ext uri="{BB962C8B-B14F-4D97-AF65-F5344CB8AC3E}">
        <p14:creationId xmlns:p14="http://schemas.microsoft.com/office/powerpoint/2010/main" val="10838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20</a:t>
            </a:fld>
            <a:endParaRPr lang="en-US"/>
          </a:p>
        </p:txBody>
      </p:sp>
    </p:spTree>
    <p:extLst>
      <p:ext uri="{BB962C8B-B14F-4D97-AF65-F5344CB8AC3E}">
        <p14:creationId xmlns:p14="http://schemas.microsoft.com/office/powerpoint/2010/main" val="241600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21</a:t>
            </a:fld>
            <a:endParaRPr lang="en-US"/>
          </a:p>
        </p:txBody>
      </p:sp>
    </p:spTree>
    <p:extLst>
      <p:ext uri="{BB962C8B-B14F-4D97-AF65-F5344CB8AC3E}">
        <p14:creationId xmlns:p14="http://schemas.microsoft.com/office/powerpoint/2010/main" val="46634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22</a:t>
            </a:fld>
            <a:endParaRPr lang="en-US"/>
          </a:p>
        </p:txBody>
      </p:sp>
    </p:spTree>
    <p:extLst>
      <p:ext uri="{BB962C8B-B14F-4D97-AF65-F5344CB8AC3E}">
        <p14:creationId xmlns:p14="http://schemas.microsoft.com/office/powerpoint/2010/main" val="605860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there is confusion about homebased services  provided for SWD who have behavioral issues preventing them from attending regular school day.  The services described today apply only to students who meet medical eligibility. </a:t>
            </a:r>
          </a:p>
          <a:p>
            <a:endParaRPr lang="en-US" baseline="0" dirty="0"/>
          </a:p>
          <a:p>
            <a:r>
              <a:rPr lang="en-US" baseline="0" dirty="0"/>
              <a:t>HHB is not the same as home schooling.</a:t>
            </a:r>
          </a:p>
          <a:p>
            <a:endParaRPr lang="en-US" baseline="0" dirty="0"/>
          </a:p>
          <a:p>
            <a:r>
              <a:rPr lang="en-US" baseline="0" dirty="0"/>
              <a:t>Confidentiality regarding student’s conditions, academic performance must be maintained.  This information should only be shared on a need-to-know </a:t>
            </a:r>
            <a:r>
              <a:rPr lang="en-US" baseline="0" dirty="0" err="1"/>
              <a:t>bais</a:t>
            </a:r>
            <a:r>
              <a:rPr lang="en-US" baseline="0" dirty="0"/>
              <a:t>. </a:t>
            </a:r>
          </a:p>
          <a:p>
            <a:endParaRPr lang="en-US" baseline="0" dirty="0"/>
          </a:p>
          <a:p>
            <a:r>
              <a:rPr lang="en-US" baseline="0" dirty="0"/>
              <a:t>Original payroll forms are due by 5:00 PM on the date listed in the manual – No </a:t>
            </a:r>
            <a:r>
              <a:rPr lang="en-US" baseline="0" dirty="0" err="1"/>
              <a:t>Exceeptions</a:t>
            </a:r>
            <a:r>
              <a:rPr lang="en-US" baseline="0" dirty="0"/>
              <a:t>.</a:t>
            </a:r>
          </a:p>
        </p:txBody>
      </p:sp>
      <p:sp>
        <p:nvSpPr>
          <p:cNvPr id="4" name="Slide Number Placeholder 3"/>
          <p:cNvSpPr>
            <a:spLocks noGrp="1"/>
          </p:cNvSpPr>
          <p:nvPr>
            <p:ph type="sldNum" sz="quarter" idx="10"/>
          </p:nvPr>
        </p:nvSpPr>
        <p:spPr/>
        <p:txBody>
          <a:bodyPr/>
          <a:lstStyle/>
          <a:p>
            <a:fld id="{9700A959-01A2-4A33-A3FF-F18370D7C6FE}" type="slidenum">
              <a:rPr lang="en-US" smtClean="0"/>
              <a:t>23</a:t>
            </a:fld>
            <a:endParaRPr lang="en-US"/>
          </a:p>
        </p:txBody>
      </p:sp>
    </p:spTree>
    <p:extLst>
      <p:ext uri="{BB962C8B-B14F-4D97-AF65-F5344CB8AC3E}">
        <p14:creationId xmlns:p14="http://schemas.microsoft.com/office/powerpoint/2010/main" val="104923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24</a:t>
            </a:fld>
            <a:endParaRPr lang="en-US"/>
          </a:p>
        </p:txBody>
      </p:sp>
    </p:spTree>
    <p:extLst>
      <p:ext uri="{BB962C8B-B14F-4D97-AF65-F5344CB8AC3E}">
        <p14:creationId xmlns:p14="http://schemas.microsoft.com/office/powerpoint/2010/main" val="2498790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25</a:t>
            </a:fld>
            <a:endParaRPr lang="en-US"/>
          </a:p>
        </p:txBody>
      </p:sp>
    </p:spTree>
    <p:extLst>
      <p:ext uri="{BB962C8B-B14F-4D97-AF65-F5344CB8AC3E}">
        <p14:creationId xmlns:p14="http://schemas.microsoft.com/office/powerpoint/2010/main" val="362039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GA State</a:t>
            </a:r>
            <a:r>
              <a:rPr lang="en-US" baseline="0" dirty="0"/>
              <a:t> Board of Education Rule 160-4-2-.31 addresses HHB services</a:t>
            </a:r>
          </a:p>
          <a:p>
            <a:endParaRPr lang="en-US" dirty="0"/>
          </a:p>
          <a:p>
            <a:pPr marL="178027" indent="-178027">
              <a:buFont typeface="Arial" panose="020B0604020202020204" pitchFamily="34" charset="0"/>
              <a:buChar char="•"/>
            </a:pPr>
            <a:r>
              <a:rPr lang="en-US" dirty="0"/>
              <a:t>HHB services</a:t>
            </a:r>
            <a:r>
              <a:rPr lang="en-US" baseline="0" dirty="0"/>
              <a:t> are designed to connect school and home  to continue educational services for students who have physical and psychiatric conditions that don’t allow them attend school for a limited period of time.  It can also be used to supplement instruction for students with  health impairments that interfered with regular attendance  -- ex. Dialysis or radiation/chemo, etc.  Ideally, HHB services should promote transition back into traditional school setting.</a:t>
            </a:r>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3</a:t>
            </a:fld>
            <a:endParaRPr lang="en-US"/>
          </a:p>
        </p:txBody>
      </p:sp>
    </p:spTree>
    <p:extLst>
      <p:ext uri="{BB962C8B-B14F-4D97-AF65-F5344CB8AC3E}">
        <p14:creationId xmlns:p14="http://schemas.microsoft.com/office/powerpoint/2010/main" val="412719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The</a:t>
            </a:r>
            <a:r>
              <a:rPr lang="en-US" baseline="0" dirty="0"/>
              <a:t> services are not designed to replace regular school services as students  typically only receive a maximum of 3 hours per week, which is insufficient for mastery of all objectives.  Should help facilitate transition back into traditional learning setting.</a:t>
            </a:r>
          </a:p>
          <a:p>
            <a:pPr marL="178027" indent="-178027">
              <a:buFont typeface="Arial" panose="020B0604020202020204" pitchFamily="34" charset="0"/>
              <a:buChar char="•"/>
            </a:pPr>
            <a:endParaRPr lang="en-US" baseline="0" dirty="0"/>
          </a:p>
          <a:p>
            <a:pPr marL="178027" indent="-178027" defTabSz="949478">
              <a:buFont typeface="Arial" panose="020B0604020202020204" pitchFamily="34" charset="0"/>
              <a:buChar char="•"/>
              <a:defRPr/>
            </a:pPr>
            <a:r>
              <a:rPr lang="en-US" dirty="0"/>
              <a:t>Different from SPED homebased services and  homeschool </a:t>
            </a:r>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r>
              <a:rPr lang="en-US" baseline="0" dirty="0"/>
              <a:t>There are two basic types of HHB services: </a:t>
            </a:r>
          </a:p>
          <a:p>
            <a:r>
              <a:rPr lang="en-US" baseline="0" dirty="0"/>
              <a:t> </a:t>
            </a:r>
          </a:p>
          <a:p>
            <a:pPr marL="652765" lvl="1" indent="-178027">
              <a:buFont typeface="Arial" panose="020B0604020202020204" pitchFamily="34" charset="0"/>
              <a:buChar char="•"/>
            </a:pPr>
            <a:r>
              <a:rPr lang="en-US" baseline="0" dirty="0"/>
              <a:t>Full-time  -- for students who will be out 9 weeks or less, and a least a minimum of 10 days and cannot come to school at all – ex. </a:t>
            </a:r>
            <a:r>
              <a:rPr lang="en-US" dirty="0"/>
              <a:t> student who might receive temporary services is one who breaks a limb and cannot bear weight, having to remain at home to prevent further injury</a:t>
            </a:r>
            <a:endParaRPr lang="en-US" baseline="0" dirty="0"/>
          </a:p>
          <a:p>
            <a:pPr marL="652765" lvl="1" indent="-178027">
              <a:buFont typeface="Arial" panose="020B0604020202020204" pitchFamily="34" charset="0"/>
              <a:buChar char="•"/>
            </a:pPr>
            <a:endParaRPr lang="en-US" baseline="0" dirty="0"/>
          </a:p>
          <a:p>
            <a:pPr marL="652765" lvl="1" indent="-178027">
              <a:buFont typeface="Arial" panose="020B0604020202020204" pitchFamily="34" charset="0"/>
              <a:buChar char="•"/>
            </a:pPr>
            <a:r>
              <a:rPr lang="en-US" baseline="0" dirty="0"/>
              <a:t>Intermittent – for students who will attend school, but may miss school periodically due to their condition.  Example: </a:t>
            </a:r>
            <a:r>
              <a:rPr lang="en-US" dirty="0"/>
              <a:t>A student has severe asthma that flares up periodically during the school year.  The student will receive services after being absent 3 consecutive days due to a severe attack.</a:t>
            </a:r>
            <a:endParaRPr lang="en-US" baseline="0" dirty="0"/>
          </a:p>
          <a:p>
            <a:pPr marL="652765" lvl="1" indent="-178027">
              <a:buFont typeface="Arial" panose="020B0604020202020204" pitchFamily="34" charset="0"/>
              <a:buChar char="•"/>
            </a:pPr>
            <a:endParaRPr lang="en-US" baseline="0" dirty="0"/>
          </a:p>
          <a:p>
            <a:pPr marL="652765" lvl="1" indent="-178027">
              <a:buFont typeface="Arial" panose="020B0604020202020204" pitchFamily="34" charset="0"/>
              <a:buChar char="•"/>
            </a:pPr>
            <a:r>
              <a:rPr lang="en-US" baseline="0" dirty="0"/>
              <a:t>Some students will have long-term chronic conditions that require them to have regular treatment (dialysis, chemotherapy…) and would therefore qualify for long-term services.   We do have some SPED students who are unable to attend school at all and qualify for full-time, long-term services; however, these students are few in number.</a:t>
            </a:r>
          </a:p>
          <a:p>
            <a:pPr marL="652765" lvl="1" indent="-178027">
              <a:buFont typeface="Arial" panose="020B0604020202020204" pitchFamily="34" charset="0"/>
              <a:buChar char="•"/>
            </a:pPr>
            <a:endParaRPr lang="en-US" baseline="0" dirty="0"/>
          </a:p>
          <a:p>
            <a:pPr marL="652765" lvl="1"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4</a:t>
            </a:fld>
            <a:endParaRPr lang="en-US"/>
          </a:p>
        </p:txBody>
      </p:sp>
    </p:spTree>
    <p:extLst>
      <p:ext uri="{BB962C8B-B14F-4D97-AF65-F5344CB8AC3E}">
        <p14:creationId xmlns:p14="http://schemas.microsoft.com/office/powerpoint/2010/main" val="195831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The</a:t>
            </a:r>
            <a:r>
              <a:rPr lang="en-US" baseline="0" dirty="0"/>
              <a:t> services are not designed to replace regular school services as students  typically only receive a maximum of 3 hours per week, which is insufficient for mastery of all objectives.  Should help facilitate transition back into traditional learning setting.</a:t>
            </a:r>
          </a:p>
          <a:p>
            <a:pPr marL="178027" indent="-178027">
              <a:buFont typeface="Arial" panose="020B0604020202020204" pitchFamily="34" charset="0"/>
              <a:buChar char="•"/>
            </a:pPr>
            <a:endParaRPr lang="en-US" baseline="0" dirty="0"/>
          </a:p>
          <a:p>
            <a:pPr marL="178027" indent="-178027" defTabSz="949478">
              <a:buFont typeface="Arial" panose="020B0604020202020204" pitchFamily="34" charset="0"/>
              <a:buChar char="•"/>
              <a:defRPr/>
            </a:pPr>
            <a:r>
              <a:rPr lang="en-US" dirty="0"/>
              <a:t>Different from SPED homebased services and  homeschool </a:t>
            </a:r>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r>
              <a:rPr lang="en-US" baseline="0" dirty="0"/>
              <a:t>There are two basic types of HHB services: </a:t>
            </a:r>
          </a:p>
          <a:p>
            <a:r>
              <a:rPr lang="en-US" baseline="0" dirty="0"/>
              <a:t> </a:t>
            </a:r>
          </a:p>
          <a:p>
            <a:pPr marL="652765" lvl="1" indent="-178027">
              <a:buFont typeface="Arial" panose="020B0604020202020204" pitchFamily="34" charset="0"/>
              <a:buChar char="•"/>
            </a:pPr>
            <a:r>
              <a:rPr lang="en-US" baseline="0" dirty="0"/>
              <a:t>Full-time  -- for students who will be out 9 weeks or less, and a least a minimum of 10 days and cannot come to school at all – ex. </a:t>
            </a:r>
            <a:r>
              <a:rPr lang="en-US" dirty="0"/>
              <a:t> student who might receive temporary services is one who breaks a limb and cannot bear weight, having to remain at home to prevent further injury</a:t>
            </a:r>
            <a:endParaRPr lang="en-US" baseline="0" dirty="0"/>
          </a:p>
          <a:p>
            <a:pPr marL="652765" lvl="1" indent="-178027">
              <a:buFont typeface="Arial" panose="020B0604020202020204" pitchFamily="34" charset="0"/>
              <a:buChar char="•"/>
            </a:pPr>
            <a:endParaRPr lang="en-US" baseline="0" dirty="0"/>
          </a:p>
          <a:p>
            <a:pPr marL="652765" lvl="1" indent="-178027">
              <a:buFont typeface="Arial" panose="020B0604020202020204" pitchFamily="34" charset="0"/>
              <a:buChar char="•"/>
            </a:pPr>
            <a:r>
              <a:rPr lang="en-US" baseline="0" dirty="0"/>
              <a:t>Intermittent – for students who will attend school, but may miss school periodically due to their condition.  Example: </a:t>
            </a:r>
            <a:r>
              <a:rPr lang="en-US" dirty="0"/>
              <a:t>A student has severe asthma that flares up periodically during the school year.  The student will receive services after being absent 3 consecutive days due to a severe attack.</a:t>
            </a:r>
            <a:endParaRPr lang="en-US" baseline="0" dirty="0"/>
          </a:p>
          <a:p>
            <a:pPr marL="652765" lvl="1" indent="-178027">
              <a:buFont typeface="Arial" panose="020B0604020202020204" pitchFamily="34" charset="0"/>
              <a:buChar char="•"/>
            </a:pPr>
            <a:endParaRPr lang="en-US" baseline="0" dirty="0"/>
          </a:p>
          <a:p>
            <a:pPr marL="652765" lvl="1" indent="-178027">
              <a:buFont typeface="Arial" panose="020B0604020202020204" pitchFamily="34" charset="0"/>
              <a:buChar char="•"/>
            </a:pPr>
            <a:r>
              <a:rPr lang="en-US" baseline="0" dirty="0"/>
              <a:t>Some students will have long-term chronic conditions that require them to have regular treatment (dialysis, chemotherapy…) and would therefore qualify for long-term services.   We do have some SPED students who are unable to attend school at all and qualify for full-time, long-term services; however, these students are few in number.</a:t>
            </a:r>
          </a:p>
          <a:p>
            <a:pPr marL="652765" lvl="1" indent="-178027">
              <a:buFont typeface="Arial" panose="020B0604020202020204" pitchFamily="34" charset="0"/>
              <a:buChar char="•"/>
            </a:pPr>
            <a:endParaRPr lang="en-US" baseline="0" dirty="0"/>
          </a:p>
          <a:p>
            <a:pPr marL="652765" lvl="1"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5</a:t>
            </a:fld>
            <a:endParaRPr lang="en-US"/>
          </a:p>
        </p:txBody>
      </p:sp>
    </p:spTree>
    <p:extLst>
      <p:ext uri="{BB962C8B-B14F-4D97-AF65-F5344CB8AC3E}">
        <p14:creationId xmlns:p14="http://schemas.microsoft.com/office/powerpoint/2010/main" val="374166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6</a:t>
            </a:fld>
            <a:endParaRPr lang="en-US"/>
          </a:p>
        </p:txBody>
      </p:sp>
    </p:spTree>
    <p:extLst>
      <p:ext uri="{BB962C8B-B14F-4D97-AF65-F5344CB8AC3E}">
        <p14:creationId xmlns:p14="http://schemas.microsoft.com/office/powerpoint/2010/main" val="382306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a:t>
            </a:r>
            <a:r>
              <a:rPr lang="en-US" baseline="0" dirty="0"/>
              <a:t> apply through the school HHB contact and complete the application.  Forms no longer online for parents to access because they circumvent school. Please do not post on your school’s website.  </a:t>
            </a:r>
          </a:p>
          <a:p>
            <a:endParaRPr lang="en-US" baseline="0" dirty="0"/>
          </a:p>
          <a:p>
            <a:endParaRPr lang="en-US" baseline="0" dirty="0"/>
          </a:p>
          <a:p>
            <a:r>
              <a:rPr lang="en-US" baseline="0" dirty="0"/>
              <a:t>If approval is granted, an Educational Services Plan meeting must be held.  It can be face to face, verbal or by email.  However, it should be documented.  It explains the terms of the HHB services.  SST, 504 and IEP forms can be updated to reflect the HHB services.    HHB Teachers should be involved in the meeting to the extent possible.  The meeting must be scheduled within 5 days of receiving the </a:t>
            </a:r>
            <a:r>
              <a:rPr lang="en-US" baseline="0" dirty="0" err="1"/>
              <a:t>physican’s</a:t>
            </a:r>
            <a:r>
              <a:rPr lang="en-US" baseline="0" dirty="0"/>
              <a:t> statement.  We turn around paperwork and provide approval or disapproval within 48 business hours.</a:t>
            </a:r>
          </a:p>
          <a:p>
            <a:endParaRPr lang="en-US" baseline="0" dirty="0"/>
          </a:p>
          <a:p>
            <a:r>
              <a:rPr lang="en-US" baseline="0" dirty="0"/>
              <a:t>Until approved for services, the parent and school should collaborate to keep up with assignments.  </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7</a:t>
            </a:fld>
            <a:endParaRPr lang="en-US"/>
          </a:p>
        </p:txBody>
      </p:sp>
    </p:spTree>
    <p:extLst>
      <p:ext uri="{BB962C8B-B14F-4D97-AF65-F5344CB8AC3E}">
        <p14:creationId xmlns:p14="http://schemas.microsoft.com/office/powerpoint/2010/main" val="271504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8</a:t>
            </a:fld>
            <a:endParaRPr lang="en-US"/>
          </a:p>
        </p:txBody>
      </p:sp>
    </p:spTree>
    <p:extLst>
      <p:ext uri="{BB962C8B-B14F-4D97-AF65-F5344CB8AC3E}">
        <p14:creationId xmlns:p14="http://schemas.microsoft.com/office/powerpoint/2010/main" val="360515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a:t>
            </a:r>
            <a:r>
              <a:rPr lang="en-US" baseline="0" dirty="0"/>
              <a:t> the delivery of services – Where can they be provided?</a:t>
            </a:r>
          </a:p>
          <a:p>
            <a:endParaRPr lang="en-US" dirty="0"/>
          </a:p>
          <a:p>
            <a:r>
              <a:rPr lang="en-US" dirty="0"/>
              <a:t>The can</a:t>
            </a:r>
            <a:r>
              <a:rPr lang="en-US" baseline="0" dirty="0"/>
              <a:t> be online – using Teams, Zoom, or other conferencing platforms.</a:t>
            </a:r>
            <a:endParaRPr lang="en-US" dirty="0"/>
          </a:p>
          <a:p>
            <a:pPr marL="237369" indent="-237369">
              <a:buAutoNum type="arabicPeriod"/>
            </a:pPr>
            <a:r>
              <a:rPr lang="en-US" baseline="0" dirty="0"/>
              <a:t>They can be at the child’s home or another public venue</a:t>
            </a:r>
          </a:p>
          <a:p>
            <a:pPr marL="237369" indent="-237369">
              <a:buAutoNum type="arabicPeriod"/>
            </a:pPr>
            <a:r>
              <a:rPr lang="en-US" baseline="0" dirty="0"/>
              <a:t>Should have table or desk, be well ventilated, be smoke-free, clean and quiet</a:t>
            </a:r>
          </a:p>
          <a:p>
            <a:pPr marL="237369" indent="-237369">
              <a:buAutoNum type="arabicPeriod"/>
            </a:pPr>
            <a:r>
              <a:rPr lang="en-US" baseline="0" dirty="0"/>
              <a:t>Note where services are held in the ESP</a:t>
            </a:r>
          </a:p>
          <a:p>
            <a:pPr marL="237369" indent="-237369">
              <a:buAutoNum type="arabicPeriod"/>
            </a:pPr>
            <a:r>
              <a:rPr lang="en-US" baseline="0" dirty="0"/>
              <a:t>A parent, guardian or other designated adult (indicated in ESP) over 21 should be present during sessions.</a:t>
            </a:r>
          </a:p>
          <a:p>
            <a:pPr marL="237369" indent="-237369">
              <a:buAutoNum type="arabicPeriod"/>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9</a:t>
            </a:fld>
            <a:endParaRPr lang="en-US"/>
          </a:p>
        </p:txBody>
      </p:sp>
    </p:spTree>
    <p:extLst>
      <p:ext uri="{BB962C8B-B14F-4D97-AF65-F5344CB8AC3E}">
        <p14:creationId xmlns:p14="http://schemas.microsoft.com/office/powerpoint/2010/main" val="3018428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42364153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31A8B4-37FD-457B-82C5-AB91C7114937}"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352911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3380759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536650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267721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1336120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395803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317757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143073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173167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31A8B4-37FD-457B-82C5-AB91C7114937}"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235781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31A8B4-37FD-457B-82C5-AB91C7114937}"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240893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31A8B4-37FD-457B-82C5-AB91C7114937}"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359077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31A8B4-37FD-457B-82C5-AB91C7114937}"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392082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D31A8B4-37FD-457B-82C5-AB91C7114937}"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466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31A8B4-37FD-457B-82C5-AB91C7114937}"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292706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31A8B4-37FD-457B-82C5-AB91C7114937}"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0033-FF57-4C85-A960-0429C484882F}" type="slidenum">
              <a:rPr lang="en-US" smtClean="0"/>
              <a:t>‹#›</a:t>
            </a:fld>
            <a:endParaRPr lang="en-US"/>
          </a:p>
        </p:txBody>
      </p:sp>
    </p:spTree>
    <p:extLst>
      <p:ext uri="{BB962C8B-B14F-4D97-AF65-F5344CB8AC3E}">
        <p14:creationId xmlns:p14="http://schemas.microsoft.com/office/powerpoint/2010/main" val="339120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31A8B4-37FD-457B-82C5-AB91C7114937}" type="datetimeFigureOut">
              <a:rPr lang="en-US" smtClean="0"/>
              <a:t>8/9/2024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100033-FF57-4C85-A960-0429C484882F}" type="slidenum">
              <a:rPr lang="en-US" smtClean="0"/>
              <a:t>‹#›</a:t>
            </a:fld>
            <a:endParaRPr lang="en-US"/>
          </a:p>
        </p:txBody>
      </p:sp>
    </p:spTree>
    <p:extLst>
      <p:ext uri="{BB962C8B-B14F-4D97-AF65-F5344CB8AC3E}">
        <p14:creationId xmlns:p14="http://schemas.microsoft.com/office/powerpoint/2010/main" val="256060080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9.em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cboe.org/site/handlers/filedownload.ashx?moduleinstanceid=26715&amp;dataid=136491&amp;FileName=2024-2025%20HHB%20Training%20Verification%20and%20Teacher%20Information%20Form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rcboe.org/site/handlers/filedownload.ashx?moduleinstanceid=26715&amp;dataid=25868&amp;FileName=2024-2025%20HHB%20Booklet%20-%20FINAL.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olmeam@boe.Richmond.k12.ga.u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hutchwa@boe.Richmond.k12.ga.u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cboe.org/site/handlers/filedownload.ashx?moduleinstanceid=26715&amp;dataid=25868&amp;FileName=2024-2025%20HHB%20Booklet%20-%20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14" y="2513686"/>
            <a:ext cx="12075886" cy="1825096"/>
          </a:xfrm>
        </p:spPr>
        <p:txBody>
          <a:bodyPr>
            <a:normAutofit fontScale="90000"/>
          </a:bodyPr>
          <a:lstStyle/>
          <a:p>
            <a:pPr algn="ctr"/>
            <a:r>
              <a:rPr lang="en-US" b="1" dirty="0">
                <a:latin typeface="Arial Black" panose="020B0A04020102020204" pitchFamily="34" charset="0"/>
              </a:rPr>
              <a:t>Hospital/Homebound Teacher Training  </a:t>
            </a:r>
            <a:br>
              <a:rPr lang="en-US" b="1" dirty="0">
                <a:latin typeface="Arial Black" panose="020B0A04020102020204" pitchFamily="34" charset="0"/>
              </a:rPr>
            </a:br>
            <a:r>
              <a:rPr lang="en-US" b="1" dirty="0">
                <a:latin typeface="Arial Black" panose="020B0A04020102020204" pitchFamily="34" charset="0"/>
              </a:rPr>
              <a:t>2024-2025</a:t>
            </a:r>
          </a:p>
        </p:txBody>
      </p:sp>
      <p:sp>
        <p:nvSpPr>
          <p:cNvPr id="3" name="Subtitle 2"/>
          <p:cNvSpPr>
            <a:spLocks noGrp="1"/>
          </p:cNvSpPr>
          <p:nvPr>
            <p:ph type="subTitle" idx="1"/>
          </p:nvPr>
        </p:nvSpPr>
        <p:spPr>
          <a:xfrm>
            <a:off x="-1889226" y="5078355"/>
            <a:ext cx="9426801" cy="1655617"/>
          </a:xfrm>
        </p:spPr>
        <p:txBody>
          <a:bodyPr>
            <a:normAutofit/>
          </a:bodyPr>
          <a:lstStyle/>
          <a:p>
            <a:r>
              <a:rPr lang="en-US" dirty="0">
                <a:latin typeface="Arial Black" panose="020B0A04020102020204" pitchFamily="34" charset="0"/>
              </a:rPr>
              <a:t>Mrs. Ame Holmes, Coordinator – Health Services</a:t>
            </a:r>
          </a:p>
          <a:p>
            <a:r>
              <a:rPr lang="en-US" dirty="0">
                <a:latin typeface="Arial Black" panose="020B0A04020102020204" pitchFamily="34" charset="0"/>
              </a:rPr>
              <a:t>Mrs. Wanda Hutcheson, Administrative Assistant</a:t>
            </a:r>
          </a:p>
          <a:p>
            <a:r>
              <a:rPr lang="en-US" dirty="0">
                <a:latin typeface="Arial Black" panose="020B0A04020102020204" pitchFamily="34" charset="0"/>
              </a:rPr>
              <a:t>Richmond County School System</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03" t="2011"/>
          <a:stretch/>
        </p:blipFill>
        <p:spPr>
          <a:xfrm>
            <a:off x="9674229" y="230305"/>
            <a:ext cx="2310939" cy="1570649"/>
          </a:xfrm>
          <a:prstGeom prst="rect">
            <a:avLst/>
          </a:prstGeom>
        </p:spPr>
      </p:pic>
    </p:spTree>
    <p:extLst>
      <p:ext uri="{BB962C8B-B14F-4D97-AF65-F5344CB8AC3E}">
        <p14:creationId xmlns:p14="http://schemas.microsoft.com/office/powerpoint/2010/main" val="3693583188"/>
      </p:ext>
    </p:extLst>
  </p:cSld>
  <p:clrMapOvr>
    <a:masterClrMapping/>
  </p:clrMapOvr>
  <mc:AlternateContent xmlns:mc="http://schemas.openxmlformats.org/markup-compatibility/2006" xmlns:p14="http://schemas.microsoft.com/office/powerpoint/2010/main">
    <mc:Choice Requires="p14">
      <p:transition p14:dur="10" advClick="0" advTm="14346">
        <p:random/>
      </p:transition>
    </mc:Choice>
    <mc:Fallback xmlns="">
      <p:transition advClick="0" advTm="14346">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39792" y="5121934"/>
            <a:ext cx="2100261" cy="1456267"/>
          </a:xfrm>
          <a:prstGeom prst="rect">
            <a:avLst/>
          </a:prstGeom>
        </p:spPr>
      </p:pic>
      <p:sp>
        <p:nvSpPr>
          <p:cNvPr id="2" name="Title 1"/>
          <p:cNvSpPr>
            <a:spLocks noGrp="1"/>
          </p:cNvSpPr>
          <p:nvPr>
            <p:ph type="title"/>
          </p:nvPr>
        </p:nvSpPr>
        <p:spPr>
          <a:xfrm>
            <a:off x="540658" y="141871"/>
            <a:ext cx="10131425" cy="1456267"/>
          </a:xfrm>
        </p:spPr>
        <p:txBody>
          <a:bodyPr/>
          <a:lstStyle/>
          <a:p>
            <a:r>
              <a:rPr lang="en-US" b="1" dirty="0">
                <a:latin typeface="Arial Black" panose="020B0A04020102020204" pitchFamily="34" charset="0"/>
              </a:rPr>
              <a:t>Delivery of Services</a:t>
            </a:r>
          </a:p>
        </p:txBody>
      </p:sp>
      <p:sp>
        <p:nvSpPr>
          <p:cNvPr id="3" name="Content Placeholder 2"/>
          <p:cNvSpPr>
            <a:spLocks noGrp="1"/>
          </p:cNvSpPr>
          <p:nvPr>
            <p:ph idx="1"/>
          </p:nvPr>
        </p:nvSpPr>
        <p:spPr>
          <a:xfrm>
            <a:off x="351947" y="2012249"/>
            <a:ext cx="8879139" cy="4845751"/>
          </a:xfrm>
        </p:spPr>
        <p:txBody>
          <a:bodyPr>
            <a:normAutofit fontScale="70000" lnSpcReduction="20000"/>
          </a:bodyPr>
          <a:lstStyle/>
          <a:p>
            <a:pPr marL="0" indent="0">
              <a:buNone/>
            </a:pPr>
            <a:r>
              <a:rPr lang="en-US" sz="2800" b="1" dirty="0">
                <a:latin typeface="Arial Black" panose="020B0A04020102020204" pitchFamily="34" charset="0"/>
              </a:rPr>
              <a:t>How and when are services scheduled?</a:t>
            </a:r>
          </a:p>
          <a:p>
            <a:r>
              <a:rPr lang="en-US" sz="2800" dirty="0">
                <a:latin typeface="Arial Black" panose="020B0A04020102020204" pitchFamily="34" charset="0"/>
              </a:rPr>
              <a:t>The ESP will include the beginning and ending dates of services.</a:t>
            </a:r>
          </a:p>
          <a:p>
            <a:r>
              <a:rPr lang="en-US" sz="2800" dirty="0">
                <a:latin typeface="Arial Black" panose="020B0A04020102020204" pitchFamily="34" charset="0"/>
              </a:rPr>
              <a:t>The HHB teacher and parent must communicate to determine the dates and times of services.</a:t>
            </a:r>
          </a:p>
          <a:p>
            <a:r>
              <a:rPr lang="en-US" sz="2800" dirty="0">
                <a:latin typeface="Arial Black" panose="020B0A04020102020204" pitchFamily="34" charset="0"/>
              </a:rPr>
              <a:t>HHB services must be provided </a:t>
            </a:r>
            <a:r>
              <a:rPr lang="en-US" sz="2800" b="1" dirty="0">
                <a:latin typeface="Arial Black" panose="020B0A04020102020204" pitchFamily="34" charset="0"/>
              </a:rPr>
              <a:t>outside</a:t>
            </a:r>
            <a:r>
              <a:rPr lang="en-US" sz="2800" dirty="0">
                <a:latin typeface="Arial Black" panose="020B0A04020102020204" pitchFamily="34" charset="0"/>
              </a:rPr>
              <a:t> of teacher contract hours.</a:t>
            </a:r>
          </a:p>
          <a:p>
            <a:r>
              <a:rPr lang="en-US" sz="2800" dirty="0">
                <a:latin typeface="Arial Black" panose="020B0A04020102020204" pitchFamily="34" charset="0"/>
              </a:rPr>
              <a:t>HHB service hours </a:t>
            </a:r>
            <a:r>
              <a:rPr lang="en-US" sz="2800" b="1" dirty="0">
                <a:latin typeface="Arial Black" panose="020B0A04020102020204" pitchFamily="34" charset="0"/>
              </a:rPr>
              <a:t>are not </a:t>
            </a:r>
            <a:r>
              <a:rPr lang="en-US" sz="2800" dirty="0">
                <a:latin typeface="Arial Black" panose="020B0A04020102020204" pitchFamily="34" charset="0"/>
              </a:rPr>
              <a:t>provided for the Summer or holidays.</a:t>
            </a:r>
          </a:p>
          <a:p>
            <a:endParaRPr lang="en-US" sz="2800" dirty="0">
              <a:latin typeface="Arial Black" panose="020B0A04020102020204" pitchFamily="34" charset="0"/>
            </a:endParaRPr>
          </a:p>
          <a:p>
            <a:r>
              <a:rPr lang="en-US" sz="2800" b="1" dirty="0">
                <a:latin typeface="Arial Black" panose="020B0A04020102020204" pitchFamily="34" charset="0"/>
              </a:rPr>
              <a:t>HHB Teachers must maintain contact with…</a:t>
            </a:r>
          </a:p>
          <a:p>
            <a:pPr lvl="1"/>
            <a:r>
              <a:rPr lang="en-US" sz="2600" b="1" dirty="0">
                <a:latin typeface="Arial Black" panose="020B0A04020102020204" pitchFamily="34" charset="0"/>
              </a:rPr>
              <a:t>HHB Contact (for initial information and signing of timesheets)</a:t>
            </a:r>
          </a:p>
          <a:p>
            <a:pPr lvl="1"/>
            <a:r>
              <a:rPr lang="en-US" sz="2600" b="1" dirty="0">
                <a:latin typeface="Arial Black" panose="020B0A04020102020204" pitchFamily="34" charset="0"/>
              </a:rPr>
              <a:t>student’s teacher(s) of record (for lessons and grades),</a:t>
            </a:r>
          </a:p>
          <a:p>
            <a:pPr lvl="1"/>
            <a:r>
              <a:rPr lang="en-US" sz="2600" b="1" dirty="0">
                <a:latin typeface="Arial Black" panose="020B0A04020102020204" pitchFamily="34" charset="0"/>
              </a:rPr>
              <a:t>Registrar (for attendance coding) .</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pic>
        <p:nvPicPr>
          <p:cNvPr id="6" name="Picture 5"/>
          <p:cNvPicPr>
            <a:picLocks noChangeAspect="1"/>
          </p:cNvPicPr>
          <p:nvPr/>
        </p:nvPicPr>
        <p:blipFill>
          <a:blip r:embed="rId4"/>
          <a:stretch>
            <a:fillRect/>
          </a:stretch>
        </p:blipFill>
        <p:spPr>
          <a:xfrm>
            <a:off x="10205357" y="205687"/>
            <a:ext cx="1605077" cy="1594195"/>
          </a:xfrm>
          <a:prstGeom prst="rect">
            <a:avLst/>
          </a:prstGeom>
        </p:spPr>
      </p:pic>
    </p:spTree>
    <p:extLst>
      <p:ext uri="{BB962C8B-B14F-4D97-AF65-F5344CB8AC3E}">
        <p14:creationId xmlns:p14="http://schemas.microsoft.com/office/powerpoint/2010/main" val="1686770053"/>
      </p:ext>
    </p:extLst>
  </p:cSld>
  <p:clrMapOvr>
    <a:masterClrMapping/>
  </p:clrMapOvr>
  <mc:AlternateContent xmlns:mc="http://schemas.openxmlformats.org/markup-compatibility/2006" xmlns:p14="http://schemas.microsoft.com/office/powerpoint/2010/main">
    <mc:Choice Requires="p14">
      <p:transition p14:dur="10" advClick="0" advTm="54442">
        <p:random/>
      </p:transition>
    </mc:Choice>
    <mc:Fallback xmlns="">
      <p:transition advClick="0" advTm="54442">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350036"/>
            <a:ext cx="11488511" cy="1293028"/>
          </a:xfrm>
        </p:spPr>
        <p:txBody>
          <a:bodyPr>
            <a:normAutofit/>
          </a:bodyPr>
          <a:lstStyle/>
          <a:p>
            <a:r>
              <a:rPr lang="en-US" b="1" dirty="0">
                <a:latin typeface="Arial Black" panose="020B0A04020102020204" pitchFamily="34" charset="0"/>
              </a:rPr>
              <a:t>delivery models and instructional delivery</a:t>
            </a:r>
          </a:p>
        </p:txBody>
      </p:sp>
      <p:sp>
        <p:nvSpPr>
          <p:cNvPr id="3" name="Content Placeholder 2"/>
          <p:cNvSpPr>
            <a:spLocks noGrp="1"/>
          </p:cNvSpPr>
          <p:nvPr>
            <p:ph idx="1"/>
          </p:nvPr>
        </p:nvSpPr>
        <p:spPr>
          <a:xfrm>
            <a:off x="217714" y="1643064"/>
            <a:ext cx="11288486" cy="5091565"/>
          </a:xfrm>
        </p:spPr>
        <p:txBody>
          <a:bodyPr>
            <a:normAutofit/>
          </a:bodyPr>
          <a:lstStyle/>
          <a:p>
            <a:pPr marL="0" indent="0">
              <a:buNone/>
            </a:pPr>
            <a:r>
              <a:rPr lang="en-US" b="1" dirty="0">
                <a:latin typeface="Arial Black" panose="020B0A04020102020204" pitchFamily="34" charset="0"/>
              </a:rPr>
              <a:t>What should happen during HHB session?</a:t>
            </a:r>
          </a:p>
          <a:p>
            <a:r>
              <a:rPr lang="en-US" b="1" dirty="0">
                <a:latin typeface="Arial Black" panose="020B0A04020102020204" pitchFamily="34" charset="0"/>
              </a:rPr>
              <a:t>Direct Instruction</a:t>
            </a:r>
          </a:p>
          <a:p>
            <a:pPr lvl="1"/>
            <a:r>
              <a:rPr lang="en-US" dirty="0">
                <a:latin typeface="Arial Black" panose="020B0A04020102020204" pitchFamily="34" charset="0"/>
              </a:rPr>
              <a:t>HHB teacher should provide student with assignments from teacher of record</a:t>
            </a:r>
          </a:p>
          <a:p>
            <a:pPr lvl="1"/>
            <a:r>
              <a:rPr lang="en-US" dirty="0">
                <a:latin typeface="Arial Black" panose="020B0A04020102020204" pitchFamily="34" charset="0"/>
              </a:rPr>
              <a:t>HHB teacher provides instruction when needed</a:t>
            </a:r>
          </a:p>
          <a:p>
            <a:pPr lvl="1"/>
            <a:r>
              <a:rPr lang="en-US" dirty="0">
                <a:latin typeface="Arial Black" panose="020B0A04020102020204" pitchFamily="34" charset="0"/>
              </a:rPr>
              <a:t>HHB teacher leaves assignments for student to complete</a:t>
            </a:r>
          </a:p>
          <a:p>
            <a:pPr lvl="1"/>
            <a:r>
              <a:rPr lang="en-US" dirty="0">
                <a:latin typeface="Arial Black" panose="020B0A04020102020204" pitchFamily="34" charset="0"/>
              </a:rPr>
              <a:t>HHB teacher administers classroom tests and any standardized tests that must be given.  </a:t>
            </a:r>
          </a:p>
          <a:p>
            <a:pPr lvl="1"/>
            <a:r>
              <a:rPr lang="en-US" dirty="0">
                <a:latin typeface="Arial Black" panose="020B0A04020102020204" pitchFamily="34" charset="0"/>
              </a:rPr>
              <a:t>HHB teacher returns assignments to student’s teacher of record</a:t>
            </a:r>
          </a:p>
          <a:p>
            <a:r>
              <a:rPr lang="en-US" b="1" dirty="0">
                <a:latin typeface="Arial Black" panose="020B0A04020102020204" pitchFamily="34" charset="0"/>
              </a:rPr>
              <a:t>Tutoring/Remediation</a:t>
            </a:r>
            <a:endParaRPr lang="en-US" dirty="0">
              <a:latin typeface="Arial Black" panose="020B0A04020102020204" pitchFamily="34" charset="0"/>
            </a:endParaRPr>
          </a:p>
          <a:p>
            <a:r>
              <a:rPr lang="en-US" b="1" dirty="0">
                <a:latin typeface="Arial Black" panose="020B0A04020102020204" pitchFamily="34" charset="0"/>
              </a:rPr>
              <a:t>Online Instruction </a:t>
            </a:r>
            <a:r>
              <a:rPr lang="en-US" dirty="0">
                <a:latin typeface="Arial Black" panose="020B0A04020102020204" pitchFamily="34" charset="0"/>
              </a:rPr>
              <a:t>– Canvas, </a:t>
            </a:r>
            <a:r>
              <a:rPr lang="en-US" dirty="0" err="1">
                <a:latin typeface="Arial Black" panose="020B0A04020102020204" pitchFamily="34" charset="0"/>
              </a:rPr>
              <a:t>Edgenuity</a:t>
            </a:r>
            <a:r>
              <a:rPr lang="en-US" dirty="0">
                <a:latin typeface="Arial Black" panose="020B0A04020102020204" pitchFamily="34" charset="0"/>
              </a:rPr>
              <a:t>, I-Ready, etc.</a:t>
            </a:r>
          </a:p>
          <a:p>
            <a:r>
              <a:rPr lang="en-US" b="1" dirty="0">
                <a:latin typeface="Arial Black" panose="020B0A04020102020204" pitchFamily="34" charset="0"/>
              </a:rPr>
              <a:t>School must provide materials and books for students.  </a:t>
            </a:r>
            <a:r>
              <a:rPr lang="en-US" dirty="0">
                <a:latin typeface="Arial Black" panose="020B0A04020102020204" pitchFamily="34" charset="0"/>
              </a:rPr>
              <a:t>It is the parent/guardian’s responsibility to pick up and sign-out books.  </a:t>
            </a:r>
            <a:endParaRPr lang="en-US" b="1" dirty="0">
              <a:latin typeface="Arial Black" panose="020B0A04020102020204" pitchFamily="34" charset="0"/>
            </a:endParaRPr>
          </a:p>
        </p:txBody>
      </p:sp>
      <p:pic>
        <p:nvPicPr>
          <p:cNvPr id="4" name="Picture 3"/>
          <p:cNvPicPr>
            <a:picLocks noChangeAspect="1"/>
          </p:cNvPicPr>
          <p:nvPr/>
        </p:nvPicPr>
        <p:blipFill>
          <a:blip r:embed="rId3"/>
          <a:stretch>
            <a:fillRect/>
          </a:stretch>
        </p:blipFill>
        <p:spPr>
          <a:xfrm>
            <a:off x="9829800" y="1101699"/>
            <a:ext cx="2143125" cy="2143125"/>
          </a:xfrm>
          <a:prstGeom prst="rect">
            <a:avLst/>
          </a:prstGeom>
        </p:spPr>
      </p:pic>
    </p:spTree>
    <p:extLst>
      <p:ext uri="{BB962C8B-B14F-4D97-AF65-F5344CB8AC3E}">
        <p14:creationId xmlns:p14="http://schemas.microsoft.com/office/powerpoint/2010/main" val="466560939"/>
      </p:ext>
    </p:extLst>
  </p:cSld>
  <p:clrMapOvr>
    <a:masterClrMapping/>
  </p:clrMapOvr>
  <mc:AlternateContent xmlns:mc="http://schemas.openxmlformats.org/markup-compatibility/2006" xmlns:p14="http://schemas.microsoft.com/office/powerpoint/2010/main">
    <mc:Choice Requires="p14">
      <p:transition p14:dur="10" advClick="0" advTm="65676">
        <p:random/>
      </p:transition>
    </mc:Choice>
    <mc:Fallback xmlns="">
      <p:transition advClick="0" advTm="65676">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Instructional</a:t>
            </a:r>
            <a:r>
              <a:rPr lang="en-US" b="1" dirty="0"/>
              <a:t> </a:t>
            </a:r>
            <a:r>
              <a:rPr lang="en-US" b="1" dirty="0">
                <a:latin typeface="Arial Black" panose="020B0A04020102020204" pitchFamily="34" charset="0"/>
              </a:rPr>
              <a:t>delivery</a:t>
            </a:r>
          </a:p>
        </p:txBody>
      </p:sp>
      <p:sp>
        <p:nvSpPr>
          <p:cNvPr id="3" name="Content Placeholder 2"/>
          <p:cNvSpPr>
            <a:spLocks noGrp="1"/>
          </p:cNvSpPr>
          <p:nvPr>
            <p:ph idx="1"/>
          </p:nvPr>
        </p:nvSpPr>
        <p:spPr>
          <a:xfrm>
            <a:off x="454607" y="1517831"/>
            <a:ext cx="11381014" cy="5652226"/>
          </a:xfrm>
        </p:spPr>
        <p:txBody>
          <a:bodyPr>
            <a:normAutofit/>
          </a:bodyPr>
          <a:lstStyle/>
          <a:p>
            <a:pPr marL="0" indent="0">
              <a:buNone/>
            </a:pPr>
            <a:r>
              <a:rPr lang="en-US" sz="2000" b="1" dirty="0">
                <a:latin typeface="Arial Black" panose="020B0A04020102020204" pitchFamily="34" charset="0"/>
              </a:rPr>
              <a:t>What subjects should be taught during sessions?</a:t>
            </a:r>
          </a:p>
          <a:p>
            <a:r>
              <a:rPr lang="en-US" sz="2000" dirty="0">
                <a:latin typeface="Arial Black" panose="020B0A04020102020204" pitchFamily="34" charset="0"/>
              </a:rPr>
              <a:t>Emphasis should be put on </a:t>
            </a:r>
            <a:r>
              <a:rPr lang="en-US" sz="2000" b="1" dirty="0">
                <a:latin typeface="Arial Black" panose="020B0A04020102020204" pitchFamily="34" charset="0"/>
              </a:rPr>
              <a:t>core subjects </a:t>
            </a:r>
            <a:r>
              <a:rPr lang="en-US" sz="2000" dirty="0">
                <a:latin typeface="Arial Black" panose="020B0A04020102020204" pitchFamily="34" charset="0"/>
              </a:rPr>
              <a:t>(Math, English, Science, Social Studies)</a:t>
            </a:r>
          </a:p>
          <a:p>
            <a:r>
              <a:rPr lang="en-US" sz="2000" dirty="0">
                <a:latin typeface="Arial Black" panose="020B0A04020102020204" pitchFamily="34" charset="0"/>
              </a:rPr>
              <a:t>The ESP team should explain specifics  of instruction.</a:t>
            </a:r>
          </a:p>
          <a:p>
            <a:r>
              <a:rPr lang="en-US" sz="2000" dirty="0">
                <a:latin typeface="Arial Black" panose="020B0A04020102020204" pitchFamily="34" charset="0"/>
              </a:rPr>
              <a:t>Students are still responsible for standardized testing (I-Ready, Benchmarks, GMAS)</a:t>
            </a:r>
          </a:p>
          <a:p>
            <a:pPr lvl="1"/>
            <a:r>
              <a:rPr lang="en-US" sz="2000" dirty="0">
                <a:latin typeface="Arial Black" panose="020B0A04020102020204" pitchFamily="34" charset="0"/>
              </a:rPr>
              <a:t>Testing accommodations need to be considered, referenced in ESP and listed in 504 or IEP</a:t>
            </a:r>
          </a:p>
          <a:p>
            <a:r>
              <a:rPr lang="en-US" sz="2000" dirty="0">
                <a:latin typeface="Arial Black" panose="020B0A04020102020204" pitchFamily="34" charset="0"/>
              </a:rPr>
              <a:t>Students are responsible for Career Development/ BRIDGE Bill requirements (coordinate with School Counselor)</a:t>
            </a:r>
          </a:p>
          <a:p>
            <a:r>
              <a:rPr lang="en-US" sz="2000" b="1" dirty="0">
                <a:latin typeface="Arial Black" panose="020B0A04020102020204" pitchFamily="34" charset="0"/>
              </a:rPr>
              <a:t>Who grades assignments?  </a:t>
            </a:r>
            <a:r>
              <a:rPr lang="en-US" sz="2000" dirty="0">
                <a:latin typeface="Arial Black" panose="020B0A04020102020204" pitchFamily="34" charset="0"/>
              </a:rPr>
              <a:t>The student’s teacher of record.  It is not the HHB teacher’s responsibility to grade assignments.</a:t>
            </a:r>
            <a:endParaRPr lang="en-US" sz="2000" b="1" dirty="0">
              <a:latin typeface="Arial Black" panose="020B0A04020102020204" pitchFamily="34" charset="0"/>
            </a:endParaRPr>
          </a:p>
          <a:p>
            <a:endParaRPr lang="en-US" sz="2000" dirty="0">
              <a:latin typeface="Arial Black" panose="020B0A04020102020204" pitchFamily="34" charset="0"/>
            </a:endParaRPr>
          </a:p>
        </p:txBody>
      </p:sp>
      <p:pic>
        <p:nvPicPr>
          <p:cNvPr id="4" name="Picture 3"/>
          <p:cNvPicPr>
            <a:picLocks noChangeAspect="1"/>
          </p:cNvPicPr>
          <p:nvPr/>
        </p:nvPicPr>
        <p:blipFill>
          <a:blip r:embed="rId3"/>
          <a:stretch>
            <a:fillRect/>
          </a:stretch>
        </p:blipFill>
        <p:spPr>
          <a:xfrm>
            <a:off x="10436936" y="609600"/>
            <a:ext cx="1398685" cy="1430187"/>
          </a:xfrm>
          <a:prstGeom prst="rect">
            <a:avLst/>
          </a:prstGeom>
        </p:spPr>
      </p:pic>
    </p:spTree>
    <p:extLst>
      <p:ext uri="{BB962C8B-B14F-4D97-AF65-F5344CB8AC3E}">
        <p14:creationId xmlns:p14="http://schemas.microsoft.com/office/powerpoint/2010/main" val="1150765854"/>
      </p:ext>
    </p:extLst>
  </p:cSld>
  <p:clrMapOvr>
    <a:masterClrMapping/>
  </p:clrMapOvr>
  <mc:AlternateContent xmlns:mc="http://schemas.openxmlformats.org/markup-compatibility/2006" xmlns:p14="http://schemas.microsoft.com/office/powerpoint/2010/main">
    <mc:Choice Requires="p14">
      <p:transition p14:dur="10" advClick="0" advTm="61318">
        <p:random/>
      </p:transition>
    </mc:Choice>
    <mc:Fallback xmlns="">
      <p:transition advClick="0" advTm="61318">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70" y="71111"/>
            <a:ext cx="9280729" cy="1293028"/>
          </a:xfrm>
        </p:spPr>
        <p:txBody>
          <a:bodyPr/>
          <a:lstStyle/>
          <a:p>
            <a:pPr algn="ctr"/>
            <a:r>
              <a:rPr lang="en-US" b="1" dirty="0">
                <a:latin typeface="Arial Black" panose="020B0A04020102020204" pitchFamily="34" charset="0"/>
              </a:rPr>
              <a:t>ATTENDANCE</a:t>
            </a:r>
          </a:p>
        </p:txBody>
      </p:sp>
      <p:sp>
        <p:nvSpPr>
          <p:cNvPr id="3" name="Content Placeholder 2"/>
          <p:cNvSpPr>
            <a:spLocks noGrp="1"/>
          </p:cNvSpPr>
          <p:nvPr>
            <p:ph idx="1"/>
          </p:nvPr>
        </p:nvSpPr>
        <p:spPr>
          <a:xfrm>
            <a:off x="371270" y="1364139"/>
            <a:ext cx="11704616" cy="5988807"/>
          </a:xfrm>
        </p:spPr>
        <p:txBody>
          <a:bodyPr>
            <a:normAutofit fontScale="92500" lnSpcReduction="10000"/>
          </a:bodyPr>
          <a:lstStyle/>
          <a:p>
            <a:r>
              <a:rPr lang="en-US" sz="1700" b="1" u="sng" dirty="0">
                <a:latin typeface="Arial Black" panose="020B0A04020102020204" pitchFamily="34" charset="0"/>
              </a:rPr>
              <a:t>Attendance</a:t>
            </a:r>
          </a:p>
          <a:p>
            <a:pPr lvl="1">
              <a:lnSpc>
                <a:spcPct val="110000"/>
              </a:lnSpc>
            </a:pPr>
            <a:r>
              <a:rPr lang="en-US" sz="1700" dirty="0">
                <a:latin typeface="Arial Black" panose="020B0A04020102020204" pitchFamily="34" charset="0"/>
              </a:rPr>
              <a:t>Students should be marked </a:t>
            </a:r>
            <a:r>
              <a:rPr lang="en-US" sz="1700" b="1" dirty="0">
                <a:latin typeface="Arial Black" panose="020B0A04020102020204" pitchFamily="34" charset="0"/>
              </a:rPr>
              <a:t>absent</a:t>
            </a:r>
            <a:r>
              <a:rPr lang="en-US" sz="1700" dirty="0">
                <a:latin typeface="Arial Black" panose="020B0A04020102020204" pitchFamily="34" charset="0"/>
              </a:rPr>
              <a:t> (excused or illness if known) until services are provided.</a:t>
            </a:r>
          </a:p>
          <a:p>
            <a:pPr lvl="1">
              <a:lnSpc>
                <a:spcPct val="110000"/>
              </a:lnSpc>
            </a:pPr>
            <a:r>
              <a:rPr lang="en-US" sz="1700" dirty="0">
                <a:latin typeface="Arial Black" panose="020B0A04020102020204" pitchFamily="34" charset="0"/>
              </a:rPr>
              <a:t>For every 3 hours of service, a student can be marked present for the entire week</a:t>
            </a:r>
          </a:p>
          <a:p>
            <a:pPr lvl="2">
              <a:lnSpc>
                <a:spcPct val="110000"/>
              </a:lnSpc>
            </a:pPr>
            <a:r>
              <a:rPr lang="en-US" sz="1700" dirty="0">
                <a:latin typeface="Arial Black" panose="020B0A04020102020204" pitchFamily="34" charset="0"/>
              </a:rPr>
              <a:t>The code of “HH” should be entered in Infinite Campus if student is a full-time HHB student and receives services.  </a:t>
            </a:r>
          </a:p>
          <a:p>
            <a:pPr lvl="2">
              <a:lnSpc>
                <a:spcPct val="110000"/>
              </a:lnSpc>
            </a:pPr>
            <a:r>
              <a:rPr lang="en-US" sz="1700" dirty="0">
                <a:latin typeface="Arial Black" panose="020B0A04020102020204" pitchFamily="34" charset="0"/>
              </a:rPr>
              <a:t>The code of “IH” should be entered in Infinite Campus if student is an intermittent HHB student and receives services.  </a:t>
            </a:r>
          </a:p>
          <a:p>
            <a:pPr lvl="2">
              <a:lnSpc>
                <a:spcPct val="110000"/>
              </a:lnSpc>
            </a:pPr>
            <a:r>
              <a:rPr lang="en-US" sz="1700" b="1" dirty="0">
                <a:latin typeface="Arial Black" panose="020B0A04020102020204" pitchFamily="34" charset="0"/>
              </a:rPr>
              <a:t>The code is entered </a:t>
            </a:r>
            <a:r>
              <a:rPr lang="en-US" sz="1700" b="1" dirty="0">
                <a:solidFill>
                  <a:schemeClr val="bg1"/>
                </a:solidFill>
                <a:highlight>
                  <a:srgbClr val="FFFF00"/>
                </a:highlight>
                <a:latin typeface="Arial Black" panose="020B0A04020102020204" pitchFamily="34" charset="0"/>
              </a:rPr>
              <a:t>after the services have been rendered</a:t>
            </a:r>
            <a:r>
              <a:rPr lang="en-US" sz="1700" b="1" dirty="0">
                <a:latin typeface="Arial Black" panose="020B0A04020102020204" pitchFamily="34" charset="0"/>
              </a:rPr>
              <a:t>. </a:t>
            </a:r>
            <a:r>
              <a:rPr lang="en-US" sz="1700" dirty="0">
                <a:latin typeface="Arial Black" panose="020B0A04020102020204" pitchFamily="34" charset="0"/>
              </a:rPr>
              <a:t> Schools are not to assign students the code of “H” for the entire year.</a:t>
            </a:r>
          </a:p>
          <a:p>
            <a:pPr lvl="2">
              <a:lnSpc>
                <a:spcPct val="110000"/>
              </a:lnSpc>
            </a:pPr>
            <a:endParaRPr lang="en-US" sz="1700" dirty="0">
              <a:latin typeface="Arial Black" panose="020B0A04020102020204" pitchFamily="34" charset="0"/>
            </a:endParaRPr>
          </a:p>
          <a:p>
            <a:pPr lvl="1">
              <a:lnSpc>
                <a:spcPct val="110000"/>
              </a:lnSpc>
            </a:pPr>
            <a:r>
              <a:rPr lang="en-US" sz="1700" dirty="0">
                <a:latin typeface="Arial Black" panose="020B0A04020102020204" pitchFamily="34" charset="0"/>
              </a:rPr>
              <a:t>If services are cancelled and not made up, the student is to be marked “absent.”</a:t>
            </a:r>
          </a:p>
          <a:p>
            <a:pPr marL="914400" lvl="2" indent="0">
              <a:lnSpc>
                <a:spcPct val="110000"/>
              </a:lnSpc>
              <a:buNone/>
            </a:pPr>
            <a:endParaRPr lang="en-US" sz="1700" dirty="0">
              <a:latin typeface="Arial Black" panose="020B0A04020102020204" pitchFamily="34" charset="0"/>
            </a:endParaRPr>
          </a:p>
          <a:p>
            <a:pPr lvl="1">
              <a:lnSpc>
                <a:spcPct val="110000"/>
              </a:lnSpc>
            </a:pPr>
            <a:r>
              <a:rPr lang="en-US" sz="1700" dirty="0">
                <a:latin typeface="Arial Black" panose="020B0A04020102020204" pitchFamily="34" charset="0"/>
              </a:rPr>
              <a:t>It is the responsibility of the HHB teacher to notify the school’s Homebound Contact and student’s teacher of record of HHB services rendered</a:t>
            </a:r>
          </a:p>
          <a:p>
            <a:pPr marL="457200" lvl="1" indent="0">
              <a:lnSpc>
                <a:spcPct val="110000"/>
              </a:lnSpc>
              <a:buNone/>
            </a:pPr>
            <a:endParaRPr lang="en-US" sz="1700" dirty="0">
              <a:latin typeface="Arial Black" panose="020B0A04020102020204" pitchFamily="34" charset="0"/>
            </a:endParaRPr>
          </a:p>
          <a:p>
            <a:pPr lvl="1">
              <a:lnSpc>
                <a:spcPct val="110000"/>
              </a:lnSpc>
            </a:pPr>
            <a:r>
              <a:rPr lang="en-US" sz="1700" dirty="0">
                <a:latin typeface="Arial Black" panose="020B0A04020102020204" pitchFamily="34" charset="0"/>
              </a:rPr>
              <a:t>If a session is cancelled due to absence of a parent/guardian, the session should not be rescheduled and the student will be counted absent.</a:t>
            </a:r>
          </a:p>
          <a:p>
            <a:pPr lvl="1">
              <a:lnSpc>
                <a:spcPct val="110000"/>
              </a:lnSpc>
            </a:pPr>
            <a:endParaRPr lang="en-US" dirty="0"/>
          </a:p>
          <a:p>
            <a:pPr lvl="1">
              <a:lnSpc>
                <a:spcPct val="110000"/>
              </a:lnSpc>
            </a:pPr>
            <a:endParaRPr lang="en-US" dirty="0"/>
          </a:p>
          <a:p>
            <a:pPr lvl="1"/>
            <a:endParaRPr lang="en-US" dirty="0"/>
          </a:p>
          <a:p>
            <a:pPr lvl="1"/>
            <a:endParaRPr lang="en-US" b="1" dirty="0"/>
          </a:p>
        </p:txBody>
      </p:sp>
      <p:pic>
        <p:nvPicPr>
          <p:cNvPr id="4" name="Picture 3"/>
          <p:cNvPicPr>
            <a:picLocks noChangeAspect="1"/>
          </p:cNvPicPr>
          <p:nvPr/>
        </p:nvPicPr>
        <p:blipFill>
          <a:blip r:embed="rId3"/>
          <a:stretch>
            <a:fillRect/>
          </a:stretch>
        </p:blipFill>
        <p:spPr>
          <a:xfrm>
            <a:off x="7100040" y="-187750"/>
            <a:ext cx="1826487" cy="1215444"/>
          </a:xfrm>
          <a:prstGeom prst="rect">
            <a:avLst/>
          </a:prstGeom>
        </p:spPr>
      </p:pic>
    </p:spTree>
    <p:extLst>
      <p:ext uri="{BB962C8B-B14F-4D97-AF65-F5344CB8AC3E}">
        <p14:creationId xmlns:p14="http://schemas.microsoft.com/office/powerpoint/2010/main" val="1820861765"/>
      </p:ext>
    </p:extLst>
  </p:cSld>
  <p:clrMapOvr>
    <a:masterClrMapping/>
  </p:clrMapOvr>
  <mc:AlternateContent xmlns:mc="http://schemas.openxmlformats.org/markup-compatibility/2006" xmlns:p14="http://schemas.microsoft.com/office/powerpoint/2010/main">
    <mc:Choice Requires="p14">
      <p:transition p14:dur="10" advClick="0" advTm="88222">
        <p:random/>
      </p:transition>
    </mc:Choice>
    <mc:Fallback xmlns="">
      <p:transition advClick="0" advTm="88222">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9AEC3-57B4-474B-8E71-FA95E93A4424}"/>
              </a:ext>
            </a:extLst>
          </p:cNvPr>
          <p:cNvSpPr>
            <a:spLocks noGrp="1"/>
          </p:cNvSpPr>
          <p:nvPr>
            <p:ph idx="1"/>
          </p:nvPr>
        </p:nvSpPr>
        <p:spPr>
          <a:xfrm>
            <a:off x="413546" y="3142151"/>
            <a:ext cx="11155355" cy="3411049"/>
          </a:xfrm>
        </p:spPr>
        <p:txBody>
          <a:bodyPr>
            <a:normAutofit/>
          </a:bodyPr>
          <a:lstStyle/>
          <a:p>
            <a:r>
              <a:rPr lang="en-US" sz="2800" dirty="0">
                <a:latin typeface="Arial Black" panose="020B0A04020102020204" pitchFamily="34" charset="0"/>
              </a:rPr>
              <a:t>Contact Log Entry 	</a:t>
            </a:r>
          </a:p>
          <a:p>
            <a:pPr lvl="1"/>
            <a:r>
              <a:rPr lang="en-US" sz="2400" dirty="0">
                <a:latin typeface="Arial Black" panose="020B0A04020102020204" pitchFamily="34" charset="0"/>
              </a:rPr>
              <a:t>Hospital Homebound services are documented in the general contact log to include effective dates and servicing teacher.   </a:t>
            </a:r>
          </a:p>
        </p:txBody>
      </p:sp>
      <p:pic>
        <p:nvPicPr>
          <p:cNvPr id="5" name="Picture 4">
            <a:extLst>
              <a:ext uri="{FF2B5EF4-FFF2-40B4-BE49-F238E27FC236}">
                <a16:creationId xmlns:a16="http://schemas.microsoft.com/office/drawing/2014/main" id="{D5B17163-9B59-464D-992B-8B04F036073D}"/>
              </a:ext>
            </a:extLst>
          </p:cNvPr>
          <p:cNvPicPr>
            <a:picLocks noChangeAspect="1"/>
          </p:cNvPicPr>
          <p:nvPr/>
        </p:nvPicPr>
        <p:blipFill>
          <a:blip r:embed="rId3"/>
          <a:stretch>
            <a:fillRect/>
          </a:stretch>
        </p:blipFill>
        <p:spPr>
          <a:xfrm>
            <a:off x="623097" y="1353140"/>
            <a:ext cx="10945805" cy="1515573"/>
          </a:xfrm>
          <a:prstGeom prst="rect">
            <a:avLst/>
          </a:prstGeom>
        </p:spPr>
      </p:pic>
      <p:sp>
        <p:nvSpPr>
          <p:cNvPr id="6" name="Rectangle 5">
            <a:extLst>
              <a:ext uri="{FF2B5EF4-FFF2-40B4-BE49-F238E27FC236}">
                <a16:creationId xmlns:a16="http://schemas.microsoft.com/office/drawing/2014/main" id="{F5D2BDCC-21CF-4928-BCAE-1D5904EA8F7A}"/>
              </a:ext>
            </a:extLst>
          </p:cNvPr>
          <p:cNvSpPr/>
          <p:nvPr/>
        </p:nvSpPr>
        <p:spPr>
          <a:xfrm>
            <a:off x="886052" y="2448379"/>
            <a:ext cx="842962" cy="1285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4B6697-ABDA-43CC-94BA-A52C0B416908}"/>
              </a:ext>
            </a:extLst>
          </p:cNvPr>
          <p:cNvSpPr/>
          <p:nvPr/>
        </p:nvSpPr>
        <p:spPr>
          <a:xfrm flipV="1">
            <a:off x="4546691" y="2400754"/>
            <a:ext cx="842962" cy="9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BB5A3C-321A-40D7-A580-D30A0E447E6E}"/>
              </a:ext>
            </a:extLst>
          </p:cNvPr>
          <p:cNvSpPr/>
          <p:nvPr/>
        </p:nvSpPr>
        <p:spPr>
          <a:xfrm>
            <a:off x="8543925" y="2601733"/>
            <a:ext cx="685800" cy="1285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9E19575-80B5-44D8-9D00-AD8BA230603F}"/>
              </a:ext>
            </a:extLst>
          </p:cNvPr>
          <p:cNvSpPr txBox="1">
            <a:spLocks/>
          </p:cNvSpPr>
          <p:nvPr/>
        </p:nvSpPr>
        <p:spPr>
          <a:xfrm>
            <a:off x="2266042" y="147486"/>
            <a:ext cx="8610600" cy="129302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Arial Black" panose="020B0A04020102020204" pitchFamily="34" charset="0"/>
              </a:rPr>
              <a:t>Coding in Infinite Campus</a:t>
            </a:r>
          </a:p>
        </p:txBody>
      </p:sp>
    </p:spTree>
    <p:extLst>
      <p:ext uri="{BB962C8B-B14F-4D97-AF65-F5344CB8AC3E}">
        <p14:creationId xmlns:p14="http://schemas.microsoft.com/office/powerpoint/2010/main" val="3766981212"/>
      </p:ext>
    </p:extLst>
  </p:cSld>
  <p:clrMapOvr>
    <a:masterClrMapping/>
  </p:clrMapOvr>
  <mc:AlternateContent xmlns:mc="http://schemas.openxmlformats.org/markup-compatibility/2006" xmlns:p14="http://schemas.microsoft.com/office/powerpoint/2010/main">
    <mc:Choice Requires="p14">
      <p:transition p14:dur="10" advTm="18482">
        <p:random/>
      </p:transition>
    </mc:Choice>
    <mc:Fallback xmlns="">
      <p:transition advTm="18482">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Termination of services</a:t>
            </a:r>
          </a:p>
        </p:txBody>
      </p:sp>
      <p:sp>
        <p:nvSpPr>
          <p:cNvPr id="3" name="Content Placeholder 2"/>
          <p:cNvSpPr>
            <a:spLocks noGrp="1"/>
          </p:cNvSpPr>
          <p:nvPr>
            <p:ph idx="1"/>
          </p:nvPr>
        </p:nvSpPr>
        <p:spPr>
          <a:xfrm>
            <a:off x="400050" y="1752969"/>
            <a:ext cx="11106149" cy="4715933"/>
          </a:xfrm>
        </p:spPr>
        <p:txBody>
          <a:bodyPr>
            <a:normAutofit/>
          </a:bodyPr>
          <a:lstStyle/>
          <a:p>
            <a:pPr marL="0" indent="0">
              <a:buNone/>
            </a:pPr>
            <a:r>
              <a:rPr lang="en-US" b="1" dirty="0">
                <a:latin typeface="Arial Black" panose="020B0A04020102020204" pitchFamily="34" charset="0"/>
              </a:rPr>
              <a:t>How are services terminated?</a:t>
            </a:r>
          </a:p>
          <a:p>
            <a:pPr marL="0" indent="0">
              <a:buNone/>
            </a:pPr>
            <a:r>
              <a:rPr lang="en-US" dirty="0">
                <a:latin typeface="Arial Black" panose="020B0A04020102020204" pitchFamily="34" charset="0"/>
              </a:rPr>
              <a:t>1.  The licensed physician or psychiatrist recommends that the student return    to school, as of the projected return date on the HHB Medical Form. </a:t>
            </a:r>
          </a:p>
          <a:p>
            <a:pPr marL="0" indent="0">
              <a:buNone/>
            </a:pPr>
            <a:r>
              <a:rPr lang="en-US" dirty="0">
                <a:latin typeface="Arial Black" panose="020B0A04020102020204" pitchFamily="34" charset="0"/>
              </a:rPr>
              <a:t>2. The licensed physician or licensed psychiatrist indicates that the medical condition has changed from what was defined in the ESP. </a:t>
            </a:r>
          </a:p>
          <a:p>
            <a:pPr marL="0" indent="0">
              <a:buNone/>
            </a:pPr>
            <a:r>
              <a:rPr lang="en-US" dirty="0">
                <a:latin typeface="Arial Black" panose="020B0A04020102020204" pitchFamily="34" charset="0"/>
              </a:rPr>
              <a:t>3. The student’s absence extends beyond the estimated length of service stated by the physician. </a:t>
            </a:r>
            <a:r>
              <a:rPr lang="en-US" i="1" dirty="0">
                <a:latin typeface="Arial Black" panose="020B0A04020102020204" pitchFamily="34" charset="0"/>
              </a:rPr>
              <a:t>(At this point, the parent will be required to obtain an updated form from the physician.)</a:t>
            </a:r>
            <a:endParaRPr lang="en-US" dirty="0">
              <a:latin typeface="Arial Black" panose="020B0A04020102020204" pitchFamily="34" charset="0"/>
            </a:endParaRPr>
          </a:p>
          <a:p>
            <a:pPr marL="0" indent="0">
              <a:buNone/>
            </a:pPr>
            <a:r>
              <a:rPr lang="en-US" dirty="0">
                <a:latin typeface="Arial Black" panose="020B0A04020102020204" pitchFamily="34" charset="0"/>
              </a:rPr>
              <a:t>4. The student graduates or the school year ends. </a:t>
            </a:r>
          </a:p>
          <a:p>
            <a:pPr marL="0" indent="0">
              <a:buNone/>
            </a:pPr>
            <a:r>
              <a:rPr lang="en-US" dirty="0">
                <a:latin typeface="Arial Black" panose="020B0A04020102020204" pitchFamily="34" charset="0"/>
              </a:rPr>
              <a:t>5. The student withdrew from the school system </a:t>
            </a:r>
          </a:p>
          <a:p>
            <a:pPr marL="0" indent="0">
              <a:buNone/>
            </a:pPr>
            <a:r>
              <a:rPr lang="en-US" i="1" dirty="0">
                <a:latin typeface="Arial Black" panose="020B0A04020102020204" pitchFamily="34" charset="0"/>
              </a:rPr>
              <a:t>  </a:t>
            </a:r>
          </a:p>
          <a:p>
            <a:pPr marL="0" indent="0">
              <a:buNone/>
            </a:pPr>
            <a:endParaRPr lang="en-US" b="1" dirty="0">
              <a:latin typeface="Arial Black" panose="020B0A04020102020204" pitchFamily="34" charset="0"/>
            </a:endParaRPr>
          </a:p>
        </p:txBody>
      </p:sp>
      <p:pic>
        <p:nvPicPr>
          <p:cNvPr id="6" name="Picture 5"/>
          <p:cNvPicPr>
            <a:picLocks noChangeAspect="1"/>
          </p:cNvPicPr>
          <p:nvPr/>
        </p:nvPicPr>
        <p:blipFill>
          <a:blip r:embed="rId3"/>
          <a:stretch>
            <a:fillRect/>
          </a:stretch>
        </p:blipFill>
        <p:spPr>
          <a:xfrm>
            <a:off x="8817308" y="5198165"/>
            <a:ext cx="2688891" cy="1338470"/>
          </a:xfrm>
          <a:prstGeom prst="rect">
            <a:avLst/>
          </a:prstGeom>
        </p:spPr>
      </p:pic>
    </p:spTree>
    <p:extLst>
      <p:ext uri="{BB962C8B-B14F-4D97-AF65-F5344CB8AC3E}">
        <p14:creationId xmlns:p14="http://schemas.microsoft.com/office/powerpoint/2010/main" val="1493733766"/>
      </p:ext>
    </p:extLst>
  </p:cSld>
  <p:clrMapOvr>
    <a:masterClrMapping/>
  </p:clrMapOvr>
  <mc:AlternateContent xmlns:mc="http://schemas.openxmlformats.org/markup-compatibility/2006" xmlns:p14="http://schemas.microsoft.com/office/powerpoint/2010/main">
    <mc:Choice Requires="p14">
      <p:transition p14:dur="10" advClick="0" advTm="90742">
        <p:random/>
      </p:transition>
    </mc:Choice>
    <mc:Fallback xmlns="">
      <p:transition advClick="0" advTm="90742">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1" y="182033"/>
            <a:ext cx="11267188" cy="1818217"/>
          </a:xfrm>
        </p:spPr>
        <p:txBody>
          <a:bodyPr/>
          <a:lstStyle/>
          <a:p>
            <a:r>
              <a:rPr lang="en-US" b="1" dirty="0">
                <a:latin typeface="Arial Black" panose="020B0A04020102020204" pitchFamily="34" charset="0"/>
              </a:rPr>
              <a:t>Termination of services</a:t>
            </a:r>
          </a:p>
        </p:txBody>
      </p:sp>
      <p:sp>
        <p:nvSpPr>
          <p:cNvPr id="3" name="Content Placeholder 2"/>
          <p:cNvSpPr>
            <a:spLocks noGrp="1"/>
          </p:cNvSpPr>
          <p:nvPr>
            <p:ph idx="1"/>
          </p:nvPr>
        </p:nvSpPr>
        <p:spPr>
          <a:xfrm>
            <a:off x="552451" y="1494367"/>
            <a:ext cx="11267188" cy="5181600"/>
          </a:xfrm>
        </p:spPr>
        <p:txBody>
          <a:bodyPr>
            <a:normAutofit/>
          </a:bodyPr>
          <a:lstStyle/>
          <a:p>
            <a:pPr marL="0" indent="0">
              <a:buNone/>
            </a:pPr>
            <a:r>
              <a:rPr lang="en-US" sz="2000" dirty="0">
                <a:latin typeface="Arial Black" panose="020B0A04020102020204" pitchFamily="34" charset="0"/>
              </a:rPr>
              <a:t>6. The student does not assume responsibility for the completion of assignments. </a:t>
            </a:r>
          </a:p>
          <a:p>
            <a:pPr marL="0" indent="0">
              <a:buNone/>
            </a:pPr>
            <a:r>
              <a:rPr lang="en-US" sz="2000" dirty="0">
                <a:latin typeface="Arial Black" panose="020B0A04020102020204" pitchFamily="34" charset="0"/>
              </a:rPr>
              <a:t>7. The student is employed in any capacity, goes on vacation, regularly participates in extracurricular activities or is no longer confined at home.</a:t>
            </a:r>
          </a:p>
          <a:p>
            <a:pPr marL="0" indent="0">
              <a:buNone/>
            </a:pPr>
            <a:r>
              <a:rPr lang="en-US" sz="2000" dirty="0">
                <a:latin typeface="Arial Black" panose="020B0A04020102020204" pitchFamily="34" charset="0"/>
              </a:rPr>
              <a:t>8. The parent cancels three sessions without 24-hours’ notice </a:t>
            </a:r>
          </a:p>
          <a:p>
            <a:pPr marL="0" indent="0">
              <a:buNone/>
            </a:pPr>
            <a:r>
              <a:rPr lang="en-US" sz="2000" dirty="0">
                <a:latin typeface="Arial Black" panose="020B0A04020102020204" pitchFamily="34" charset="0"/>
              </a:rPr>
              <a:t>9. The conditions of the location for HHB services are not conducive for instruction or threaten the health and welfare of the teacher. </a:t>
            </a:r>
          </a:p>
          <a:p>
            <a:pPr marL="0" indent="0">
              <a:buNone/>
            </a:pPr>
            <a:r>
              <a:rPr lang="en-US" sz="2000" dirty="0">
                <a:latin typeface="Arial Black" panose="020B0A04020102020204" pitchFamily="34" charset="0"/>
              </a:rPr>
              <a:t>10. The parent chooses to end the services </a:t>
            </a:r>
          </a:p>
          <a:p>
            <a:pPr marL="0" indent="0">
              <a:buNone/>
            </a:pPr>
            <a:r>
              <a:rPr lang="en-US" dirty="0"/>
              <a:t> </a:t>
            </a:r>
          </a:p>
          <a:p>
            <a:endParaRPr lang="en-US" dirty="0"/>
          </a:p>
        </p:txBody>
      </p:sp>
      <p:pic>
        <p:nvPicPr>
          <p:cNvPr id="5" name="Picture 4"/>
          <p:cNvPicPr>
            <a:picLocks noChangeAspect="1"/>
          </p:cNvPicPr>
          <p:nvPr/>
        </p:nvPicPr>
        <p:blipFill>
          <a:blip r:embed="rId3"/>
          <a:stretch>
            <a:fillRect/>
          </a:stretch>
        </p:blipFill>
        <p:spPr>
          <a:xfrm>
            <a:off x="9130748" y="5121965"/>
            <a:ext cx="2688891" cy="1338470"/>
          </a:xfrm>
          <a:prstGeom prst="rect">
            <a:avLst/>
          </a:prstGeom>
        </p:spPr>
      </p:pic>
    </p:spTree>
    <p:extLst>
      <p:ext uri="{BB962C8B-B14F-4D97-AF65-F5344CB8AC3E}">
        <p14:creationId xmlns:p14="http://schemas.microsoft.com/office/powerpoint/2010/main" val="3452201343"/>
      </p:ext>
    </p:extLst>
  </p:cSld>
  <p:clrMapOvr>
    <a:masterClrMapping/>
  </p:clrMapOvr>
  <mc:AlternateContent xmlns:mc="http://schemas.openxmlformats.org/markup-compatibility/2006" xmlns:p14="http://schemas.microsoft.com/office/powerpoint/2010/main">
    <mc:Choice Requires="p14">
      <p:transition p14:dur="10" advClick="0" advTm="127096">
        <p:random/>
      </p:transition>
    </mc:Choice>
    <mc:Fallback xmlns="">
      <p:transition advClick="0" advTm="127096">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304" y="420286"/>
            <a:ext cx="8610600" cy="1293028"/>
          </a:xfrm>
        </p:spPr>
        <p:txBody>
          <a:bodyPr/>
          <a:lstStyle/>
          <a:p>
            <a:r>
              <a:rPr lang="en-US" b="1" dirty="0">
                <a:latin typeface="Arial Black" panose="020B0A04020102020204" pitchFamily="34" charset="0"/>
              </a:rPr>
              <a:t>TEACHER Qualifications</a:t>
            </a:r>
          </a:p>
        </p:txBody>
      </p:sp>
      <p:sp>
        <p:nvSpPr>
          <p:cNvPr id="3" name="Content Placeholder 2"/>
          <p:cNvSpPr>
            <a:spLocks noGrp="1"/>
          </p:cNvSpPr>
          <p:nvPr>
            <p:ph idx="1"/>
          </p:nvPr>
        </p:nvSpPr>
        <p:spPr>
          <a:xfrm>
            <a:off x="361951" y="1855131"/>
            <a:ext cx="10877549" cy="4582583"/>
          </a:xfrm>
        </p:spPr>
        <p:txBody>
          <a:bodyPr>
            <a:normAutofit/>
          </a:bodyPr>
          <a:lstStyle/>
          <a:p>
            <a:pPr marL="0" indent="0">
              <a:buNone/>
            </a:pPr>
            <a:r>
              <a:rPr lang="en-US" b="1" dirty="0">
                <a:latin typeface="Arial Black" panose="020B0A04020102020204" pitchFamily="34" charset="0"/>
              </a:rPr>
              <a:t>What are teacher requirements for HHB?</a:t>
            </a:r>
          </a:p>
          <a:p>
            <a:r>
              <a:rPr lang="en-US" dirty="0">
                <a:latin typeface="Arial Black" panose="020B0A04020102020204" pitchFamily="34" charset="0"/>
              </a:rPr>
              <a:t>Employed by RCSS</a:t>
            </a:r>
          </a:p>
          <a:p>
            <a:r>
              <a:rPr lang="en-US" dirty="0">
                <a:latin typeface="Arial Black" panose="020B0A04020102020204" pitchFamily="34" charset="0"/>
              </a:rPr>
              <a:t>Current GA Teaching Certificate</a:t>
            </a:r>
          </a:p>
          <a:p>
            <a:r>
              <a:rPr lang="en-US" dirty="0">
                <a:latin typeface="Arial Black" panose="020B0A04020102020204" pitchFamily="34" charset="0"/>
              </a:rPr>
              <a:t>Preference is for teacher to be working at the same school in the grade level range of the student</a:t>
            </a:r>
          </a:p>
          <a:p>
            <a:r>
              <a:rPr lang="en-US" dirty="0">
                <a:latin typeface="Arial Black" panose="020B0A04020102020204" pitchFamily="34" charset="0"/>
              </a:rPr>
              <a:t>SPED certification – required to work with SWD</a:t>
            </a:r>
          </a:p>
          <a:p>
            <a:r>
              <a:rPr lang="en-US" dirty="0">
                <a:latin typeface="Arial Black" panose="020B0A04020102020204" pitchFamily="34" charset="0"/>
              </a:rPr>
              <a:t>Ability to adjust to a variety of home situations</a:t>
            </a:r>
          </a:p>
          <a:p>
            <a:r>
              <a:rPr lang="en-US" dirty="0">
                <a:latin typeface="Arial Black" panose="020B0A04020102020204" pitchFamily="34" charset="0"/>
              </a:rPr>
              <a:t>Appreciation of cultural diversity</a:t>
            </a:r>
          </a:p>
          <a:p>
            <a:r>
              <a:rPr lang="en-US" dirty="0">
                <a:latin typeface="Arial Black" panose="020B0A04020102020204" pitchFamily="34" charset="0"/>
              </a:rPr>
              <a:t>Ability to travel to and from or communicate with the student’s school of enrollment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154" y="901532"/>
            <a:ext cx="2142846" cy="2199765"/>
          </a:xfrm>
          <a:prstGeom prst="rect">
            <a:avLst/>
          </a:prstGeom>
        </p:spPr>
      </p:pic>
    </p:spTree>
    <p:extLst>
      <p:ext uri="{BB962C8B-B14F-4D97-AF65-F5344CB8AC3E}">
        <p14:creationId xmlns:p14="http://schemas.microsoft.com/office/powerpoint/2010/main" val="1977589113"/>
      </p:ext>
    </p:extLst>
  </p:cSld>
  <p:clrMapOvr>
    <a:masterClrMapping/>
  </p:clrMapOvr>
  <mc:AlternateContent xmlns:mc="http://schemas.openxmlformats.org/markup-compatibility/2006" xmlns:p14="http://schemas.microsoft.com/office/powerpoint/2010/main">
    <mc:Choice Requires="p14">
      <p:transition p14:dur="10" advClick="0" advTm="53404">
        <p:random/>
      </p:transition>
    </mc:Choice>
    <mc:Fallback xmlns="">
      <p:transition advClick="0" advTm="53404">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0"/>
            <a:ext cx="11477122" cy="1293028"/>
          </a:xfrm>
        </p:spPr>
        <p:txBody>
          <a:bodyPr>
            <a:normAutofit/>
          </a:bodyPr>
          <a:lstStyle/>
          <a:p>
            <a:pPr algn="ctr"/>
            <a:r>
              <a:rPr lang="en-US" sz="4800" b="1" dirty="0">
                <a:latin typeface="Arial Black" panose="020B0A04020102020204" pitchFamily="34" charset="0"/>
              </a:rPr>
              <a:t> payroll &amp; Forms</a:t>
            </a:r>
          </a:p>
        </p:txBody>
      </p:sp>
      <p:sp>
        <p:nvSpPr>
          <p:cNvPr id="3" name="Content Placeholder 2"/>
          <p:cNvSpPr>
            <a:spLocks noGrp="1"/>
          </p:cNvSpPr>
          <p:nvPr>
            <p:ph idx="1"/>
          </p:nvPr>
        </p:nvSpPr>
        <p:spPr>
          <a:xfrm>
            <a:off x="159657" y="1596044"/>
            <a:ext cx="11887200" cy="4920666"/>
          </a:xfrm>
        </p:spPr>
        <p:txBody>
          <a:bodyPr>
            <a:noAutofit/>
          </a:bodyPr>
          <a:lstStyle/>
          <a:p>
            <a:pPr marL="0" indent="0">
              <a:buNone/>
            </a:pPr>
            <a:r>
              <a:rPr lang="en-US" sz="1400" b="1" dirty="0">
                <a:latin typeface="Arial Black" panose="020B0A04020102020204" pitchFamily="34" charset="0"/>
              </a:rPr>
              <a:t>How will I be paid as a HHB teacher?</a:t>
            </a:r>
          </a:p>
          <a:p>
            <a:pPr marL="0" indent="0">
              <a:lnSpc>
                <a:spcPct val="120000"/>
              </a:lnSpc>
              <a:buNone/>
            </a:pPr>
            <a:r>
              <a:rPr lang="en-US" sz="1400" b="1" dirty="0">
                <a:latin typeface="Arial Black" panose="020B0A04020102020204" pitchFamily="34" charset="0"/>
              </a:rPr>
              <a:t>Rate of Pay: </a:t>
            </a:r>
            <a:r>
              <a:rPr lang="en-US" sz="1400" dirty="0">
                <a:latin typeface="Arial Black" panose="020B0A04020102020204" pitchFamily="34" charset="0"/>
              </a:rPr>
              <a:t> Teachers will be paid on a per hour rate of pay calculated by years of experience and certificate level.   This is for no more than three (3) hours per week of instruction.  The calculation for additional time allotted for planning/travel will be calculated by the Department of Student Services and added to your payroll</a:t>
            </a:r>
            <a:endParaRPr lang="en-US" sz="1400" b="1" dirty="0">
              <a:latin typeface="Arial Black" panose="020B0A04020102020204" pitchFamily="34" charset="0"/>
            </a:endParaRPr>
          </a:p>
          <a:p>
            <a:pPr marL="0" indent="0">
              <a:buNone/>
            </a:pPr>
            <a:r>
              <a:rPr lang="en-US" sz="1400" b="1" dirty="0">
                <a:latin typeface="Arial Black" panose="020B0A04020102020204" pitchFamily="34" charset="0"/>
              </a:rPr>
              <a:t>Payroll Forms </a:t>
            </a:r>
          </a:p>
          <a:p>
            <a:pPr lvl="1">
              <a:lnSpc>
                <a:spcPct val="120000"/>
              </a:lnSpc>
            </a:pPr>
            <a:r>
              <a:rPr lang="en-US" sz="1400" b="1" dirty="0">
                <a:latin typeface="Arial Black" panose="020B0A04020102020204" pitchFamily="34" charset="0"/>
              </a:rPr>
              <a:t>MUST BE SUBMITTED MONTHLY</a:t>
            </a:r>
          </a:p>
          <a:p>
            <a:pPr lvl="1">
              <a:lnSpc>
                <a:spcPct val="120000"/>
              </a:lnSpc>
            </a:pPr>
            <a:r>
              <a:rPr lang="en-US" sz="1400" dirty="0">
                <a:latin typeface="Arial Black" panose="020B0A04020102020204" pitchFamily="34" charset="0"/>
              </a:rPr>
              <a:t>Due by the cut-off date in Student Services – </a:t>
            </a:r>
            <a:r>
              <a:rPr lang="en-US" sz="1400" b="1" dirty="0">
                <a:latin typeface="Arial Black" panose="020B0A04020102020204" pitchFamily="34" charset="0"/>
              </a:rPr>
              <a:t>forms not received by the date indicated will be included on the next payroll.</a:t>
            </a:r>
            <a:endParaRPr lang="en-US" sz="1400" dirty="0">
              <a:latin typeface="Arial Black" panose="020B0A04020102020204" pitchFamily="34" charset="0"/>
            </a:endParaRPr>
          </a:p>
          <a:p>
            <a:pPr lvl="1">
              <a:lnSpc>
                <a:spcPct val="120000"/>
              </a:lnSpc>
            </a:pPr>
            <a:r>
              <a:rPr lang="en-US" sz="1400" b="1" dirty="0">
                <a:latin typeface="Arial Black" panose="020B0A04020102020204" pitchFamily="34" charset="0"/>
              </a:rPr>
              <a:t>Emails and electronic submissions will be accepted.  </a:t>
            </a:r>
            <a:endParaRPr lang="en-US" sz="1400" dirty="0">
              <a:latin typeface="Arial Black" panose="020B0A04020102020204" pitchFamily="34" charset="0"/>
            </a:endParaRPr>
          </a:p>
          <a:p>
            <a:pPr lvl="1">
              <a:lnSpc>
                <a:spcPct val="120000"/>
              </a:lnSpc>
            </a:pPr>
            <a:r>
              <a:rPr lang="en-US" sz="1400" dirty="0">
                <a:latin typeface="Arial Black" panose="020B0A04020102020204" pitchFamily="34" charset="0"/>
              </a:rPr>
              <a:t>Must be signed by the HHB Contact of the school that the student attends</a:t>
            </a:r>
          </a:p>
          <a:p>
            <a:pPr lvl="1">
              <a:lnSpc>
                <a:spcPct val="120000"/>
              </a:lnSpc>
            </a:pPr>
            <a:r>
              <a:rPr lang="en-US" sz="1400" dirty="0">
                <a:latin typeface="Arial Black" panose="020B0A04020102020204" pitchFamily="34" charset="0"/>
              </a:rPr>
              <a:t>Each session must be listed individually, </a:t>
            </a:r>
          </a:p>
          <a:p>
            <a:pPr lvl="1">
              <a:lnSpc>
                <a:spcPct val="120000"/>
              </a:lnSpc>
            </a:pPr>
            <a:r>
              <a:rPr lang="en-US" sz="1400" dirty="0">
                <a:latin typeface="Arial Black" panose="020B0A04020102020204" pitchFamily="34" charset="0"/>
              </a:rPr>
              <a:t>Each session must be listed with date, beginning and ending times, and description of activities.</a:t>
            </a:r>
          </a:p>
          <a:p>
            <a:pPr lvl="1">
              <a:lnSpc>
                <a:spcPct val="120000"/>
              </a:lnSpc>
            </a:pPr>
            <a:r>
              <a:rPr lang="en-US" sz="1400" dirty="0">
                <a:latin typeface="Arial Black" panose="020B0A04020102020204" pitchFamily="34" charset="0"/>
              </a:rPr>
              <a:t>Must have a parent/guardian signature for </a:t>
            </a:r>
            <a:r>
              <a:rPr lang="en-US" sz="1400" b="1" dirty="0">
                <a:latin typeface="Arial Black" panose="020B0A04020102020204" pitchFamily="34" charset="0"/>
              </a:rPr>
              <a:t>each </a:t>
            </a:r>
            <a:r>
              <a:rPr lang="en-US" sz="1400" dirty="0">
                <a:latin typeface="Arial Black" panose="020B0A04020102020204" pitchFamily="34" charset="0"/>
              </a:rPr>
              <a:t>individual session</a:t>
            </a:r>
          </a:p>
          <a:p>
            <a:pPr lvl="1">
              <a:lnSpc>
                <a:spcPct val="120000"/>
              </a:lnSpc>
            </a:pPr>
            <a:r>
              <a:rPr lang="en-US" sz="1400" dirty="0">
                <a:latin typeface="Arial Black" panose="020B0A04020102020204" pitchFamily="34" charset="0"/>
              </a:rPr>
              <a:t>Teacher signature is required</a:t>
            </a:r>
          </a:p>
          <a:p>
            <a:pPr lvl="1">
              <a:lnSpc>
                <a:spcPct val="120000"/>
              </a:lnSpc>
            </a:pPr>
            <a:r>
              <a:rPr lang="en-US" sz="1400" dirty="0">
                <a:latin typeface="Arial Black" panose="020B0A04020102020204" pitchFamily="34" charset="0"/>
              </a:rPr>
              <a:t>Contact log must be submitted with each time sheet documenting all contacts made to parents, teacher of record, HHB contact, and registrar about HHB student.   </a:t>
            </a:r>
          </a:p>
          <a:p>
            <a:pPr lvl="1">
              <a:lnSpc>
                <a:spcPct val="120000"/>
              </a:lnSpc>
            </a:pPr>
            <a:r>
              <a:rPr lang="en-US" sz="1400" dirty="0">
                <a:latin typeface="Arial Black" panose="020B0A04020102020204" pitchFamily="34" charset="0"/>
              </a:rPr>
              <a:t>All areas of the payroll form must be completed</a:t>
            </a:r>
          </a:p>
          <a:p>
            <a:pPr lvl="1">
              <a:lnSpc>
                <a:spcPct val="120000"/>
              </a:lnSpc>
            </a:pPr>
            <a:endParaRPr lang="en-US" sz="1400" dirty="0"/>
          </a:p>
        </p:txBody>
      </p:sp>
    </p:spTree>
    <p:extLst>
      <p:ext uri="{BB962C8B-B14F-4D97-AF65-F5344CB8AC3E}">
        <p14:creationId xmlns:p14="http://schemas.microsoft.com/office/powerpoint/2010/main" val="1301092653"/>
      </p:ext>
    </p:extLst>
  </p:cSld>
  <p:clrMapOvr>
    <a:masterClrMapping/>
  </p:clrMapOvr>
  <mc:AlternateContent xmlns:mc="http://schemas.openxmlformats.org/markup-compatibility/2006" xmlns:p14="http://schemas.microsoft.com/office/powerpoint/2010/main">
    <mc:Choice Requires="p14">
      <p:transition p14:dur="10" advClick="0" advTm="99145">
        <p:random/>
      </p:transition>
    </mc:Choice>
    <mc:Fallback xmlns="">
      <p:transition advClick="0" advTm="99145">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793" y="169512"/>
            <a:ext cx="11672207" cy="1293028"/>
          </a:xfrm>
        </p:spPr>
        <p:txBody>
          <a:bodyPr/>
          <a:lstStyle/>
          <a:p>
            <a:pPr algn="ctr"/>
            <a:r>
              <a:rPr lang="en-US" b="1" dirty="0">
                <a:latin typeface="Arial Black" panose="020B0A04020102020204" pitchFamily="34" charset="0"/>
              </a:rPr>
              <a:t>Services log/payroll form</a:t>
            </a:r>
          </a:p>
        </p:txBody>
      </p:sp>
      <p:pic>
        <p:nvPicPr>
          <p:cNvPr id="3" name="Picture 2">
            <a:extLst>
              <a:ext uri="{FF2B5EF4-FFF2-40B4-BE49-F238E27FC236}">
                <a16:creationId xmlns:a16="http://schemas.microsoft.com/office/drawing/2014/main" id="{D7697800-964A-4C8F-9CD6-36D226324EE2}"/>
              </a:ext>
            </a:extLst>
          </p:cNvPr>
          <p:cNvPicPr>
            <a:picLocks noChangeAspect="1"/>
          </p:cNvPicPr>
          <p:nvPr/>
        </p:nvPicPr>
        <p:blipFill>
          <a:blip r:embed="rId3"/>
          <a:stretch>
            <a:fillRect/>
          </a:stretch>
        </p:blipFill>
        <p:spPr>
          <a:xfrm>
            <a:off x="9212183" y="1325461"/>
            <a:ext cx="2822491" cy="4341070"/>
          </a:xfrm>
          <a:prstGeom prst="rect">
            <a:avLst/>
          </a:prstGeom>
        </p:spPr>
      </p:pic>
      <p:pic>
        <p:nvPicPr>
          <p:cNvPr id="5" name="Picture 4">
            <a:extLst>
              <a:ext uri="{FF2B5EF4-FFF2-40B4-BE49-F238E27FC236}">
                <a16:creationId xmlns:a16="http://schemas.microsoft.com/office/drawing/2014/main" id="{46ECB10D-5EE6-4E45-A6CB-EB7D59F4E23E}"/>
              </a:ext>
            </a:extLst>
          </p:cNvPr>
          <p:cNvPicPr>
            <a:picLocks noChangeAspect="1"/>
          </p:cNvPicPr>
          <p:nvPr/>
        </p:nvPicPr>
        <p:blipFill>
          <a:blip r:embed="rId4"/>
          <a:stretch>
            <a:fillRect/>
          </a:stretch>
        </p:blipFill>
        <p:spPr>
          <a:xfrm>
            <a:off x="4798011" y="1238655"/>
            <a:ext cx="4120893" cy="5162146"/>
          </a:xfrm>
          <a:prstGeom prst="rect">
            <a:avLst/>
          </a:prstGeom>
        </p:spPr>
      </p:pic>
      <p:pic>
        <p:nvPicPr>
          <p:cNvPr id="6" name="Picture 5">
            <a:extLst>
              <a:ext uri="{FF2B5EF4-FFF2-40B4-BE49-F238E27FC236}">
                <a16:creationId xmlns:a16="http://schemas.microsoft.com/office/drawing/2014/main" id="{6D6DCF24-43DF-4762-8BD3-DF1AA6C00D48}"/>
              </a:ext>
            </a:extLst>
          </p:cNvPr>
          <p:cNvPicPr>
            <a:picLocks noChangeAspect="1"/>
          </p:cNvPicPr>
          <p:nvPr/>
        </p:nvPicPr>
        <p:blipFill>
          <a:blip r:embed="rId5"/>
          <a:stretch>
            <a:fillRect/>
          </a:stretch>
        </p:blipFill>
        <p:spPr>
          <a:xfrm>
            <a:off x="152974" y="1238654"/>
            <a:ext cx="4336941" cy="5162146"/>
          </a:xfrm>
          <a:prstGeom prst="rect">
            <a:avLst/>
          </a:prstGeom>
        </p:spPr>
      </p:pic>
    </p:spTree>
    <p:extLst>
      <p:ext uri="{BB962C8B-B14F-4D97-AF65-F5344CB8AC3E}">
        <p14:creationId xmlns:p14="http://schemas.microsoft.com/office/powerpoint/2010/main" val="736528873"/>
      </p:ext>
    </p:extLst>
  </p:cSld>
  <p:clrMapOvr>
    <a:masterClrMapping/>
  </p:clrMapOvr>
  <mc:AlternateContent xmlns:mc="http://schemas.openxmlformats.org/markup-compatibility/2006" xmlns:p14="http://schemas.microsoft.com/office/powerpoint/2010/main">
    <mc:Choice Requires="p14">
      <p:transition p14:dur="10" advClick="0" advTm="169497">
        <p:random/>
      </p:transition>
    </mc:Choice>
    <mc:Fallback xmlns="">
      <p:transition advClick="0" advTm="169497">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53139"/>
            <a:ext cx="8610600" cy="1293028"/>
          </a:xfrm>
        </p:spPr>
        <p:txBody>
          <a:bodyPr/>
          <a:lstStyle/>
          <a:p>
            <a:r>
              <a:rPr lang="en-US" b="1" dirty="0">
                <a:latin typeface="Arial Black" panose="020B0A04020102020204" pitchFamily="34" charset="0"/>
              </a:rPr>
              <a:t>Topics covered</a:t>
            </a:r>
          </a:p>
        </p:txBody>
      </p:sp>
      <p:sp>
        <p:nvSpPr>
          <p:cNvPr id="3" name="Content Placeholder 2"/>
          <p:cNvSpPr>
            <a:spLocks noGrp="1"/>
          </p:cNvSpPr>
          <p:nvPr>
            <p:ph idx="1"/>
          </p:nvPr>
        </p:nvSpPr>
        <p:spPr>
          <a:xfrm>
            <a:off x="419099" y="1132115"/>
            <a:ext cx="11087102" cy="5401690"/>
          </a:xfrm>
        </p:spPr>
        <p:txBody>
          <a:bodyPr>
            <a:normAutofit lnSpcReduction="10000"/>
          </a:bodyPr>
          <a:lstStyle/>
          <a:p>
            <a:r>
              <a:rPr lang="en-US" sz="2800" dirty="0">
                <a:latin typeface="Arial Black" panose="020B0A04020102020204" pitchFamily="34" charset="0"/>
              </a:rPr>
              <a:t>Overview </a:t>
            </a:r>
          </a:p>
          <a:p>
            <a:r>
              <a:rPr lang="en-US" sz="2800" dirty="0">
                <a:latin typeface="Arial Black" panose="020B0A04020102020204" pitchFamily="34" charset="0"/>
              </a:rPr>
              <a:t>Definitions of Homebound Services</a:t>
            </a:r>
          </a:p>
          <a:p>
            <a:r>
              <a:rPr lang="en-US" sz="2800" dirty="0">
                <a:latin typeface="Arial Black" panose="020B0A04020102020204" pitchFamily="34" charset="0"/>
              </a:rPr>
              <a:t>Application Process</a:t>
            </a:r>
          </a:p>
          <a:p>
            <a:r>
              <a:rPr lang="en-US" sz="2800" dirty="0">
                <a:latin typeface="Arial Black" panose="020B0A04020102020204" pitchFamily="34" charset="0"/>
              </a:rPr>
              <a:t>Educational Service Plan  </a:t>
            </a:r>
          </a:p>
          <a:p>
            <a:r>
              <a:rPr lang="en-US" sz="2800" dirty="0">
                <a:latin typeface="Arial Black" panose="020B0A04020102020204" pitchFamily="34" charset="0"/>
              </a:rPr>
              <a:t>Instructional Delivery </a:t>
            </a:r>
          </a:p>
          <a:p>
            <a:r>
              <a:rPr lang="en-US" sz="2800" dirty="0">
                <a:latin typeface="Arial Black" panose="020B0A04020102020204" pitchFamily="34" charset="0"/>
              </a:rPr>
              <a:t>Attendance Coding </a:t>
            </a:r>
          </a:p>
          <a:p>
            <a:r>
              <a:rPr lang="en-US" sz="2800" dirty="0">
                <a:latin typeface="Arial Black" panose="020B0A04020102020204" pitchFamily="34" charset="0"/>
              </a:rPr>
              <a:t>Termination of Services </a:t>
            </a:r>
          </a:p>
          <a:p>
            <a:r>
              <a:rPr lang="en-US" sz="2800" dirty="0">
                <a:latin typeface="Arial Black" panose="020B0A04020102020204" pitchFamily="34" charset="0"/>
              </a:rPr>
              <a:t>Payroll</a:t>
            </a:r>
          </a:p>
          <a:p>
            <a:r>
              <a:rPr lang="en-US" sz="2800" dirty="0">
                <a:latin typeface="Arial Black" panose="020B0A04020102020204" pitchFamily="34" charset="0"/>
              </a:rPr>
              <a:t>Teacher verification forms (must be completed before beginning services.  </a:t>
            </a:r>
          </a:p>
          <a:p>
            <a:endParaRPr lang="en-US" sz="2800" dirty="0">
              <a:latin typeface="Arial Black" panose="020B0A04020102020204" pitchFamily="34" charset="0"/>
            </a:endParaRPr>
          </a:p>
        </p:txBody>
      </p:sp>
      <p:pic>
        <p:nvPicPr>
          <p:cNvPr id="1026" name="Picture 2" descr="Words Todays Lesson On School Chalkboard Stock Illustration 89097340 |  Shutterstock">
            <a:extLst>
              <a:ext uri="{FF2B5EF4-FFF2-40B4-BE49-F238E27FC236}">
                <a16:creationId xmlns:a16="http://schemas.microsoft.com/office/drawing/2014/main" id="{61CD8A45-84B3-4CA2-A487-E8C7E96E1E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03" t="8331" r="7316" b="19976"/>
          <a:stretch/>
        </p:blipFill>
        <p:spPr bwMode="auto">
          <a:xfrm>
            <a:off x="7762579" y="2319494"/>
            <a:ext cx="3876972" cy="253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2674"/>
      </p:ext>
    </p:extLst>
  </p:cSld>
  <p:clrMapOvr>
    <a:masterClrMapping/>
  </p:clrMapOvr>
  <mc:AlternateContent xmlns:mc="http://schemas.openxmlformats.org/markup-compatibility/2006" xmlns:p14="http://schemas.microsoft.com/office/powerpoint/2010/main">
    <mc:Choice Requires="p14">
      <p:transition p14:dur="10" advClick="0" advTm="18979">
        <p:random/>
      </p:transition>
    </mc:Choice>
    <mc:Fallback xmlns="">
      <p:transition advClick="0" advTm="18979">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959EF-2DF0-414F-A021-74610C76A44E}"/>
              </a:ext>
            </a:extLst>
          </p:cNvPr>
          <p:cNvPicPr>
            <a:picLocks noChangeAspect="1"/>
          </p:cNvPicPr>
          <p:nvPr/>
        </p:nvPicPr>
        <p:blipFill>
          <a:blip r:embed="rId3"/>
          <a:stretch>
            <a:fillRect/>
          </a:stretch>
        </p:blipFill>
        <p:spPr>
          <a:xfrm>
            <a:off x="1293064" y="4079601"/>
            <a:ext cx="9605871" cy="1223052"/>
          </a:xfrm>
          <a:prstGeom prst="rect">
            <a:avLst/>
          </a:prstGeom>
        </p:spPr>
      </p:pic>
      <p:pic>
        <p:nvPicPr>
          <p:cNvPr id="16" name="Picture 15"/>
          <p:cNvPicPr>
            <a:picLocks noChangeAspect="1"/>
          </p:cNvPicPr>
          <p:nvPr/>
        </p:nvPicPr>
        <p:blipFill rotWithShape="1">
          <a:blip r:embed="rId4"/>
          <a:srcRect b="53595"/>
          <a:stretch/>
        </p:blipFill>
        <p:spPr>
          <a:xfrm>
            <a:off x="1141605" y="1180407"/>
            <a:ext cx="10466486" cy="2360816"/>
          </a:xfrm>
          <a:prstGeom prst="rect">
            <a:avLst/>
          </a:prstGeom>
        </p:spPr>
      </p:pic>
      <p:sp>
        <p:nvSpPr>
          <p:cNvPr id="20" name="Title 1"/>
          <p:cNvSpPr>
            <a:spLocks noGrp="1"/>
          </p:cNvSpPr>
          <p:nvPr>
            <p:ph type="title"/>
          </p:nvPr>
        </p:nvSpPr>
        <p:spPr>
          <a:xfrm>
            <a:off x="762000" y="149231"/>
            <a:ext cx="10846091" cy="1293028"/>
          </a:xfrm>
        </p:spPr>
        <p:txBody>
          <a:bodyPr/>
          <a:lstStyle/>
          <a:p>
            <a:r>
              <a:rPr lang="en-US" b="1" dirty="0">
                <a:latin typeface="Arial Black" panose="020B0A04020102020204" pitchFamily="34" charset="0"/>
              </a:rPr>
              <a:t>Sample time sheet</a:t>
            </a:r>
          </a:p>
        </p:txBody>
      </p:sp>
      <p:sp>
        <p:nvSpPr>
          <p:cNvPr id="22" name="Right Arrow 21"/>
          <p:cNvSpPr/>
          <p:nvPr/>
        </p:nvSpPr>
        <p:spPr>
          <a:xfrm>
            <a:off x="91808" y="4625011"/>
            <a:ext cx="1141605"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2157" y="5069897"/>
            <a:ext cx="1141605"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10657378" y="4568167"/>
            <a:ext cx="1141605"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5271730" y="3843126"/>
            <a:ext cx="511745" cy="219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86532"/>
      </p:ext>
    </p:extLst>
  </p:cSld>
  <p:clrMapOvr>
    <a:masterClrMapping/>
  </p:clrMapOvr>
  <mc:AlternateContent xmlns:mc="http://schemas.openxmlformats.org/markup-compatibility/2006" xmlns:p14="http://schemas.microsoft.com/office/powerpoint/2010/main">
    <mc:Choice Requires="p14">
      <p:transition p14:dur="10" advTm="32837">
        <p:random/>
      </p:transition>
    </mc:Choice>
    <mc:Fallback xmlns="">
      <p:transition advTm="32837">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6255"/>
            <a:ext cx="11298151" cy="1293028"/>
          </a:xfrm>
        </p:spPr>
        <p:txBody>
          <a:bodyPr/>
          <a:lstStyle/>
          <a:p>
            <a:r>
              <a:rPr lang="en-US" b="1" dirty="0">
                <a:latin typeface="Arial Black" panose="020B0A04020102020204" pitchFamily="34" charset="0"/>
              </a:rPr>
              <a:t>Submitting payroll</a:t>
            </a:r>
          </a:p>
        </p:txBody>
      </p:sp>
      <p:sp>
        <p:nvSpPr>
          <p:cNvPr id="3" name="Content Placeholder 2"/>
          <p:cNvSpPr>
            <a:spLocks noGrp="1"/>
          </p:cNvSpPr>
          <p:nvPr>
            <p:ph idx="1"/>
          </p:nvPr>
        </p:nvSpPr>
        <p:spPr>
          <a:xfrm>
            <a:off x="401551" y="1548183"/>
            <a:ext cx="11201400" cy="4663440"/>
          </a:xfrm>
        </p:spPr>
        <p:txBody>
          <a:bodyPr>
            <a:normAutofit/>
          </a:bodyPr>
          <a:lstStyle/>
          <a:p>
            <a:pPr lvl="1"/>
            <a:r>
              <a:rPr lang="en-US" dirty="0">
                <a:latin typeface="Arial Black" panose="020B0A04020102020204" pitchFamily="34" charset="0"/>
              </a:rPr>
              <a:t>The timesheet should be presented to the parent at the end of each session for a signature. </a:t>
            </a:r>
          </a:p>
          <a:p>
            <a:pPr lvl="1"/>
            <a:r>
              <a:rPr lang="en-US" dirty="0">
                <a:latin typeface="Arial Black" panose="020B0A04020102020204" pitchFamily="34" charset="0"/>
              </a:rPr>
              <a:t>Please sign your name on the timesheet before you submit it to the HHB Contact.  </a:t>
            </a:r>
          </a:p>
          <a:p>
            <a:pPr lvl="1"/>
            <a:r>
              <a:rPr lang="en-US" dirty="0">
                <a:latin typeface="Arial Black" panose="020B0A04020102020204" pitchFamily="34" charset="0"/>
              </a:rPr>
              <a:t>The HHB Contact  should sign your timesheet right before you submit it to Student Services.   </a:t>
            </a:r>
          </a:p>
          <a:p>
            <a:pPr lvl="1"/>
            <a:r>
              <a:rPr lang="en-US" dirty="0">
                <a:latin typeface="Arial Black" panose="020B0A04020102020204" pitchFamily="34" charset="0"/>
              </a:rPr>
              <a:t>Email or fax completed form to Student Services (Ms. Hutcheson)</a:t>
            </a:r>
          </a:p>
          <a:p>
            <a:endParaRPr lang="en-US" b="1" u="sng" dirty="0">
              <a:latin typeface="Arial Black" panose="020B0A04020102020204" pitchFamily="34" charset="0"/>
            </a:endParaRPr>
          </a:p>
          <a:p>
            <a:pPr lvl="2"/>
            <a:endParaRPr lang="en-US" b="1" dirty="0"/>
          </a:p>
        </p:txBody>
      </p:sp>
    </p:spTree>
    <p:extLst>
      <p:ext uri="{BB962C8B-B14F-4D97-AF65-F5344CB8AC3E}">
        <p14:creationId xmlns:p14="http://schemas.microsoft.com/office/powerpoint/2010/main" val="2732982043"/>
      </p:ext>
    </p:extLst>
  </p:cSld>
  <p:clrMapOvr>
    <a:masterClrMapping/>
  </p:clrMapOvr>
  <mc:AlternateContent xmlns:mc="http://schemas.openxmlformats.org/markup-compatibility/2006" xmlns:p14="http://schemas.microsoft.com/office/powerpoint/2010/main">
    <mc:Choice Requires="p14">
      <p:transition p14:dur="10" advTm="27443">
        <p:random/>
      </p:transition>
    </mc:Choice>
    <mc:Fallback xmlns="">
      <p:transition advTm="27443">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Up 10">
            <a:extLst>
              <a:ext uri="{FF2B5EF4-FFF2-40B4-BE49-F238E27FC236}">
                <a16:creationId xmlns:a16="http://schemas.microsoft.com/office/drawing/2014/main" id="{9DC2FC78-B93B-4144-A9BC-B63FAC3AB999}"/>
              </a:ext>
            </a:extLst>
          </p:cNvPr>
          <p:cNvSpPr/>
          <p:nvPr/>
        </p:nvSpPr>
        <p:spPr>
          <a:xfrm>
            <a:off x="3314725" y="3158360"/>
            <a:ext cx="3965563" cy="366665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157" y="-251753"/>
            <a:ext cx="11714843" cy="1456267"/>
          </a:xfrm>
        </p:spPr>
        <p:txBody>
          <a:bodyPr/>
          <a:lstStyle/>
          <a:p>
            <a:r>
              <a:rPr lang="en-US" b="1" dirty="0">
                <a:latin typeface="Arial Black" panose="020B0A04020102020204" pitchFamily="34" charset="0"/>
              </a:rPr>
              <a:t>Other Available forms and Documents</a:t>
            </a:r>
          </a:p>
        </p:txBody>
      </p:sp>
      <p:sp>
        <p:nvSpPr>
          <p:cNvPr id="3" name="Content Placeholder 2"/>
          <p:cNvSpPr>
            <a:spLocks noGrp="1"/>
          </p:cNvSpPr>
          <p:nvPr>
            <p:ph sz="half" idx="1"/>
          </p:nvPr>
        </p:nvSpPr>
        <p:spPr>
          <a:xfrm>
            <a:off x="159656" y="769546"/>
            <a:ext cx="7245807" cy="2725092"/>
          </a:xfrm>
        </p:spPr>
        <p:txBody>
          <a:bodyPr>
            <a:normAutofit/>
          </a:bodyPr>
          <a:lstStyle/>
          <a:p>
            <a:pPr>
              <a:lnSpc>
                <a:spcPct val="150000"/>
              </a:lnSpc>
              <a:buFont typeface="Arial" panose="020B0604020202020204" pitchFamily="34" charset="0"/>
              <a:buChar char="•"/>
            </a:pPr>
            <a:r>
              <a:rPr lang="en-US" dirty="0">
                <a:latin typeface="Arial Black" panose="020B0A04020102020204" pitchFamily="34" charset="0"/>
                <a:hlinkClick r:id="rId3"/>
              </a:rPr>
              <a:t>Homebound Teacher Information and Training Verification Form</a:t>
            </a:r>
            <a:endParaRPr lang="en-US" dirty="0">
              <a:latin typeface="Arial Black" panose="020B0A04020102020204" pitchFamily="34" charset="0"/>
            </a:endParaRPr>
          </a:p>
          <a:p>
            <a:pPr>
              <a:lnSpc>
                <a:spcPct val="150000"/>
              </a:lnSpc>
            </a:pPr>
            <a:r>
              <a:rPr lang="en-US" dirty="0">
                <a:latin typeface="Arial Black" panose="020B0A04020102020204" pitchFamily="34" charset="0"/>
              </a:rPr>
              <a:t>Frequently Asked Questions– </a:t>
            </a:r>
            <a:r>
              <a:rPr lang="en-US" dirty="0">
                <a:latin typeface="Arial Black" panose="020B0A04020102020204" pitchFamily="34" charset="0"/>
                <a:hlinkClick r:id="rId4"/>
              </a:rPr>
              <a:t>in homebound booklet</a:t>
            </a:r>
            <a:endParaRPr lang="en-US" dirty="0">
              <a:latin typeface="Arial Black" panose="020B0A04020102020204" pitchFamily="34" charset="0"/>
            </a:endParaRPr>
          </a:p>
          <a:p>
            <a:pPr>
              <a:lnSpc>
                <a:spcPct val="150000"/>
              </a:lnSpc>
            </a:pPr>
            <a:r>
              <a:rPr lang="en-US" dirty="0">
                <a:latin typeface="Arial Black" panose="020B0A04020102020204" pitchFamily="34" charset="0"/>
              </a:rPr>
              <a:t>Infinite Campus HHB Tab/Contact Log Entry</a:t>
            </a:r>
          </a:p>
        </p:txBody>
      </p:sp>
      <p:sp>
        <p:nvSpPr>
          <p:cNvPr id="10" name="TextBox 9">
            <a:extLst>
              <a:ext uri="{FF2B5EF4-FFF2-40B4-BE49-F238E27FC236}">
                <a16:creationId xmlns:a16="http://schemas.microsoft.com/office/drawing/2014/main" id="{391E7AFC-DEBB-4E92-A2D4-DBD9D7397109}"/>
              </a:ext>
            </a:extLst>
          </p:cNvPr>
          <p:cNvSpPr txBox="1"/>
          <p:nvPr/>
        </p:nvSpPr>
        <p:spPr>
          <a:xfrm>
            <a:off x="4419320" y="3746300"/>
            <a:ext cx="1756372" cy="2585323"/>
          </a:xfrm>
          <a:prstGeom prst="rect">
            <a:avLst/>
          </a:prstGeom>
          <a:noFill/>
        </p:spPr>
        <p:txBody>
          <a:bodyPr wrap="square" rtlCol="0">
            <a:spAutoFit/>
          </a:bodyPr>
          <a:lstStyle/>
          <a:p>
            <a:pPr algn="ctr"/>
            <a:r>
              <a:rPr lang="en-US" dirty="0">
                <a:solidFill>
                  <a:schemeClr val="bg1"/>
                </a:solidFill>
              </a:rPr>
              <a:t>Complete the Teacher information form and the training verification form with the links above.   </a:t>
            </a:r>
          </a:p>
          <a:p>
            <a:pPr algn="ctr"/>
            <a:r>
              <a:rPr lang="en-US" dirty="0">
                <a:solidFill>
                  <a:schemeClr val="bg1"/>
                </a:solidFill>
              </a:rPr>
              <a:t>Thanks.  </a:t>
            </a:r>
          </a:p>
        </p:txBody>
      </p:sp>
      <p:pic>
        <p:nvPicPr>
          <p:cNvPr id="12" name="Picture 11">
            <a:extLst>
              <a:ext uri="{FF2B5EF4-FFF2-40B4-BE49-F238E27FC236}">
                <a16:creationId xmlns:a16="http://schemas.microsoft.com/office/drawing/2014/main" id="{000727C7-B7D1-43E1-BAC9-5798A8120CDF}"/>
              </a:ext>
            </a:extLst>
          </p:cNvPr>
          <p:cNvPicPr>
            <a:picLocks noChangeAspect="1"/>
          </p:cNvPicPr>
          <p:nvPr/>
        </p:nvPicPr>
        <p:blipFill>
          <a:blip r:embed="rId5"/>
          <a:stretch>
            <a:fillRect/>
          </a:stretch>
        </p:blipFill>
        <p:spPr>
          <a:xfrm>
            <a:off x="248539" y="3341955"/>
            <a:ext cx="2997999" cy="3422662"/>
          </a:xfrm>
          <a:prstGeom prst="rect">
            <a:avLst/>
          </a:prstGeom>
        </p:spPr>
      </p:pic>
      <p:pic>
        <p:nvPicPr>
          <p:cNvPr id="13" name="Picture 12">
            <a:extLst>
              <a:ext uri="{FF2B5EF4-FFF2-40B4-BE49-F238E27FC236}">
                <a16:creationId xmlns:a16="http://schemas.microsoft.com/office/drawing/2014/main" id="{7E78F546-5202-4C86-A2FB-BCA7D366E6DA}"/>
              </a:ext>
            </a:extLst>
          </p:cNvPr>
          <p:cNvPicPr>
            <a:picLocks noChangeAspect="1"/>
          </p:cNvPicPr>
          <p:nvPr/>
        </p:nvPicPr>
        <p:blipFill>
          <a:blip r:embed="rId6"/>
          <a:stretch>
            <a:fillRect/>
          </a:stretch>
        </p:blipFill>
        <p:spPr>
          <a:xfrm>
            <a:off x="7565119" y="860225"/>
            <a:ext cx="4467225" cy="5772150"/>
          </a:xfrm>
          <a:prstGeom prst="rect">
            <a:avLst/>
          </a:prstGeom>
        </p:spPr>
      </p:pic>
    </p:spTree>
    <p:extLst>
      <p:ext uri="{BB962C8B-B14F-4D97-AF65-F5344CB8AC3E}">
        <p14:creationId xmlns:p14="http://schemas.microsoft.com/office/powerpoint/2010/main" val="3259493891"/>
      </p:ext>
    </p:extLst>
  </p:cSld>
  <p:clrMapOvr>
    <a:masterClrMapping/>
  </p:clrMapOvr>
  <mc:AlternateContent xmlns:mc="http://schemas.openxmlformats.org/markup-compatibility/2006" xmlns:p14="http://schemas.microsoft.com/office/powerpoint/2010/main">
    <mc:Choice Requires="p14">
      <p:transition p14:dur="10" advClick="0" advTm="79911">
        <p:random/>
      </p:transition>
    </mc:Choice>
    <mc:Fallback xmlns="">
      <p:transition advClick="0" advTm="79911">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06200" cy="1293028"/>
          </a:xfrm>
        </p:spPr>
        <p:txBody>
          <a:bodyPr/>
          <a:lstStyle/>
          <a:p>
            <a:pPr algn="ctr"/>
            <a:r>
              <a:rPr lang="en-US" b="1" dirty="0">
                <a:latin typeface="Arial Black" panose="020B0A04020102020204" pitchFamily="34" charset="0"/>
              </a:rPr>
              <a:t>Other Final reminders</a:t>
            </a:r>
          </a:p>
        </p:txBody>
      </p:sp>
      <p:sp>
        <p:nvSpPr>
          <p:cNvPr id="3" name="Content Placeholder 2"/>
          <p:cNvSpPr>
            <a:spLocks noGrp="1"/>
          </p:cNvSpPr>
          <p:nvPr>
            <p:ph idx="1"/>
          </p:nvPr>
        </p:nvSpPr>
        <p:spPr>
          <a:xfrm>
            <a:off x="681644" y="1567968"/>
            <a:ext cx="10824556" cy="4373260"/>
          </a:xfrm>
        </p:spPr>
        <p:txBody>
          <a:bodyPr>
            <a:normAutofit fontScale="25000" lnSpcReduction="20000"/>
          </a:bodyPr>
          <a:lstStyle/>
          <a:p>
            <a:pPr>
              <a:lnSpc>
                <a:spcPct val="170000"/>
              </a:lnSpc>
            </a:pPr>
            <a:r>
              <a:rPr lang="en-US" sz="6400" dirty="0">
                <a:latin typeface="Arial Black" panose="020B0A04020102020204" pitchFamily="34" charset="0"/>
              </a:rPr>
              <a:t>Complete and return </a:t>
            </a:r>
            <a:r>
              <a:rPr lang="en-US" sz="6400" b="1" dirty="0">
                <a:latin typeface="Arial Black" panose="020B0A04020102020204" pitchFamily="34" charset="0"/>
              </a:rPr>
              <a:t>“Hospital/Homebound Training Verification Form”</a:t>
            </a:r>
            <a:endParaRPr lang="en-US" sz="6400" dirty="0">
              <a:latin typeface="Arial Black" panose="020B0A04020102020204" pitchFamily="34" charset="0"/>
            </a:endParaRPr>
          </a:p>
          <a:p>
            <a:pPr>
              <a:lnSpc>
                <a:spcPct val="170000"/>
              </a:lnSpc>
            </a:pPr>
            <a:r>
              <a:rPr lang="en-US" sz="6400" dirty="0">
                <a:latin typeface="Arial Black" panose="020B0A04020102020204" pitchFamily="34" charset="0"/>
              </a:rPr>
              <a:t>HHB Services are not the same as Homebased Instruction provided by SPED</a:t>
            </a:r>
          </a:p>
          <a:p>
            <a:pPr>
              <a:lnSpc>
                <a:spcPct val="170000"/>
              </a:lnSpc>
            </a:pPr>
            <a:r>
              <a:rPr lang="en-US" sz="6400" dirty="0">
                <a:latin typeface="Arial Black" panose="020B0A04020102020204" pitchFamily="34" charset="0"/>
              </a:rPr>
              <a:t>Students must meet medical eligibility to receive hospital/homebound services</a:t>
            </a:r>
          </a:p>
          <a:p>
            <a:pPr>
              <a:lnSpc>
                <a:spcPct val="170000"/>
              </a:lnSpc>
            </a:pPr>
            <a:r>
              <a:rPr lang="en-US" sz="6400" dirty="0">
                <a:latin typeface="Arial Black" panose="020B0A04020102020204" pitchFamily="34" charset="0"/>
              </a:rPr>
              <a:t>HHB Services are not the same as home schooling</a:t>
            </a:r>
          </a:p>
          <a:p>
            <a:pPr>
              <a:lnSpc>
                <a:spcPct val="170000"/>
              </a:lnSpc>
            </a:pPr>
            <a:r>
              <a:rPr lang="en-US" sz="6400" dirty="0">
                <a:latin typeface="Arial Black" panose="020B0A04020102020204" pitchFamily="34" charset="0"/>
              </a:rPr>
              <a:t>Confidentiality is imperative!</a:t>
            </a:r>
          </a:p>
          <a:p>
            <a:pPr>
              <a:lnSpc>
                <a:spcPct val="170000"/>
              </a:lnSpc>
            </a:pPr>
            <a:r>
              <a:rPr lang="en-US" sz="6400" dirty="0">
                <a:latin typeface="Arial Black" panose="020B0A04020102020204" pitchFamily="34" charset="0"/>
              </a:rPr>
              <a:t>Sharing student health information with those who do not have a legitimate educational need is a violation of FERPA</a:t>
            </a:r>
          </a:p>
          <a:p>
            <a:pPr>
              <a:lnSpc>
                <a:spcPct val="170000"/>
              </a:lnSpc>
            </a:pPr>
            <a:r>
              <a:rPr lang="en-US" sz="6400" dirty="0">
                <a:latin typeface="Arial Black" panose="020B0A04020102020204" pitchFamily="34" charset="0"/>
              </a:rPr>
              <a:t>Sharing health information can also be a violation of HIPAA legal guidelines</a:t>
            </a:r>
          </a:p>
          <a:p>
            <a:pPr>
              <a:lnSpc>
                <a:spcPct val="170000"/>
              </a:lnSpc>
            </a:pPr>
            <a:r>
              <a:rPr lang="en-US" sz="6400" dirty="0">
                <a:latin typeface="Arial Black" panose="020B0A04020102020204" pitchFamily="34" charset="0"/>
              </a:rPr>
              <a:t>Payroll forms must be in Student Services by 5:00 PM on the date listed in the HHB manual.</a:t>
            </a:r>
          </a:p>
          <a:p>
            <a:pPr>
              <a:lnSpc>
                <a:spcPct val="170000"/>
              </a:lnSpc>
            </a:pPr>
            <a:r>
              <a:rPr lang="en-US" sz="6400" dirty="0">
                <a:latin typeface="Arial Black" panose="020B0A04020102020204" pitchFamily="34" charset="0"/>
              </a:rPr>
              <a:t>Payroll forms must have description of services provided</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830896328"/>
      </p:ext>
    </p:extLst>
  </p:cSld>
  <p:clrMapOvr>
    <a:masterClrMapping/>
  </p:clrMapOvr>
  <mc:AlternateContent xmlns:mc="http://schemas.openxmlformats.org/markup-compatibility/2006" xmlns:p14="http://schemas.microsoft.com/office/powerpoint/2010/main">
    <mc:Choice Requires="p14">
      <p:transition p14:dur="10" advClick="0" advTm="78868">
        <p:random/>
      </p:transition>
    </mc:Choice>
    <mc:Fallback xmlns="">
      <p:transition advClick="0" advTm="78868">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Contact information	</a:t>
            </a:r>
          </a:p>
        </p:txBody>
      </p:sp>
      <p:sp>
        <p:nvSpPr>
          <p:cNvPr id="3" name="Content Placeholder 2"/>
          <p:cNvSpPr>
            <a:spLocks noGrp="1"/>
          </p:cNvSpPr>
          <p:nvPr>
            <p:ph idx="1"/>
          </p:nvPr>
        </p:nvSpPr>
        <p:spPr/>
        <p:txBody>
          <a:bodyPr>
            <a:normAutofit/>
          </a:bodyPr>
          <a:lstStyle/>
          <a:p>
            <a:pPr marL="0" indent="0">
              <a:buNone/>
            </a:pPr>
            <a:r>
              <a:rPr lang="en-US" dirty="0">
                <a:latin typeface="Arial Black" panose="020B0A04020102020204" pitchFamily="34" charset="0"/>
              </a:rPr>
              <a:t>Ame Holmes </a:t>
            </a:r>
          </a:p>
          <a:p>
            <a:pPr marL="0" indent="0">
              <a:buNone/>
            </a:pPr>
            <a:r>
              <a:rPr lang="en-US" dirty="0">
                <a:latin typeface="Arial Black" panose="020B0A04020102020204" pitchFamily="34" charset="0"/>
              </a:rPr>
              <a:t>Coordinator – Health Services/HHB</a:t>
            </a:r>
          </a:p>
          <a:p>
            <a:pPr marL="0" indent="0">
              <a:buNone/>
            </a:pPr>
            <a:r>
              <a:rPr lang="en-US" dirty="0">
                <a:latin typeface="Arial Black" panose="020B0A04020102020204" pitchFamily="34" charset="0"/>
                <a:hlinkClick r:id="rId3"/>
              </a:rPr>
              <a:t>holmeam@boe.Richmond.k12.ga.us</a:t>
            </a:r>
            <a:endParaRPr lang="en-US" dirty="0">
              <a:latin typeface="Arial Black" panose="020B0A04020102020204" pitchFamily="34" charset="0"/>
            </a:endParaRPr>
          </a:p>
          <a:p>
            <a:pPr marL="0" indent="0">
              <a:buNone/>
            </a:pPr>
            <a:r>
              <a:rPr lang="en-US" dirty="0">
                <a:latin typeface="Arial Black" panose="020B0A04020102020204" pitchFamily="34" charset="0"/>
              </a:rPr>
              <a:t>(706)826-1310  ext. 5564</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Wanda Hutcheson</a:t>
            </a:r>
          </a:p>
          <a:p>
            <a:pPr marL="0" indent="0">
              <a:buNone/>
            </a:pPr>
            <a:r>
              <a:rPr lang="en-US" dirty="0">
                <a:latin typeface="Arial Black" panose="020B0A04020102020204" pitchFamily="34" charset="0"/>
              </a:rPr>
              <a:t>Administrative Assistant – Student Services/HHB</a:t>
            </a:r>
          </a:p>
          <a:p>
            <a:pPr marL="0" indent="0">
              <a:buNone/>
            </a:pPr>
            <a:r>
              <a:rPr lang="en-US" dirty="0">
                <a:latin typeface="Arial Black" panose="020B0A04020102020204" pitchFamily="34" charset="0"/>
                <a:hlinkClick r:id="rId4"/>
              </a:rPr>
              <a:t>hutchwa@boe.Richmond.k12.ga.us</a:t>
            </a:r>
            <a:endParaRPr lang="en-US" dirty="0">
              <a:latin typeface="Arial Black" panose="020B0A04020102020204" pitchFamily="34" charset="0"/>
            </a:endParaRPr>
          </a:p>
          <a:p>
            <a:pPr marL="0" indent="0">
              <a:buNone/>
            </a:pPr>
            <a:r>
              <a:rPr lang="en-US" dirty="0">
                <a:latin typeface="Arial Black" panose="020B0A04020102020204" pitchFamily="34" charset="0"/>
              </a:rPr>
              <a:t>(706)826-1310 ext.  5190</a:t>
            </a:r>
          </a:p>
        </p:txBody>
      </p:sp>
    </p:spTree>
    <p:extLst>
      <p:ext uri="{BB962C8B-B14F-4D97-AF65-F5344CB8AC3E}">
        <p14:creationId xmlns:p14="http://schemas.microsoft.com/office/powerpoint/2010/main" val="4086682113"/>
      </p:ext>
    </p:extLst>
  </p:cSld>
  <p:clrMapOvr>
    <a:masterClrMapping/>
  </p:clrMapOvr>
  <mc:AlternateContent xmlns:mc="http://schemas.openxmlformats.org/markup-compatibility/2006" xmlns:p14="http://schemas.microsoft.com/office/powerpoint/2010/main">
    <mc:Choice Requires="p14">
      <p:transition p14:dur="10" advClick="0" advTm="34406">
        <p:random/>
      </p:transition>
    </mc:Choice>
    <mc:Fallback xmlns="">
      <p:transition advClick="0" advTm="34406">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132557"/>
            <a:ext cx="12030075" cy="1456267"/>
          </a:xfrm>
        </p:spPr>
        <p:txBody>
          <a:bodyPr/>
          <a:lstStyle/>
          <a:p>
            <a:pPr algn="ctr"/>
            <a:r>
              <a:rPr lang="en-US" dirty="0">
                <a:latin typeface="Arial Black" panose="020B0A04020102020204" pitchFamily="34" charset="0"/>
              </a:rPr>
              <a:t>THANK YOU FOR HELPING RCSS STUDENTS TO SUCCEED!</a:t>
            </a:r>
          </a:p>
        </p:txBody>
      </p:sp>
      <p:pic>
        <p:nvPicPr>
          <p:cNvPr id="5" name="Picture 4"/>
          <p:cNvPicPr>
            <a:picLocks noChangeAspect="1"/>
          </p:cNvPicPr>
          <p:nvPr/>
        </p:nvPicPr>
        <p:blipFill rotWithShape="1">
          <a:blip r:embed="rId3"/>
          <a:srcRect t="173" b="173"/>
          <a:stretch/>
        </p:blipFill>
        <p:spPr>
          <a:xfrm>
            <a:off x="7732712" y="1588824"/>
            <a:ext cx="4100513" cy="4100513"/>
          </a:xfrm>
          <a:prstGeom prst="rect">
            <a:avLst/>
          </a:prstGeom>
        </p:spPr>
      </p:pic>
      <p:pic>
        <p:nvPicPr>
          <p:cNvPr id="6" name="Picture 5"/>
          <p:cNvPicPr>
            <a:picLocks noChangeAspect="1"/>
          </p:cNvPicPr>
          <p:nvPr/>
        </p:nvPicPr>
        <p:blipFill>
          <a:blip r:embed="rId4"/>
          <a:stretch>
            <a:fillRect/>
          </a:stretch>
        </p:blipFill>
        <p:spPr>
          <a:xfrm>
            <a:off x="5126037" y="5540375"/>
            <a:ext cx="2247900" cy="1000125"/>
          </a:xfrm>
          <a:prstGeom prst="rect">
            <a:avLst/>
          </a:prstGeom>
        </p:spPr>
      </p:pic>
      <p:pic>
        <p:nvPicPr>
          <p:cNvPr id="7" name="Picture 6"/>
          <p:cNvPicPr>
            <a:picLocks noChangeAspect="1"/>
          </p:cNvPicPr>
          <p:nvPr/>
        </p:nvPicPr>
        <p:blipFill>
          <a:blip r:embed="rId5"/>
          <a:stretch>
            <a:fillRect/>
          </a:stretch>
        </p:blipFill>
        <p:spPr>
          <a:xfrm>
            <a:off x="358775" y="1635919"/>
            <a:ext cx="4730319" cy="3586162"/>
          </a:xfrm>
          <a:prstGeom prst="rect">
            <a:avLst/>
          </a:prstGeom>
        </p:spPr>
      </p:pic>
    </p:spTree>
    <p:extLst>
      <p:ext uri="{BB962C8B-B14F-4D97-AF65-F5344CB8AC3E}">
        <p14:creationId xmlns:p14="http://schemas.microsoft.com/office/powerpoint/2010/main" val="3392986132"/>
      </p:ext>
    </p:extLst>
  </p:cSld>
  <p:clrMapOvr>
    <a:masterClrMapping/>
  </p:clrMapOvr>
  <mc:AlternateContent xmlns:mc="http://schemas.openxmlformats.org/markup-compatibility/2006" xmlns:p14="http://schemas.microsoft.com/office/powerpoint/2010/main">
    <mc:Choice Requires="p14">
      <p:transition p14:dur="10" advClick="0" advTm="36045">
        <p:random/>
      </p:transition>
    </mc:Choice>
    <mc:Fallback xmlns="">
      <p:transition advClick="0" advTm="36045">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764374"/>
            <a:ext cx="11930743" cy="1293028"/>
          </a:xfrm>
        </p:spPr>
        <p:txBody>
          <a:bodyPr>
            <a:normAutofit/>
          </a:bodyPr>
          <a:lstStyle/>
          <a:p>
            <a:pPr algn="ctr"/>
            <a:r>
              <a:rPr lang="en-US" b="1" dirty="0">
                <a:latin typeface="Arial Black" panose="020B0A04020102020204" pitchFamily="34" charset="0"/>
              </a:rPr>
              <a:t>What are hospital/homebound services?</a:t>
            </a:r>
          </a:p>
        </p:txBody>
      </p:sp>
      <p:sp>
        <p:nvSpPr>
          <p:cNvPr id="3" name="Content Placeholder 2"/>
          <p:cNvSpPr>
            <a:spLocks noGrp="1"/>
          </p:cNvSpPr>
          <p:nvPr>
            <p:ph idx="1"/>
          </p:nvPr>
        </p:nvSpPr>
        <p:spPr>
          <a:xfrm>
            <a:off x="685800" y="2057402"/>
            <a:ext cx="10820400" cy="4161284"/>
          </a:xfrm>
        </p:spPr>
        <p:txBody>
          <a:bodyPr>
            <a:normAutofit/>
          </a:bodyPr>
          <a:lstStyle/>
          <a:p>
            <a:pPr marL="0" indent="0">
              <a:buNone/>
            </a:pPr>
            <a:r>
              <a:rPr lang="en-US" b="1" u="sng" dirty="0">
                <a:latin typeface="Arial Black" panose="020B0A04020102020204" pitchFamily="34" charset="0"/>
              </a:rPr>
              <a:t>GA State Board of Education Rule 160-4-2-.31</a:t>
            </a:r>
          </a:p>
          <a:p>
            <a:pPr marL="0" indent="0">
              <a:lnSpc>
                <a:spcPct val="150000"/>
              </a:lnSpc>
              <a:buNone/>
            </a:pPr>
            <a:r>
              <a:rPr lang="en-US" dirty="0">
                <a:latin typeface="Arial Black" panose="020B0A04020102020204" pitchFamily="34" charset="0"/>
              </a:rPr>
              <a:t>Hospital/Homebound (HHB) services are designed to provide continuity of educational services between the classroom and home or hospital for students in Georgia public schools whose medical needs, either physical or psychiatric, do not allow them to attend school for </a:t>
            </a:r>
            <a:r>
              <a:rPr lang="en-US" sz="2800" b="1" dirty="0">
                <a:latin typeface="Arial Black" panose="020B0A04020102020204" pitchFamily="34" charset="0"/>
              </a:rPr>
              <a:t>a limited period of time</a:t>
            </a:r>
            <a:r>
              <a:rPr lang="en-US" dirty="0">
                <a:latin typeface="Arial Black" panose="020B0A04020102020204" pitchFamily="34" charset="0"/>
              </a:rPr>
              <a:t>. HHB instruction may be used to supplement the classroom program for students with health impairments whose conditions may interfere with regular school attendance (e.g., students receiving dialysis or radiation/chemotherapy or students with other serious health conditions).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849" y="5737053"/>
            <a:ext cx="1475894" cy="963265"/>
          </a:xfrm>
          <a:prstGeom prst="rect">
            <a:avLst/>
          </a:prstGeom>
        </p:spPr>
      </p:pic>
    </p:spTree>
    <p:extLst>
      <p:ext uri="{BB962C8B-B14F-4D97-AF65-F5344CB8AC3E}">
        <p14:creationId xmlns:p14="http://schemas.microsoft.com/office/powerpoint/2010/main" val="433064346"/>
      </p:ext>
    </p:extLst>
  </p:cSld>
  <p:clrMapOvr>
    <a:masterClrMapping/>
  </p:clrMapOvr>
  <mc:AlternateContent xmlns:mc="http://schemas.openxmlformats.org/markup-compatibility/2006" xmlns:p14="http://schemas.microsoft.com/office/powerpoint/2010/main">
    <mc:Choice Requires="p14">
      <p:transition p14:dur="10" advClick="0" advTm="38742">
        <p:random/>
      </p:transition>
    </mc:Choice>
    <mc:Fallback xmlns="">
      <p:transition advClick="0" advTm="38742">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849039"/>
            <a:ext cx="12034837" cy="1293028"/>
          </a:xfrm>
        </p:spPr>
        <p:txBody>
          <a:bodyPr>
            <a:normAutofit/>
          </a:bodyPr>
          <a:lstStyle/>
          <a:p>
            <a:r>
              <a:rPr lang="en-US" sz="3800" b="1" dirty="0">
                <a:latin typeface="Arial Black" panose="020B0A04020102020204" pitchFamily="34" charset="0"/>
              </a:rPr>
              <a:t>What hospital/homebound services ARE NOT?</a:t>
            </a:r>
          </a:p>
        </p:txBody>
      </p:sp>
      <p:sp>
        <p:nvSpPr>
          <p:cNvPr id="3" name="Content Placeholder 2"/>
          <p:cNvSpPr>
            <a:spLocks noGrp="1"/>
          </p:cNvSpPr>
          <p:nvPr>
            <p:ph idx="1"/>
          </p:nvPr>
        </p:nvSpPr>
        <p:spPr>
          <a:xfrm>
            <a:off x="685801" y="2142067"/>
            <a:ext cx="10896599" cy="4374847"/>
          </a:xfrm>
        </p:spPr>
        <p:txBody>
          <a:bodyPr>
            <a:normAutofit/>
          </a:bodyPr>
          <a:lstStyle/>
          <a:p>
            <a:r>
              <a:rPr lang="en-US" dirty="0">
                <a:latin typeface="Arial Black" panose="020B0A04020102020204" pitchFamily="34" charset="0"/>
              </a:rPr>
              <a:t>Homeschool </a:t>
            </a:r>
          </a:p>
          <a:p>
            <a:pPr marL="0" indent="0">
              <a:buNone/>
            </a:pPr>
            <a:endParaRPr lang="en-US" dirty="0">
              <a:latin typeface="Arial Black" panose="020B0A04020102020204" pitchFamily="34" charset="0"/>
            </a:endParaRPr>
          </a:p>
          <a:p>
            <a:r>
              <a:rPr lang="en-US" dirty="0" err="1">
                <a:latin typeface="Arial Black" panose="020B0A04020102020204" pitchFamily="34" charset="0"/>
              </a:rPr>
              <a:t>Eschool</a:t>
            </a: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r>
              <a:rPr lang="en-US" dirty="0">
                <a:latin typeface="Arial Black" panose="020B0A04020102020204" pitchFamily="34" charset="0"/>
              </a:rPr>
              <a:t>SPED homebased services (Home Instruction)</a:t>
            </a:r>
          </a:p>
          <a:p>
            <a:endParaRPr lang="en-US" dirty="0">
              <a:latin typeface="Arial Black" panose="020B0A04020102020204" pitchFamily="34" charset="0"/>
            </a:endParaRPr>
          </a:p>
          <a:p>
            <a:r>
              <a:rPr lang="en-US" dirty="0">
                <a:latin typeface="Arial Black" panose="020B0A04020102020204" pitchFamily="34" charset="0"/>
              </a:rPr>
              <a:t>Alternative to avoid the mandatory attendance requirements of all students</a:t>
            </a:r>
          </a:p>
          <a:p>
            <a:pPr marL="0" indent="0">
              <a:buNone/>
            </a:pPr>
            <a:endParaRPr lang="en-US" dirty="0">
              <a:latin typeface="Arial Black" panose="020B0A04020102020204" pitchFamily="34" charset="0"/>
            </a:endParaRPr>
          </a:p>
          <a:p>
            <a:r>
              <a:rPr lang="en-US" dirty="0">
                <a:latin typeface="Arial Black" panose="020B0A04020102020204" pitchFamily="34" charset="0"/>
              </a:rPr>
              <a:t>An avenue to ensure passing grades, promotion and/or graduation for students .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565" y="2975687"/>
            <a:ext cx="2020525" cy="1318727"/>
          </a:xfrm>
          <a:prstGeom prst="rect">
            <a:avLst/>
          </a:prstGeom>
        </p:spPr>
      </p:pic>
    </p:spTree>
    <p:extLst>
      <p:ext uri="{BB962C8B-B14F-4D97-AF65-F5344CB8AC3E}">
        <p14:creationId xmlns:p14="http://schemas.microsoft.com/office/powerpoint/2010/main" val="2817977006"/>
      </p:ext>
    </p:extLst>
  </p:cSld>
  <p:clrMapOvr>
    <a:masterClrMapping/>
  </p:clrMapOvr>
  <mc:AlternateContent xmlns:mc="http://schemas.openxmlformats.org/markup-compatibility/2006" xmlns:p14="http://schemas.microsoft.com/office/powerpoint/2010/main">
    <mc:Choice Requires="p14">
      <p:transition p14:dur="10" advClick="0" advTm="20975">
        <p:random/>
      </p:transition>
    </mc:Choice>
    <mc:Fallback xmlns="">
      <p:transition advClick="0" advTm="20975">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71" y="302558"/>
            <a:ext cx="11774715" cy="1526242"/>
          </a:xfrm>
        </p:spPr>
        <p:txBody>
          <a:bodyPr>
            <a:normAutofit/>
          </a:bodyPr>
          <a:lstStyle/>
          <a:p>
            <a:r>
              <a:rPr lang="en-US" b="1" dirty="0">
                <a:latin typeface="Arial Black" panose="020B0A04020102020204" pitchFamily="34" charset="0"/>
              </a:rPr>
              <a:t>What are hospital/homebound services?</a:t>
            </a:r>
          </a:p>
        </p:txBody>
      </p:sp>
      <p:sp>
        <p:nvSpPr>
          <p:cNvPr id="3" name="Content Placeholder 2"/>
          <p:cNvSpPr>
            <a:spLocks noGrp="1"/>
          </p:cNvSpPr>
          <p:nvPr>
            <p:ph idx="1"/>
          </p:nvPr>
        </p:nvSpPr>
        <p:spPr>
          <a:xfrm>
            <a:off x="301171" y="1690211"/>
            <a:ext cx="11589658" cy="4986360"/>
          </a:xfrm>
        </p:spPr>
        <p:txBody>
          <a:bodyPr>
            <a:normAutofit fontScale="92500" lnSpcReduction="10000"/>
          </a:bodyPr>
          <a:lstStyle/>
          <a:p>
            <a:r>
              <a:rPr lang="en-US" dirty="0">
                <a:latin typeface="Arial Black" panose="020B0A04020102020204" pitchFamily="34" charset="0"/>
              </a:rPr>
              <a:t>Temporary in nature 9 weeks or less</a:t>
            </a:r>
          </a:p>
          <a:p>
            <a:r>
              <a:rPr lang="en-US" dirty="0">
                <a:latin typeface="Arial Black" panose="020B0A04020102020204" pitchFamily="34" charset="0"/>
              </a:rPr>
              <a:t>Designed for students are confined to the home or hospital due to a medical or psychological condition, which is </a:t>
            </a:r>
            <a:r>
              <a:rPr lang="en-US" b="1" u="sng" dirty="0">
                <a:latin typeface="Arial Black" panose="020B0A04020102020204" pitchFamily="34" charset="0"/>
              </a:rPr>
              <a:t>acute, catastrophic, chronic, or repeated intermittent</a:t>
            </a:r>
            <a:r>
              <a:rPr lang="en-US" dirty="0">
                <a:latin typeface="Arial Black" panose="020B0A04020102020204" pitchFamily="34" charset="0"/>
              </a:rPr>
              <a:t>.  </a:t>
            </a:r>
          </a:p>
          <a:p>
            <a:r>
              <a:rPr lang="en-US" dirty="0">
                <a:latin typeface="Arial Black" panose="020B0A04020102020204" pitchFamily="34" charset="0"/>
              </a:rPr>
              <a:t>Not intended to replace regular school services– </a:t>
            </a:r>
            <a:r>
              <a:rPr lang="en-US" dirty="0">
                <a:solidFill>
                  <a:schemeClr val="bg1"/>
                </a:solidFill>
                <a:highlight>
                  <a:srgbClr val="FFFF00"/>
                </a:highlight>
                <a:latin typeface="Arial Black" panose="020B0A04020102020204" pitchFamily="34" charset="0"/>
              </a:rPr>
              <a:t>only </a:t>
            </a:r>
            <a:r>
              <a:rPr lang="en-US" b="1" u="sng" dirty="0">
                <a:solidFill>
                  <a:schemeClr val="bg1"/>
                </a:solidFill>
                <a:highlight>
                  <a:srgbClr val="FFFF00"/>
                </a:highlight>
                <a:latin typeface="Arial Black" panose="020B0A04020102020204" pitchFamily="34" charset="0"/>
              </a:rPr>
              <a:t>3 hours </a:t>
            </a:r>
            <a:r>
              <a:rPr lang="en-US" dirty="0">
                <a:solidFill>
                  <a:schemeClr val="bg1"/>
                </a:solidFill>
                <a:highlight>
                  <a:srgbClr val="FFFF00"/>
                </a:highlight>
                <a:latin typeface="Arial Black" panose="020B0A04020102020204" pitchFamily="34" charset="0"/>
              </a:rPr>
              <a:t>maximum services </a:t>
            </a:r>
            <a:r>
              <a:rPr lang="en-US" dirty="0">
                <a:latin typeface="Arial Black" panose="020B0A04020102020204" pitchFamily="34" charset="0"/>
              </a:rPr>
              <a:t>can be provided each week.    </a:t>
            </a:r>
          </a:p>
          <a:p>
            <a:pPr marL="0" indent="0">
              <a:buNone/>
            </a:pPr>
            <a:endParaRPr lang="en-US" dirty="0">
              <a:latin typeface="Arial Black" panose="020B0A04020102020204" pitchFamily="34" charset="0"/>
            </a:endParaRPr>
          </a:p>
          <a:p>
            <a:r>
              <a:rPr lang="en-US" dirty="0">
                <a:latin typeface="Arial Black" panose="020B0A04020102020204" pitchFamily="34" charset="0"/>
              </a:rPr>
              <a:t>Types of Hospital/Homebound Services:</a:t>
            </a:r>
          </a:p>
          <a:p>
            <a:pPr marL="0" indent="0">
              <a:buNone/>
            </a:pPr>
            <a:endParaRPr lang="en-US" dirty="0">
              <a:latin typeface="Arial Black" panose="020B0A04020102020204" pitchFamily="34" charset="0"/>
            </a:endParaRPr>
          </a:p>
          <a:p>
            <a:pPr lvl="1">
              <a:buFont typeface="Wingdings" panose="05000000000000000000" pitchFamily="2" charset="2"/>
              <a:buChar char="Ø"/>
            </a:pPr>
            <a:r>
              <a:rPr lang="en-US" b="1" u="sng" dirty="0">
                <a:latin typeface="Arial Black" panose="020B0A04020102020204" pitchFamily="34" charset="0"/>
              </a:rPr>
              <a:t>Full Time</a:t>
            </a:r>
            <a:r>
              <a:rPr lang="en-US" dirty="0">
                <a:latin typeface="Arial Black" panose="020B0A04020102020204" pitchFamily="34" charset="0"/>
              </a:rPr>
              <a:t>-less than 9 weeks in length, must be out a minimum of 10 consecutive days</a:t>
            </a:r>
          </a:p>
          <a:p>
            <a:pPr marL="457200" lvl="1" indent="0">
              <a:buNone/>
            </a:pPr>
            <a:endParaRPr lang="en-US" dirty="0">
              <a:latin typeface="Arial Black" panose="020B0A04020102020204" pitchFamily="34" charset="0"/>
            </a:endParaRPr>
          </a:p>
          <a:p>
            <a:pPr lvl="1">
              <a:buFont typeface="Wingdings" panose="05000000000000000000" pitchFamily="2" charset="2"/>
              <a:buChar char="Ø"/>
            </a:pPr>
            <a:r>
              <a:rPr lang="en-US" b="1" u="sng" dirty="0">
                <a:latin typeface="Arial Black" panose="020B0A04020102020204" pitchFamily="34" charset="0"/>
              </a:rPr>
              <a:t>Intermittent</a:t>
            </a:r>
            <a:r>
              <a:rPr lang="en-US" dirty="0">
                <a:latin typeface="Arial Black" panose="020B0A04020102020204" pitchFamily="34" charset="0"/>
              </a:rPr>
              <a:t>—will miss days after a medical flare up– severe asthma attack, diabetic episode, etc.  Should be expected to attend school between flare ups.  </a:t>
            </a:r>
          </a:p>
          <a:p>
            <a:pPr marL="457200" lvl="1" indent="0">
              <a:buNone/>
            </a:pPr>
            <a:endParaRPr lang="en-US" dirty="0">
              <a:latin typeface="Arial Black" panose="020B0A04020102020204" pitchFamily="34" charset="0"/>
            </a:endParaRPr>
          </a:p>
          <a:p>
            <a:pPr lvl="1">
              <a:buFont typeface="Wingdings" panose="05000000000000000000" pitchFamily="2" charset="2"/>
              <a:buChar char="Ø"/>
            </a:pPr>
            <a:r>
              <a:rPr lang="en-US" b="1" u="sng" dirty="0">
                <a:latin typeface="Arial Black" panose="020B0A04020102020204" pitchFamily="34" charset="0"/>
              </a:rPr>
              <a:t>Long-Term</a:t>
            </a:r>
            <a:r>
              <a:rPr lang="en-US" dirty="0">
                <a:latin typeface="Arial Black" panose="020B0A04020102020204" pitchFamily="34" charset="0"/>
              </a:rPr>
              <a:t>– this is for students who may have long term-possibly terminal illnesses that require them to have regular treatments that would keep them out of school  </a:t>
            </a:r>
          </a:p>
          <a:p>
            <a:endParaRPr lang="en-US" dirty="0">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446" y="3429000"/>
            <a:ext cx="1282297" cy="836911"/>
          </a:xfrm>
          <a:prstGeom prst="rect">
            <a:avLst/>
          </a:prstGeom>
        </p:spPr>
      </p:pic>
    </p:spTree>
    <p:extLst>
      <p:ext uri="{BB962C8B-B14F-4D97-AF65-F5344CB8AC3E}">
        <p14:creationId xmlns:p14="http://schemas.microsoft.com/office/powerpoint/2010/main" val="2391410024"/>
      </p:ext>
    </p:extLst>
  </p:cSld>
  <p:clrMapOvr>
    <a:masterClrMapping/>
  </p:clrMapOvr>
  <mc:AlternateContent xmlns:mc="http://schemas.openxmlformats.org/markup-compatibility/2006" xmlns:p14="http://schemas.microsoft.com/office/powerpoint/2010/main">
    <mc:Choice Requires="p14">
      <p:transition p14:dur="10" advClick="0" advTm="57733">
        <p:random/>
      </p:transition>
    </mc:Choice>
    <mc:Fallback xmlns="">
      <p:transition advClick="0" advTm="57733">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68" y="188110"/>
            <a:ext cx="11938932" cy="1506465"/>
          </a:xfrm>
        </p:spPr>
        <p:txBody>
          <a:bodyPr>
            <a:normAutofit/>
          </a:bodyPr>
          <a:lstStyle/>
          <a:p>
            <a:pPr algn="ctr"/>
            <a:r>
              <a:rPr lang="en-US" sz="5400" b="1" dirty="0">
                <a:latin typeface="Arial Black" panose="020B0A04020102020204" pitchFamily="34" charset="0"/>
              </a:rPr>
              <a:t>Homebound is Face to face </a:t>
            </a:r>
          </a:p>
        </p:txBody>
      </p:sp>
      <p:sp>
        <p:nvSpPr>
          <p:cNvPr id="3" name="Content Placeholder 2"/>
          <p:cNvSpPr>
            <a:spLocks noGrp="1"/>
          </p:cNvSpPr>
          <p:nvPr>
            <p:ph idx="1"/>
          </p:nvPr>
        </p:nvSpPr>
        <p:spPr>
          <a:xfrm>
            <a:off x="226503" y="1127759"/>
            <a:ext cx="11627141" cy="5405121"/>
          </a:xfrm>
        </p:spPr>
        <p:txBody>
          <a:bodyPr>
            <a:normAutofit/>
          </a:bodyPr>
          <a:lstStyle/>
          <a:p>
            <a:endParaRPr lang="en-US" sz="2800" dirty="0">
              <a:latin typeface="Arial Black" panose="020B0A04020102020204" pitchFamily="34" charset="0"/>
            </a:endParaRPr>
          </a:p>
          <a:p>
            <a:r>
              <a:rPr lang="en-US" sz="2800" dirty="0">
                <a:latin typeface="Arial Black" panose="020B0A04020102020204" pitchFamily="34" charset="0"/>
              </a:rPr>
              <a:t>Teachers should be meeting students after their contracted hours either at the students’ home or an agreed upon location.  </a:t>
            </a:r>
          </a:p>
          <a:p>
            <a:pPr marL="0" indent="0">
              <a:buNone/>
            </a:pPr>
            <a:endParaRPr lang="en-US" sz="2800" dirty="0">
              <a:latin typeface="Arial Black" panose="020B0A04020102020204" pitchFamily="34" charset="0"/>
            </a:endParaRPr>
          </a:p>
          <a:p>
            <a:r>
              <a:rPr lang="en-US" sz="2800" dirty="0">
                <a:latin typeface="Arial Black" panose="020B0A04020102020204" pitchFamily="34" charset="0"/>
              </a:rPr>
              <a:t>Within 5 days of being notified of approval of HHB, services should begin.  </a:t>
            </a:r>
          </a:p>
          <a:p>
            <a:endParaRPr lang="en-US" sz="2800" dirty="0">
              <a:latin typeface="Arial Black" panose="020B0A04020102020204" pitchFamily="34" charset="0"/>
            </a:endParaRPr>
          </a:p>
          <a:p>
            <a:r>
              <a:rPr lang="en-US" sz="4400" dirty="0">
                <a:latin typeface="Arial Black" panose="020B0A04020102020204" pitchFamily="34" charset="0"/>
              </a:rPr>
              <a:t>There are to be no virtual services.  </a:t>
            </a:r>
          </a:p>
        </p:txBody>
      </p:sp>
    </p:spTree>
    <p:extLst>
      <p:ext uri="{BB962C8B-B14F-4D97-AF65-F5344CB8AC3E}">
        <p14:creationId xmlns:p14="http://schemas.microsoft.com/office/powerpoint/2010/main" val="4157225797"/>
      </p:ext>
    </p:extLst>
  </p:cSld>
  <p:clrMapOvr>
    <a:masterClrMapping/>
  </p:clrMapOvr>
  <mc:AlternateContent xmlns:mc="http://schemas.openxmlformats.org/markup-compatibility/2006" xmlns:p14="http://schemas.microsoft.com/office/powerpoint/2010/main">
    <mc:Choice Requires="p14">
      <p:transition p14:dur="10" advTm="19885">
        <p:random/>
      </p:transition>
    </mc:Choice>
    <mc:Fallback xmlns="">
      <p:transition advTm="19885">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14706"/>
            <a:ext cx="10131425" cy="1456267"/>
          </a:xfrm>
        </p:spPr>
        <p:txBody>
          <a:bodyPr>
            <a:normAutofit/>
          </a:bodyPr>
          <a:lstStyle/>
          <a:p>
            <a:r>
              <a:rPr lang="en-US" sz="4400" b="1" dirty="0">
                <a:latin typeface="Arial Black" panose="020B0A04020102020204" pitchFamily="34" charset="0"/>
              </a:rPr>
              <a:t>Application process</a:t>
            </a:r>
          </a:p>
        </p:txBody>
      </p:sp>
      <p:sp>
        <p:nvSpPr>
          <p:cNvPr id="3" name="Content Placeholder 2"/>
          <p:cNvSpPr>
            <a:spLocks noGrp="1"/>
          </p:cNvSpPr>
          <p:nvPr>
            <p:ph idx="1"/>
          </p:nvPr>
        </p:nvSpPr>
        <p:spPr>
          <a:xfrm>
            <a:off x="830942" y="2270476"/>
            <a:ext cx="10820400" cy="4945189"/>
          </a:xfrm>
        </p:spPr>
        <p:txBody>
          <a:bodyPr>
            <a:normAutofit fontScale="92500" lnSpcReduction="20000"/>
          </a:bodyPr>
          <a:lstStyle/>
          <a:p>
            <a:pPr marL="457200" indent="-457200">
              <a:buFont typeface="+mj-lt"/>
              <a:buAutoNum type="arabicPeriod"/>
            </a:pPr>
            <a:r>
              <a:rPr lang="en-US" dirty="0">
                <a:latin typeface="Arial Black" panose="020B0A04020102020204" pitchFamily="34" charset="0"/>
              </a:rPr>
              <a:t>Parent contacts the HHB contact at each school.  </a:t>
            </a:r>
          </a:p>
          <a:p>
            <a:pPr marL="457200" indent="-457200">
              <a:buFont typeface="+mj-lt"/>
              <a:buAutoNum type="arabicPeriod"/>
            </a:pPr>
            <a:r>
              <a:rPr lang="en-US" dirty="0">
                <a:latin typeface="Arial Black" panose="020B0A04020102020204" pitchFamily="34" charset="0"/>
              </a:rPr>
              <a:t>2.  School provides parent with paperwork for parent and doctor</a:t>
            </a:r>
          </a:p>
          <a:p>
            <a:pPr lvl="2"/>
            <a:r>
              <a:rPr lang="en-US" dirty="0">
                <a:latin typeface="Arial Black" panose="020B0A04020102020204" pitchFamily="34" charset="0"/>
              </a:rPr>
              <a:t>Letter explaining HHB services—2024-2025 Hospital/Homebound Service Outline/Parent Responsibilities  (required form #1 and #2) </a:t>
            </a:r>
          </a:p>
          <a:p>
            <a:pPr lvl="2"/>
            <a:r>
              <a:rPr lang="en-US" dirty="0">
                <a:latin typeface="Arial Black" panose="020B0A04020102020204" pitchFamily="34" charset="0"/>
              </a:rPr>
              <a:t>HIPAA form/Verification of Receipt Form (required form #3) </a:t>
            </a:r>
          </a:p>
          <a:p>
            <a:pPr lvl="2"/>
            <a:r>
              <a:rPr lang="en-US" dirty="0">
                <a:latin typeface="Arial Black" panose="020B0A04020102020204" pitchFamily="34" charset="0"/>
              </a:rPr>
              <a:t>Medical form which includes the physicians letter (required form #4)</a:t>
            </a:r>
          </a:p>
          <a:p>
            <a:pPr lvl="2"/>
            <a:r>
              <a:rPr lang="en-US" dirty="0">
                <a:latin typeface="Arial Black" panose="020B0A04020102020204" pitchFamily="34" charset="0"/>
              </a:rPr>
              <a:t>All forms can be found in the </a:t>
            </a:r>
            <a:r>
              <a:rPr lang="en-US" dirty="0">
                <a:latin typeface="Arial Black" panose="020B0A04020102020204" pitchFamily="34" charset="0"/>
                <a:hlinkClick r:id="rId3"/>
              </a:rPr>
              <a:t>Hospital Homebound Booklet </a:t>
            </a:r>
            <a:r>
              <a:rPr lang="en-US" dirty="0">
                <a:latin typeface="Arial Black" panose="020B0A04020102020204" pitchFamily="34" charset="0"/>
              </a:rPr>
              <a:t>online.  Forms must be given to the parent by the HHB contact only.  </a:t>
            </a:r>
          </a:p>
          <a:p>
            <a:pPr marL="457200" indent="-457200">
              <a:buAutoNum type="arabicPeriod" startAt="3"/>
            </a:pPr>
            <a:r>
              <a:rPr lang="en-US" dirty="0">
                <a:latin typeface="Arial Black" panose="020B0A04020102020204" pitchFamily="34" charset="0"/>
              </a:rPr>
              <a:t>The </a:t>
            </a:r>
            <a:r>
              <a:rPr lang="en-US" dirty="0">
                <a:solidFill>
                  <a:schemeClr val="bg1"/>
                </a:solidFill>
                <a:highlight>
                  <a:srgbClr val="FFFF00"/>
                </a:highlight>
                <a:latin typeface="Arial Black" panose="020B0A04020102020204" pitchFamily="34" charset="0"/>
              </a:rPr>
              <a:t>doctor returns the medical form to Student Services </a:t>
            </a:r>
            <a:r>
              <a:rPr lang="en-US" dirty="0">
                <a:latin typeface="Arial Black" panose="020B0A04020102020204" pitchFamily="34" charset="0"/>
              </a:rPr>
              <a:t>department for review by Coordinator. (Approval within 48 hours)</a:t>
            </a:r>
          </a:p>
          <a:p>
            <a:pPr marL="457200" indent="-457200">
              <a:buAutoNum type="arabicPeriod" startAt="3"/>
            </a:pPr>
            <a:r>
              <a:rPr lang="en-US" dirty="0">
                <a:latin typeface="Arial Black" panose="020B0A04020102020204" pitchFamily="34" charset="0"/>
              </a:rPr>
              <a:t>Within 5 days of receiving approval email from Ms. Hutcheson, the school must set a meeting to develop an Educational Services Plan.</a:t>
            </a:r>
          </a:p>
          <a:p>
            <a:pPr marL="914400" lvl="1" indent="-457200">
              <a:buAutoNum type="alphaLcPeriod"/>
            </a:pPr>
            <a:r>
              <a:rPr lang="en-US" dirty="0">
                <a:latin typeface="Arial Black" panose="020B0A04020102020204" pitchFamily="34" charset="0"/>
              </a:rPr>
              <a:t>Can be face-to-face, virtual or email</a:t>
            </a:r>
          </a:p>
          <a:p>
            <a:pPr marL="914400" lvl="1" indent="-457200">
              <a:buAutoNum type="alphaLcPeriod"/>
            </a:pPr>
            <a:r>
              <a:rPr lang="en-US" dirty="0">
                <a:latin typeface="Arial Black" panose="020B0A04020102020204" pitchFamily="34" charset="0"/>
              </a:rPr>
              <a:t>ESP must be documented on a form.  SST, 504 and IEP forms can be used</a:t>
            </a:r>
          </a:p>
          <a:p>
            <a:pPr marL="914400" lvl="1" indent="-457200">
              <a:buAutoNum type="alphaLcPeriod"/>
            </a:pPr>
            <a:r>
              <a:rPr lang="en-US" dirty="0">
                <a:latin typeface="Arial Black" panose="020B0A04020102020204" pitchFamily="34" charset="0"/>
              </a:rPr>
              <a:t>School needs to provide an HHB teacher</a:t>
            </a:r>
          </a:p>
          <a:p>
            <a:pPr marL="914400" lvl="1" indent="-457200">
              <a:buAutoNum type="alphaLcPeriod"/>
            </a:pPr>
            <a:endParaRPr lang="en-US" dirty="0">
              <a:latin typeface="Arial Black" panose="020B0A04020102020204" pitchFamily="34" charset="0"/>
            </a:endParaRPr>
          </a:p>
          <a:p>
            <a:pPr marL="457200" indent="-457200">
              <a:buAutoNum type="arabicPeriod" startAt="3"/>
            </a:pPr>
            <a:r>
              <a:rPr lang="en-US" dirty="0">
                <a:latin typeface="Arial Black" panose="020B0A04020102020204" pitchFamily="34" charset="0"/>
              </a:rPr>
              <a:t>Services begin!</a:t>
            </a:r>
          </a:p>
          <a:p>
            <a:pPr marL="914400" lvl="1" indent="-457200">
              <a:buAutoNum type="arabicPeriod" startAt="3"/>
            </a:pPr>
            <a:endParaRPr lang="en-US" dirty="0">
              <a:latin typeface="Arial Black" panose="020B0A04020102020204" pitchFamily="34" charset="0"/>
            </a:endParaRPr>
          </a:p>
          <a:p>
            <a:pPr marL="457200" lvl="1" indent="0">
              <a:buNone/>
            </a:pPr>
            <a:endParaRPr lang="en-US" dirty="0">
              <a:latin typeface="Arial Black" panose="020B0A04020102020204" pitchFamily="34" charset="0"/>
            </a:endParaRPr>
          </a:p>
          <a:p>
            <a:pPr marL="457200" indent="-457200">
              <a:buAutoNum type="arabicPeriod" startAt="3"/>
            </a:pPr>
            <a:endParaRPr lang="en-US" dirty="0">
              <a:latin typeface="Arial Black" panose="020B0A04020102020204" pitchFamily="34" charset="0"/>
            </a:endParaRPr>
          </a:p>
          <a:p>
            <a:pPr marL="914400" lvl="1" indent="-457200">
              <a:buFont typeface="+mj-lt"/>
              <a:buAutoNum type="alphaUcPeriod"/>
            </a:pPr>
            <a:endParaRPr lang="en-US" dirty="0">
              <a:latin typeface="Arial Black" panose="020B0A04020102020204" pitchFamily="34" charset="0"/>
            </a:endParaRPr>
          </a:p>
          <a:p>
            <a:pPr lvl="1"/>
            <a:endParaRPr lang="en-US" dirty="0">
              <a:latin typeface="Arial Black" panose="020B0A04020102020204" pitchFamily="34" charset="0"/>
            </a:endParaRPr>
          </a:p>
        </p:txBody>
      </p:sp>
      <p:pic>
        <p:nvPicPr>
          <p:cNvPr id="4" name="Picture 3"/>
          <p:cNvPicPr>
            <a:picLocks noChangeAspect="1"/>
          </p:cNvPicPr>
          <p:nvPr/>
        </p:nvPicPr>
        <p:blipFill>
          <a:blip r:embed="rId4"/>
          <a:stretch>
            <a:fillRect/>
          </a:stretch>
        </p:blipFill>
        <p:spPr>
          <a:xfrm>
            <a:off x="8704509" y="385428"/>
            <a:ext cx="2255354" cy="914822"/>
          </a:xfrm>
          <a:prstGeom prst="rect">
            <a:avLst/>
          </a:prstGeom>
        </p:spPr>
      </p:pic>
    </p:spTree>
    <p:extLst>
      <p:ext uri="{BB962C8B-B14F-4D97-AF65-F5344CB8AC3E}">
        <p14:creationId xmlns:p14="http://schemas.microsoft.com/office/powerpoint/2010/main" val="3313472949"/>
      </p:ext>
    </p:extLst>
  </p:cSld>
  <p:clrMapOvr>
    <a:masterClrMapping/>
  </p:clrMapOvr>
  <mc:AlternateContent xmlns:mc="http://schemas.openxmlformats.org/markup-compatibility/2006" xmlns:p14="http://schemas.microsoft.com/office/powerpoint/2010/main">
    <mc:Choice Requires="p14">
      <p:transition p14:dur="10" advClick="0" advTm="96298">
        <p:random/>
      </p:transition>
    </mc:Choice>
    <mc:Fallback xmlns="">
      <p:transition advClick="0" advTm="96298">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64336"/>
            <a:ext cx="11811000" cy="1293028"/>
          </a:xfrm>
        </p:spPr>
        <p:txBody>
          <a:bodyPr>
            <a:normAutofit/>
          </a:bodyPr>
          <a:lstStyle/>
          <a:p>
            <a:r>
              <a:rPr lang="en-US" b="1" dirty="0">
                <a:latin typeface="Arial Black" panose="020B0A04020102020204" pitchFamily="34" charset="0"/>
              </a:rPr>
              <a:t>Forms: Educational Services Plan (ESP)</a:t>
            </a:r>
          </a:p>
        </p:txBody>
      </p:sp>
      <p:sp>
        <p:nvSpPr>
          <p:cNvPr id="5" name="Content Placeholder 4"/>
          <p:cNvSpPr>
            <a:spLocks noGrp="1"/>
          </p:cNvSpPr>
          <p:nvPr>
            <p:ph sz="half" idx="1"/>
          </p:nvPr>
        </p:nvSpPr>
        <p:spPr>
          <a:xfrm>
            <a:off x="412059" y="1255133"/>
            <a:ext cx="5893491" cy="5602867"/>
          </a:xfrm>
        </p:spPr>
        <p:txBody>
          <a:bodyPr>
            <a:normAutofit/>
          </a:bodyPr>
          <a:lstStyle/>
          <a:p>
            <a:r>
              <a:rPr lang="en-US" dirty="0">
                <a:latin typeface="Arial Black" panose="020B0A04020102020204" pitchFamily="34" charset="0"/>
              </a:rPr>
              <a:t>Required by GADOE</a:t>
            </a:r>
          </a:p>
          <a:p>
            <a:r>
              <a:rPr lang="en-US" dirty="0">
                <a:latin typeface="Arial Black" panose="020B0A04020102020204" pitchFamily="34" charset="0"/>
              </a:rPr>
              <a:t>An ESP delineates the HHB services to be provided to the student</a:t>
            </a:r>
          </a:p>
          <a:p>
            <a:r>
              <a:rPr lang="en-US" dirty="0">
                <a:latin typeface="Arial Black" panose="020B0A04020102020204" pitchFamily="34" charset="0"/>
              </a:rPr>
              <a:t>Can utilize the IEP or 504 or form provided in manual</a:t>
            </a:r>
          </a:p>
          <a:p>
            <a:r>
              <a:rPr lang="en-US" dirty="0">
                <a:latin typeface="Arial Black" panose="020B0A04020102020204" pitchFamily="34" charset="0"/>
              </a:rPr>
              <a:t>Agreed upon by parent/guardian, HHB contact, HHB teacher and other school officials.  </a:t>
            </a:r>
          </a:p>
          <a:p>
            <a:r>
              <a:rPr lang="en-US" dirty="0">
                <a:latin typeface="Arial Black" panose="020B0A04020102020204" pitchFamily="34" charset="0"/>
              </a:rPr>
              <a:t>Can be face-to-face, phone, or electronic</a:t>
            </a:r>
          </a:p>
          <a:p>
            <a:r>
              <a:rPr lang="en-US" dirty="0">
                <a:latin typeface="Arial Black" panose="020B0A04020102020204" pitchFamily="34" charset="0"/>
              </a:rPr>
              <a:t>Must be scheduled within 5 days after notification of approval of services</a:t>
            </a:r>
          </a:p>
          <a:p>
            <a:r>
              <a:rPr lang="en-US" dirty="0">
                <a:latin typeface="Arial Black" panose="020B0A04020102020204" pitchFamily="34" charset="0"/>
              </a:rPr>
              <a:t>Upload into “Person Documents Tab” on IC (if not in 504 or IEP)</a:t>
            </a:r>
          </a:p>
        </p:txBody>
      </p:sp>
      <p:pic>
        <p:nvPicPr>
          <p:cNvPr id="7" name="Picture 6">
            <a:extLst>
              <a:ext uri="{FF2B5EF4-FFF2-40B4-BE49-F238E27FC236}">
                <a16:creationId xmlns:a16="http://schemas.microsoft.com/office/drawing/2014/main" id="{9DDCF7EC-75E4-4578-9B93-8D19C18B4B43}"/>
              </a:ext>
            </a:extLst>
          </p:cNvPr>
          <p:cNvPicPr>
            <a:picLocks noChangeAspect="1"/>
          </p:cNvPicPr>
          <p:nvPr/>
        </p:nvPicPr>
        <p:blipFill>
          <a:blip r:embed="rId3"/>
          <a:stretch>
            <a:fillRect/>
          </a:stretch>
        </p:blipFill>
        <p:spPr>
          <a:xfrm>
            <a:off x="7484035" y="1506248"/>
            <a:ext cx="3844356" cy="5100636"/>
          </a:xfrm>
          <a:prstGeom prst="rect">
            <a:avLst/>
          </a:prstGeom>
        </p:spPr>
      </p:pic>
    </p:spTree>
    <p:extLst>
      <p:ext uri="{BB962C8B-B14F-4D97-AF65-F5344CB8AC3E}">
        <p14:creationId xmlns:p14="http://schemas.microsoft.com/office/powerpoint/2010/main" val="85911177"/>
      </p:ext>
    </p:extLst>
  </p:cSld>
  <p:clrMapOvr>
    <a:masterClrMapping/>
  </p:clrMapOvr>
  <mc:AlternateContent xmlns:mc="http://schemas.openxmlformats.org/markup-compatibility/2006" xmlns:p14="http://schemas.microsoft.com/office/powerpoint/2010/main">
    <mc:Choice Requires="p14">
      <p:transition p14:dur="10" advClick="0" advTm="41948">
        <p:random/>
      </p:transition>
    </mc:Choice>
    <mc:Fallback xmlns="">
      <p:transition advClick="0" advTm="41948">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364323"/>
            <a:ext cx="11660414" cy="1293028"/>
          </a:xfrm>
        </p:spPr>
        <p:txBody>
          <a:bodyPr/>
          <a:lstStyle/>
          <a:p>
            <a:pPr algn="ctr"/>
            <a:r>
              <a:rPr lang="en-US" b="1" dirty="0">
                <a:latin typeface="Arial Black" panose="020B0A04020102020204" pitchFamily="34" charset="0"/>
              </a:rPr>
              <a:t>Delivery of Services</a:t>
            </a:r>
          </a:p>
        </p:txBody>
      </p:sp>
      <p:sp>
        <p:nvSpPr>
          <p:cNvPr id="3" name="Content Placeholder 2"/>
          <p:cNvSpPr>
            <a:spLocks noGrp="1"/>
          </p:cNvSpPr>
          <p:nvPr>
            <p:ph idx="1"/>
          </p:nvPr>
        </p:nvSpPr>
        <p:spPr>
          <a:xfrm>
            <a:off x="342900" y="972457"/>
            <a:ext cx="11163300" cy="5685920"/>
          </a:xfrm>
        </p:spPr>
        <p:txBody>
          <a:bodyPr>
            <a:normAutofit/>
          </a:bodyPr>
          <a:lstStyle/>
          <a:p>
            <a:pPr marL="0" indent="0">
              <a:buNone/>
            </a:pPr>
            <a:r>
              <a:rPr lang="en-US" b="1" dirty="0">
                <a:latin typeface="Arial Black" panose="020B0A04020102020204" pitchFamily="34" charset="0"/>
              </a:rPr>
              <a:t>Where can services be provided?</a:t>
            </a:r>
          </a:p>
          <a:p>
            <a:r>
              <a:rPr lang="en-US" dirty="0">
                <a:latin typeface="Arial Black" panose="020B0A04020102020204" pitchFamily="34" charset="0"/>
              </a:rPr>
              <a:t>Student’s home</a:t>
            </a:r>
          </a:p>
          <a:p>
            <a:r>
              <a:rPr lang="en-US" dirty="0">
                <a:latin typeface="Arial Black" panose="020B0A04020102020204" pitchFamily="34" charset="0"/>
              </a:rPr>
              <a:t>Health care facility</a:t>
            </a:r>
          </a:p>
          <a:p>
            <a:r>
              <a:rPr lang="en-US" dirty="0">
                <a:latin typeface="Arial Black" panose="020B0A04020102020204" pitchFamily="34" charset="0"/>
              </a:rPr>
              <a:t>Library</a:t>
            </a:r>
          </a:p>
          <a:p>
            <a:r>
              <a:rPr lang="en-US" dirty="0">
                <a:latin typeface="Arial Black" panose="020B0A04020102020204" pitchFamily="34" charset="0"/>
              </a:rPr>
              <a:t>Community Centers, Boys &amp; Girls Club, etc.</a:t>
            </a:r>
          </a:p>
          <a:p>
            <a:r>
              <a:rPr lang="en-US" dirty="0">
                <a:latin typeface="Arial Black" panose="020B0A04020102020204" pitchFamily="34" charset="0"/>
              </a:rPr>
              <a:t>Space should have </a:t>
            </a:r>
          </a:p>
          <a:p>
            <a:pPr lvl="1"/>
            <a:r>
              <a:rPr lang="en-US" dirty="0">
                <a:latin typeface="Arial Black" panose="020B0A04020102020204" pitchFamily="34" charset="0"/>
              </a:rPr>
              <a:t>table or desk </a:t>
            </a:r>
          </a:p>
          <a:p>
            <a:pPr lvl="1"/>
            <a:r>
              <a:rPr lang="en-US" dirty="0">
                <a:latin typeface="Arial Black" panose="020B0A04020102020204" pitchFamily="34" charset="0"/>
              </a:rPr>
              <a:t>well ventilated, </a:t>
            </a:r>
          </a:p>
          <a:p>
            <a:pPr lvl="1"/>
            <a:r>
              <a:rPr lang="en-US" dirty="0">
                <a:latin typeface="Arial Black" panose="020B0A04020102020204" pitchFamily="34" charset="0"/>
              </a:rPr>
              <a:t>smoke-free, </a:t>
            </a:r>
          </a:p>
          <a:p>
            <a:pPr lvl="1"/>
            <a:r>
              <a:rPr lang="en-US" dirty="0">
                <a:latin typeface="Arial Black" panose="020B0A04020102020204" pitchFamily="34" charset="0"/>
              </a:rPr>
              <a:t>Clean</a:t>
            </a:r>
          </a:p>
          <a:p>
            <a:pPr lvl="1"/>
            <a:r>
              <a:rPr lang="en-US" dirty="0">
                <a:latin typeface="Arial Black" panose="020B0A04020102020204" pitchFamily="34" charset="0"/>
              </a:rPr>
              <a:t>Quiet</a:t>
            </a:r>
          </a:p>
          <a:p>
            <a:r>
              <a:rPr lang="en-US" dirty="0">
                <a:latin typeface="Arial Black" panose="020B0A04020102020204" pitchFamily="34" charset="0"/>
              </a:rPr>
              <a:t>ESP should include location of services</a:t>
            </a:r>
          </a:p>
          <a:p>
            <a:pPr marL="0" indent="0" algn="ctr">
              <a:buNone/>
            </a:pPr>
            <a:r>
              <a:rPr lang="en-US" b="1" i="1" dirty="0">
                <a:latin typeface="Arial Black" panose="020B0A04020102020204" pitchFamily="34" charset="0"/>
              </a:rPr>
              <a:t>*A PARENT, GUARDIAN OR OTHER DESIGNATED ADULT OVER THE AGE OF 21 MUST BE PRESENT FOR THE ENTIRETY OF SESSIONS.</a:t>
            </a:r>
          </a:p>
        </p:txBody>
      </p:sp>
      <p:pic>
        <p:nvPicPr>
          <p:cNvPr id="4" name="Picture 3"/>
          <p:cNvPicPr>
            <a:picLocks noChangeAspect="1"/>
          </p:cNvPicPr>
          <p:nvPr/>
        </p:nvPicPr>
        <p:blipFill>
          <a:blip r:embed="rId3"/>
          <a:stretch>
            <a:fillRect/>
          </a:stretch>
        </p:blipFill>
        <p:spPr>
          <a:xfrm>
            <a:off x="8682037" y="2238168"/>
            <a:ext cx="2143125" cy="2143125"/>
          </a:xfrm>
          <a:prstGeom prst="rect">
            <a:avLst/>
          </a:prstGeom>
        </p:spPr>
      </p:pic>
    </p:spTree>
    <p:extLst>
      <p:ext uri="{BB962C8B-B14F-4D97-AF65-F5344CB8AC3E}">
        <p14:creationId xmlns:p14="http://schemas.microsoft.com/office/powerpoint/2010/main" val="723651386"/>
      </p:ext>
    </p:extLst>
  </p:cSld>
  <p:clrMapOvr>
    <a:masterClrMapping/>
  </p:clrMapOvr>
  <mc:AlternateContent xmlns:mc="http://schemas.openxmlformats.org/markup-compatibility/2006" xmlns:p14="http://schemas.microsoft.com/office/powerpoint/2010/main">
    <mc:Choice Requires="p14">
      <p:transition p14:dur="10" advClick="0" advTm="47827">
        <p:random/>
      </p:transition>
    </mc:Choice>
    <mc:Fallback xmlns="">
      <p:transition advClick="0" advTm="47827">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e2335c7-1982-4704-bb82-06d037e0a0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AB7B2721DBFE418E4F3EE6E58743CA" ma:contentTypeVersion="18" ma:contentTypeDescription="Create a new document." ma:contentTypeScope="" ma:versionID="6832be94c68992265584ee34763a5baa">
  <xsd:schema xmlns:xsd="http://www.w3.org/2001/XMLSchema" xmlns:xs="http://www.w3.org/2001/XMLSchema" xmlns:p="http://schemas.microsoft.com/office/2006/metadata/properties" xmlns:ns3="4aa08462-8b6e-45f4-a16f-6dc2a0fd03b6" xmlns:ns4="ee2335c7-1982-4704-bb82-06d037e0a04f" targetNamespace="http://schemas.microsoft.com/office/2006/metadata/properties" ma:root="true" ma:fieldsID="b381828739f0f3d6047b43babcf67122" ns3:_="" ns4:_="">
    <xsd:import namespace="4aa08462-8b6e-45f4-a16f-6dc2a0fd03b6"/>
    <xsd:import namespace="ee2335c7-1982-4704-bb82-06d037e0a0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a08462-8b6e-45f4-a16f-6dc2a0fd0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2335c7-1982-4704-bb82-06d037e0a04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E8CEAB-81A9-4BDA-899B-AFB239490B6F}">
  <ds:schemaRefs>
    <ds:schemaRef ds:uri="http://schemas.microsoft.com/sharepoint/v3/contenttype/forms"/>
  </ds:schemaRefs>
</ds:datastoreItem>
</file>

<file path=customXml/itemProps2.xml><?xml version="1.0" encoding="utf-8"?>
<ds:datastoreItem xmlns:ds="http://schemas.openxmlformats.org/officeDocument/2006/customXml" ds:itemID="{B247CD76-DE2F-43AB-A7DC-C1074E019D90}">
  <ds:schemaRefs>
    <ds:schemaRef ds:uri="http://purl.org/dc/elements/1.1/"/>
    <ds:schemaRef ds:uri="4aa08462-8b6e-45f4-a16f-6dc2a0fd03b6"/>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ee2335c7-1982-4704-bb82-06d037e0a04f"/>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739EBBB8-FEF2-4078-B2FF-4B2191CAA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a08462-8b6e-45f4-a16f-6dc2a0fd03b6"/>
    <ds:schemaRef ds:uri="ee2335c7-1982-4704-bb82-06d037e0a0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379</TotalTime>
  <Words>3984</Words>
  <Application>Microsoft Office PowerPoint</Application>
  <PresentationFormat>Widescreen</PresentationFormat>
  <Paragraphs>378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Wingdings</vt:lpstr>
      <vt:lpstr>Celestial</vt:lpstr>
      <vt:lpstr>Hospital/Homebound Teacher Training   2024-2025</vt:lpstr>
      <vt:lpstr>Topics covered</vt:lpstr>
      <vt:lpstr>What are hospital/homebound services?</vt:lpstr>
      <vt:lpstr>What hospital/homebound services ARE NOT?</vt:lpstr>
      <vt:lpstr>What are hospital/homebound services?</vt:lpstr>
      <vt:lpstr>Homebound is Face to face </vt:lpstr>
      <vt:lpstr>Application process</vt:lpstr>
      <vt:lpstr>Forms: Educational Services Plan (ESP)</vt:lpstr>
      <vt:lpstr>Delivery of Services</vt:lpstr>
      <vt:lpstr>Delivery of Services</vt:lpstr>
      <vt:lpstr>delivery models and instructional delivery</vt:lpstr>
      <vt:lpstr>Instructional delivery</vt:lpstr>
      <vt:lpstr>ATTENDANCE</vt:lpstr>
      <vt:lpstr>PowerPoint Presentation</vt:lpstr>
      <vt:lpstr>Termination of services</vt:lpstr>
      <vt:lpstr>Termination of services</vt:lpstr>
      <vt:lpstr>TEACHER Qualifications</vt:lpstr>
      <vt:lpstr> payroll &amp; Forms</vt:lpstr>
      <vt:lpstr>Services log/payroll form</vt:lpstr>
      <vt:lpstr>Sample time sheet</vt:lpstr>
      <vt:lpstr>Submitting payroll</vt:lpstr>
      <vt:lpstr>Other Available forms and Documents</vt:lpstr>
      <vt:lpstr>Other Final reminders</vt:lpstr>
      <vt:lpstr>Contact information </vt:lpstr>
      <vt:lpstr>THANK YOU FOR HELPING RCSS STUDENTS TO SUCCEED!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Hospital/Homebound Teacher Training   2023-2024</dc:title>
  <dc:creator>Holmes, Amelia</dc:creator>
  <cp:lastModifiedBy>Holmes, Amelia</cp:lastModifiedBy>
  <cp:revision>12</cp:revision>
  <cp:lastPrinted>2023-07-31T19:35:45Z</cp:lastPrinted>
  <dcterms:created xsi:type="dcterms:W3CDTF">2023-07-31T15:21:41Z</dcterms:created>
  <dcterms:modified xsi:type="dcterms:W3CDTF">2024-08-09T21:03:28Z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0x01010021AB7B2721DBFE418E4F3EE6E58743CA</vt:lpwstr>
  </property>
</Properties>
</file>