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4"/>
  </p:notesMasterIdLst>
  <p:sldIdLst>
    <p:sldId id="635" r:id="rId2"/>
    <p:sldId id="283" r:id="rId3"/>
    <p:sldId id="256" r:id="rId4"/>
    <p:sldId id="278" r:id="rId5"/>
    <p:sldId id="258" r:id="rId6"/>
    <p:sldId id="347" r:id="rId7"/>
    <p:sldId id="634" r:id="rId8"/>
    <p:sldId id="653" r:id="rId9"/>
    <p:sldId id="636" r:id="rId10"/>
    <p:sldId id="257" r:id="rId11"/>
    <p:sldId id="637" r:id="rId12"/>
    <p:sldId id="263" r:id="rId13"/>
    <p:sldId id="638" r:id="rId14"/>
    <p:sldId id="639" r:id="rId15"/>
    <p:sldId id="640" r:id="rId16"/>
    <p:sldId id="656" r:id="rId17"/>
    <p:sldId id="641" r:id="rId18"/>
    <p:sldId id="642" r:id="rId19"/>
    <p:sldId id="643" r:id="rId20"/>
    <p:sldId id="644" r:id="rId21"/>
    <p:sldId id="645" r:id="rId22"/>
    <p:sldId id="646" r:id="rId23"/>
    <p:sldId id="647" r:id="rId24"/>
    <p:sldId id="648" r:id="rId25"/>
    <p:sldId id="261" r:id="rId26"/>
    <p:sldId id="649" r:id="rId27"/>
    <p:sldId id="276" r:id="rId28"/>
    <p:sldId id="650" r:id="rId29"/>
    <p:sldId id="651" r:id="rId30"/>
    <p:sldId id="652" r:id="rId31"/>
    <p:sldId id="657"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114" d="100"/>
          <a:sy n="114" d="100"/>
        </p:scale>
        <p:origin x="1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2426B-8197-4D21-A68F-68CF895D6892}" type="datetimeFigureOut">
              <a:rPr lang="en-US" smtClean="0"/>
              <a:t>4/14/2025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D734E-F46A-4AEE-AEEF-B3091A15E2E1}" type="slidenum">
              <a:rPr lang="en-US" smtClean="0"/>
              <a:t>‹#›</a:t>
            </a:fld>
            <a:endParaRPr lang="en-US" dirty="0"/>
          </a:p>
        </p:txBody>
      </p:sp>
    </p:spTree>
    <p:extLst>
      <p:ext uri="{BB962C8B-B14F-4D97-AF65-F5344CB8AC3E}">
        <p14:creationId xmlns:p14="http://schemas.microsoft.com/office/powerpoint/2010/main" val="130433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C79EAE5A-887D-4681-9A98-16D38347E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2C36E0-AC7E-4746-996D-9D19139DFC07}" type="slidenum">
              <a:rPr lang="en-US" altLang="en-US"/>
              <a:pPr/>
              <a:t>2</a:t>
            </a:fld>
            <a:endParaRPr lang="en-US" altLang="en-US" dirty="0"/>
          </a:p>
        </p:txBody>
      </p:sp>
      <p:sp>
        <p:nvSpPr>
          <p:cNvPr id="9219" name="Rectangle 1">
            <a:extLst>
              <a:ext uri="{FF2B5EF4-FFF2-40B4-BE49-F238E27FC236}">
                <a16:creationId xmlns:a16="http://schemas.microsoft.com/office/drawing/2014/main" id="{C9B6B7EF-047E-4EDB-99B7-E5654F3E06AD}"/>
              </a:ext>
            </a:extLst>
          </p:cNvPr>
          <p:cNvSpPr txBox="1">
            <a:spLocks noGrp="1" noRot="1" noChangeAspect="1" noChangeArrowheads="1" noTextEdit="1"/>
          </p:cNvSpPr>
          <p:nvPr>
            <p:ph type="sldImg"/>
          </p:nvPr>
        </p:nvSpPr>
        <p:spPr bwMode="auto">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18843294-73F2-49F8-92B7-8AFD1158890B}"/>
              </a:ext>
            </a:extLst>
          </p:cNvPr>
          <p:cNvSpPr txBox="1">
            <a:spLocks noGrp="1" noChangeArrowheads="1"/>
          </p:cNvSpPr>
          <p:nvPr>
            <p:ph type="body" idx="1"/>
          </p:nvPr>
        </p:nvSpPr>
        <p:spPr bwMode="auto">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8ADBF8-66AB-4ED0-AD18-DC36D9D9AFEF}" type="slidenum">
              <a:rPr lang="en-US" smtClean="0"/>
              <a:pPr/>
              <a:t>4</a:t>
            </a:fld>
            <a:endParaRPr lang="en-US" dirty="0"/>
          </a:p>
        </p:txBody>
      </p:sp>
    </p:spTree>
    <p:extLst>
      <p:ext uri="{BB962C8B-B14F-4D97-AF65-F5344CB8AC3E}">
        <p14:creationId xmlns:p14="http://schemas.microsoft.com/office/powerpoint/2010/main" val="323711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849F89C-C85E-4842-9998-A8B3D9F286C3}" type="datetimeFigureOut">
              <a:rPr lang="en-US" smtClean="0"/>
              <a:t>4/14/2025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1A91714-5251-426F-AD0A-2E734956143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27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1206602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170422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2" y="273629"/>
            <a:ext cx="10968959" cy="1143480"/>
          </a:xfrm>
        </p:spPr>
        <p:txBody>
          <a:bodyPr/>
          <a:lstStyle/>
          <a:p>
            <a:r>
              <a:rPr lang="en-US"/>
              <a:t>Click to edit Master title style</a:t>
            </a:r>
          </a:p>
        </p:txBody>
      </p:sp>
      <p:sp>
        <p:nvSpPr>
          <p:cNvPr id="3" name="Content Placeholder 2"/>
          <p:cNvSpPr>
            <a:spLocks noGrp="1"/>
          </p:cNvSpPr>
          <p:nvPr>
            <p:ph sz="quarter" idx="1"/>
          </p:nvPr>
        </p:nvSpPr>
        <p:spPr>
          <a:xfrm>
            <a:off x="871680" y="1795871"/>
            <a:ext cx="5260800" cy="1807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16801" y="1795871"/>
            <a:ext cx="5262721" cy="18073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871681" y="3741513"/>
            <a:ext cx="10707841" cy="1808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7D01408-B676-40B1-A9D1-F10BEAA80D4F}"/>
              </a:ext>
            </a:extLst>
          </p:cNvPr>
          <p:cNvSpPr>
            <a:spLocks noGrp="1"/>
          </p:cNvSpPr>
          <p:nvPr>
            <p:ph type="dt" idx="10"/>
          </p:nvPr>
        </p:nvSpPr>
        <p:spPr>
          <a:xfrm>
            <a:off x="740833" y="5953125"/>
            <a:ext cx="2838451" cy="471488"/>
          </a:xfrm>
        </p:spPr>
        <p:txBody>
          <a:bodyPr/>
          <a:lstStyle>
            <a:lvl1pPr>
              <a:defRPr/>
            </a:lvl1pPr>
          </a:lstStyle>
          <a:p>
            <a:pPr>
              <a:defRPr/>
            </a:pPr>
            <a:endParaRPr lang="en-US" altLang="en-US" dirty="0"/>
          </a:p>
        </p:txBody>
      </p:sp>
      <p:sp>
        <p:nvSpPr>
          <p:cNvPr id="7" name="Footer Placeholder 6">
            <a:extLst>
              <a:ext uri="{FF2B5EF4-FFF2-40B4-BE49-F238E27FC236}">
                <a16:creationId xmlns:a16="http://schemas.microsoft.com/office/drawing/2014/main" id="{4B244787-A1C6-4613-AA84-24353EA060C1}"/>
              </a:ext>
            </a:extLst>
          </p:cNvPr>
          <p:cNvSpPr>
            <a:spLocks noGrp="1"/>
          </p:cNvSpPr>
          <p:nvPr>
            <p:ph type="ftr" idx="11"/>
          </p:nvPr>
        </p:nvSpPr>
        <p:spPr>
          <a:xfrm>
            <a:off x="4301067" y="5953125"/>
            <a:ext cx="3862917" cy="471488"/>
          </a:xfrm>
        </p:spPr>
        <p:txBody>
          <a:bodyPr/>
          <a:lstStyle>
            <a:lvl1pPr>
              <a:defRPr/>
            </a:lvl1pPr>
          </a:lstStyle>
          <a:p>
            <a:pPr>
              <a:defRPr/>
            </a:pPr>
            <a:endParaRPr lang="en-US" altLang="en-US" dirty="0"/>
          </a:p>
        </p:txBody>
      </p:sp>
      <p:sp>
        <p:nvSpPr>
          <p:cNvPr id="8" name="Slide Number Placeholder 7">
            <a:extLst>
              <a:ext uri="{FF2B5EF4-FFF2-40B4-BE49-F238E27FC236}">
                <a16:creationId xmlns:a16="http://schemas.microsoft.com/office/drawing/2014/main" id="{B1E72903-12D8-432F-8968-F8D9A85B030A}"/>
              </a:ext>
            </a:extLst>
          </p:cNvPr>
          <p:cNvSpPr>
            <a:spLocks noGrp="1"/>
          </p:cNvSpPr>
          <p:nvPr>
            <p:ph type="sldNum" idx="12"/>
          </p:nvPr>
        </p:nvSpPr>
        <p:spPr>
          <a:xfrm>
            <a:off x="8873067" y="5953125"/>
            <a:ext cx="2836333" cy="471488"/>
          </a:xfrm>
        </p:spPr>
        <p:txBody>
          <a:bodyPr/>
          <a:lstStyle>
            <a:lvl1pPr>
              <a:defRPr/>
            </a:lvl1pPr>
          </a:lstStyle>
          <a:p>
            <a:pPr>
              <a:defRPr/>
            </a:pPr>
            <a:fld id="{2E7C76D7-D986-4B92-AB81-FBCF0989D7FC}" type="slidenum">
              <a:rPr lang="en-US" altLang="en-US"/>
              <a:pPr>
                <a:defRPr/>
              </a:pPr>
              <a:t>‹#›</a:t>
            </a:fld>
            <a:endParaRPr lang="en-US" altLang="en-US" dirty="0"/>
          </a:p>
        </p:txBody>
      </p:sp>
    </p:spTree>
    <p:extLst>
      <p:ext uri="{BB962C8B-B14F-4D97-AF65-F5344CB8AC3E}">
        <p14:creationId xmlns:p14="http://schemas.microsoft.com/office/powerpoint/2010/main" val="3090190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3649955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91714-5251-426F-AD0A-2E734956143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578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4045056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4222800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832875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1155496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954355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49F89C-C85E-4842-9998-A8B3D9F286C3}" type="datetimeFigureOut">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91714-5251-426F-AD0A-2E7349561436}" type="slidenum">
              <a:rPr lang="en-US" smtClean="0"/>
              <a:t>‹#›</a:t>
            </a:fld>
            <a:endParaRPr lang="en-US" dirty="0"/>
          </a:p>
        </p:txBody>
      </p:sp>
    </p:spTree>
    <p:extLst>
      <p:ext uri="{BB962C8B-B14F-4D97-AF65-F5344CB8AC3E}">
        <p14:creationId xmlns:p14="http://schemas.microsoft.com/office/powerpoint/2010/main" val="1743025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849F89C-C85E-4842-9998-A8B3D9F286C3}" type="datetimeFigureOut">
              <a:rPr lang="en-US" smtClean="0"/>
              <a:t>4/14/2025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71A91714-5251-426F-AD0A-2E7349561436}" type="slidenum">
              <a:rPr lang="en-US" smtClean="0"/>
              <a:t>‹#›</a:t>
            </a:fld>
            <a:endParaRPr lang="en-US" dirty="0"/>
          </a:p>
        </p:txBody>
      </p:sp>
    </p:spTree>
    <p:extLst>
      <p:ext uri="{BB962C8B-B14F-4D97-AF65-F5344CB8AC3E}">
        <p14:creationId xmlns:p14="http://schemas.microsoft.com/office/powerpoint/2010/main" val="782350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lC3Hf78ka-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8EAF0D-75D3-4D9D-AD27-96060424B17C}"/>
              </a:ext>
            </a:extLst>
          </p:cNvPr>
          <p:cNvSpPr>
            <a:spLocks noGrp="1"/>
          </p:cNvSpPr>
          <p:nvPr>
            <p:ph type="title"/>
          </p:nvPr>
        </p:nvSpPr>
        <p:spPr/>
        <p:txBody>
          <a:bodyPr/>
          <a:lstStyle/>
          <a:p>
            <a:r>
              <a:rPr lang="en-US" dirty="0"/>
              <a:t>BELL RINGER </a:t>
            </a:r>
          </a:p>
        </p:txBody>
      </p:sp>
      <p:pic>
        <p:nvPicPr>
          <p:cNvPr id="10" name="Content Placeholder 9">
            <a:extLst>
              <a:ext uri="{FF2B5EF4-FFF2-40B4-BE49-F238E27FC236}">
                <a16:creationId xmlns:a16="http://schemas.microsoft.com/office/drawing/2014/main" id="{26D014C9-50EE-4BB0-A8E6-58606E86356B}"/>
              </a:ext>
            </a:extLst>
          </p:cNvPr>
          <p:cNvPicPr>
            <a:picLocks noGrp="1" noChangeAspect="1"/>
          </p:cNvPicPr>
          <p:nvPr>
            <p:ph sz="half" idx="1"/>
          </p:nvPr>
        </p:nvPicPr>
        <p:blipFill>
          <a:blip r:embed="rId2"/>
          <a:stretch>
            <a:fillRect/>
          </a:stretch>
        </p:blipFill>
        <p:spPr>
          <a:xfrm>
            <a:off x="964735" y="1965960"/>
            <a:ext cx="4631292" cy="4119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a:extLst>
              <a:ext uri="{FF2B5EF4-FFF2-40B4-BE49-F238E27FC236}">
                <a16:creationId xmlns:a16="http://schemas.microsoft.com/office/drawing/2014/main" id="{B3F1A2A5-15C6-4074-94BE-3351B529BF0C}"/>
              </a:ext>
            </a:extLst>
          </p:cNvPr>
          <p:cNvSpPr>
            <a:spLocks noGrp="1"/>
          </p:cNvSpPr>
          <p:nvPr>
            <p:ph sz="half" idx="2"/>
          </p:nvPr>
        </p:nvSpPr>
        <p:spPr>
          <a:xfrm>
            <a:off x="6368280" y="312490"/>
            <a:ext cx="4754880" cy="4023360"/>
          </a:xfrm>
        </p:spPr>
        <p:txBody>
          <a:bodyPr/>
          <a:lstStyle/>
          <a:p>
            <a:r>
              <a:rPr lang="en-US" sz="1800" dirty="0"/>
              <a:t>Read the items on the chart below. Each entity on the list are things that  may be a part of a woman’s life.  Where do YOU think each element should rank in order of importance?  (Number 1 is the MOST important, Number 8 is the LEAST significant) Please be candid about your ranking and be prepared to defend your list. </a:t>
            </a:r>
          </a:p>
          <a:p>
            <a:endParaRPr lang="en-US" sz="2000" dirty="0"/>
          </a:p>
          <a:p>
            <a:endParaRPr lang="en-US" dirty="0"/>
          </a:p>
        </p:txBody>
      </p:sp>
      <p:graphicFrame>
        <p:nvGraphicFramePr>
          <p:cNvPr id="8" name="Table 7">
            <a:extLst>
              <a:ext uri="{FF2B5EF4-FFF2-40B4-BE49-F238E27FC236}">
                <a16:creationId xmlns:a16="http://schemas.microsoft.com/office/drawing/2014/main" id="{E70EF56C-4C51-464A-B643-569C8055B294}"/>
              </a:ext>
            </a:extLst>
          </p:cNvPr>
          <p:cNvGraphicFramePr>
            <a:graphicFrameLocks noGrp="1"/>
          </p:cNvGraphicFramePr>
          <p:nvPr>
            <p:extLst>
              <p:ext uri="{D42A27DB-BD31-4B8C-83A1-F6EECF244321}">
                <p14:modId xmlns:p14="http://schemas.microsoft.com/office/powerpoint/2010/main" val="2405900160"/>
              </p:ext>
            </p:extLst>
          </p:nvPr>
        </p:nvGraphicFramePr>
        <p:xfrm>
          <a:off x="6467912" y="2463497"/>
          <a:ext cx="5092117" cy="3931920"/>
        </p:xfrm>
        <a:graphic>
          <a:graphicData uri="http://schemas.openxmlformats.org/drawingml/2006/table">
            <a:tbl>
              <a:tblPr firstRow="1" bandRow="1">
                <a:tableStyleId>{073A0DAA-6AF3-43AB-8588-CEC1D06C72B9}</a:tableStyleId>
              </a:tblPr>
              <a:tblGrid>
                <a:gridCol w="1704570">
                  <a:extLst>
                    <a:ext uri="{9D8B030D-6E8A-4147-A177-3AD203B41FA5}">
                      <a16:colId xmlns:a16="http://schemas.microsoft.com/office/drawing/2014/main" val="247593236"/>
                    </a:ext>
                  </a:extLst>
                </a:gridCol>
                <a:gridCol w="3387547">
                  <a:extLst>
                    <a:ext uri="{9D8B030D-6E8A-4147-A177-3AD203B41FA5}">
                      <a16:colId xmlns:a16="http://schemas.microsoft.com/office/drawing/2014/main" val="939534888"/>
                    </a:ext>
                  </a:extLst>
                </a:gridCol>
              </a:tblGrid>
              <a:tr h="320041">
                <a:tc>
                  <a:txBody>
                    <a:bodyPr/>
                    <a:lstStyle/>
                    <a:p>
                      <a:pPr algn="ctr"/>
                      <a:r>
                        <a:rPr lang="en-US" dirty="0"/>
                        <a:t>RANK </a:t>
                      </a:r>
                    </a:p>
                  </a:txBody>
                  <a:tcPr/>
                </a:tc>
                <a:tc>
                  <a:txBody>
                    <a:bodyPr/>
                    <a:lstStyle/>
                    <a:p>
                      <a:pPr algn="ctr"/>
                      <a:r>
                        <a:rPr lang="en-US" dirty="0"/>
                        <a:t>ENTITY</a:t>
                      </a:r>
                    </a:p>
                  </a:txBody>
                  <a:tcPr/>
                </a:tc>
                <a:extLst>
                  <a:ext uri="{0D108BD9-81ED-4DB2-BD59-A6C34878D82A}">
                    <a16:rowId xmlns:a16="http://schemas.microsoft.com/office/drawing/2014/main" val="409943730"/>
                  </a:ext>
                </a:extLst>
              </a:tr>
              <a:tr h="320041">
                <a:tc>
                  <a:txBody>
                    <a:bodyPr/>
                    <a:lstStyle/>
                    <a:p>
                      <a:endParaRPr lang="en-US" dirty="0"/>
                    </a:p>
                  </a:txBody>
                  <a:tcPr/>
                </a:tc>
                <a:tc>
                  <a:txBody>
                    <a:bodyPr/>
                    <a:lstStyle/>
                    <a:p>
                      <a:r>
                        <a:rPr lang="en-US" dirty="0"/>
                        <a:t>CAREER</a:t>
                      </a:r>
                    </a:p>
                  </a:txBody>
                  <a:tcPr/>
                </a:tc>
                <a:extLst>
                  <a:ext uri="{0D108BD9-81ED-4DB2-BD59-A6C34878D82A}">
                    <a16:rowId xmlns:a16="http://schemas.microsoft.com/office/drawing/2014/main" val="571736330"/>
                  </a:ext>
                </a:extLst>
              </a:tr>
              <a:tr h="320041">
                <a:tc>
                  <a:txBody>
                    <a:bodyPr/>
                    <a:lstStyle/>
                    <a:p>
                      <a:endParaRPr lang="en-US" dirty="0"/>
                    </a:p>
                  </a:txBody>
                  <a:tcPr/>
                </a:tc>
                <a:tc>
                  <a:txBody>
                    <a:bodyPr/>
                    <a:lstStyle/>
                    <a:p>
                      <a:r>
                        <a:rPr lang="en-US" dirty="0"/>
                        <a:t>CHILDREN</a:t>
                      </a:r>
                    </a:p>
                  </a:txBody>
                  <a:tcPr/>
                </a:tc>
                <a:extLst>
                  <a:ext uri="{0D108BD9-81ED-4DB2-BD59-A6C34878D82A}">
                    <a16:rowId xmlns:a16="http://schemas.microsoft.com/office/drawing/2014/main" val="1251742054"/>
                  </a:ext>
                </a:extLst>
              </a:tr>
              <a:tr h="320041">
                <a:tc>
                  <a:txBody>
                    <a:bodyPr/>
                    <a:lstStyle/>
                    <a:p>
                      <a:endParaRPr lang="en-US" dirty="0"/>
                    </a:p>
                  </a:txBody>
                  <a:tcPr/>
                </a:tc>
                <a:tc>
                  <a:txBody>
                    <a:bodyPr/>
                    <a:lstStyle/>
                    <a:p>
                      <a:r>
                        <a:rPr lang="en-US" dirty="0"/>
                        <a:t>COMMUNITY AFFAIRS</a:t>
                      </a:r>
                    </a:p>
                  </a:txBody>
                  <a:tcPr/>
                </a:tc>
                <a:extLst>
                  <a:ext uri="{0D108BD9-81ED-4DB2-BD59-A6C34878D82A}">
                    <a16:rowId xmlns:a16="http://schemas.microsoft.com/office/drawing/2014/main" val="1322424439"/>
                  </a:ext>
                </a:extLst>
              </a:tr>
              <a:tr h="320041">
                <a:tc>
                  <a:txBody>
                    <a:bodyPr/>
                    <a:lstStyle/>
                    <a:p>
                      <a:endParaRPr lang="en-US" dirty="0"/>
                    </a:p>
                  </a:txBody>
                  <a:tcPr/>
                </a:tc>
                <a:tc>
                  <a:txBody>
                    <a:bodyPr/>
                    <a:lstStyle/>
                    <a:p>
                      <a:r>
                        <a:rPr lang="en-US" dirty="0"/>
                        <a:t>EXTENDED FAMILY</a:t>
                      </a:r>
                    </a:p>
                  </a:txBody>
                  <a:tcPr/>
                </a:tc>
                <a:extLst>
                  <a:ext uri="{0D108BD9-81ED-4DB2-BD59-A6C34878D82A}">
                    <a16:rowId xmlns:a16="http://schemas.microsoft.com/office/drawing/2014/main" val="3968734393"/>
                  </a:ext>
                </a:extLst>
              </a:tr>
              <a:tr h="320041">
                <a:tc>
                  <a:txBody>
                    <a:bodyPr/>
                    <a:lstStyle/>
                    <a:p>
                      <a:endParaRPr lang="en-US" dirty="0"/>
                    </a:p>
                  </a:txBody>
                  <a:tcPr/>
                </a:tc>
                <a:tc>
                  <a:txBody>
                    <a:bodyPr/>
                    <a:lstStyle/>
                    <a:p>
                      <a:r>
                        <a:rPr lang="en-US" dirty="0"/>
                        <a:t>FAITH</a:t>
                      </a:r>
                    </a:p>
                  </a:txBody>
                  <a:tcPr/>
                </a:tc>
                <a:extLst>
                  <a:ext uri="{0D108BD9-81ED-4DB2-BD59-A6C34878D82A}">
                    <a16:rowId xmlns:a16="http://schemas.microsoft.com/office/drawing/2014/main" val="299796350"/>
                  </a:ext>
                </a:extLst>
              </a:tr>
              <a:tr h="320041">
                <a:tc>
                  <a:txBody>
                    <a:bodyPr/>
                    <a:lstStyle/>
                    <a:p>
                      <a:endParaRPr lang="en-US" dirty="0"/>
                    </a:p>
                  </a:txBody>
                  <a:tcPr/>
                </a:tc>
                <a:tc>
                  <a:txBody>
                    <a:bodyPr/>
                    <a:lstStyle/>
                    <a:p>
                      <a:r>
                        <a:rPr lang="en-US" dirty="0"/>
                        <a:t>FRIENDSHIPS</a:t>
                      </a:r>
                    </a:p>
                  </a:txBody>
                  <a:tcPr/>
                </a:tc>
                <a:extLst>
                  <a:ext uri="{0D108BD9-81ED-4DB2-BD59-A6C34878D82A}">
                    <a16:rowId xmlns:a16="http://schemas.microsoft.com/office/drawing/2014/main" val="3974575734"/>
                  </a:ext>
                </a:extLst>
              </a:tr>
              <a:tr h="560072">
                <a:tc>
                  <a:txBody>
                    <a:bodyPr/>
                    <a:lstStyle/>
                    <a:p>
                      <a:endParaRPr lang="en-US" dirty="0"/>
                    </a:p>
                  </a:txBody>
                  <a:tcPr/>
                </a:tc>
                <a:tc>
                  <a:txBody>
                    <a:bodyPr/>
                    <a:lstStyle/>
                    <a:p>
                      <a:r>
                        <a:rPr lang="en-US" dirty="0"/>
                        <a:t>HEALTH (MENTAL AND PHYSICAL)</a:t>
                      </a:r>
                    </a:p>
                  </a:txBody>
                  <a:tcPr/>
                </a:tc>
                <a:extLst>
                  <a:ext uri="{0D108BD9-81ED-4DB2-BD59-A6C34878D82A}">
                    <a16:rowId xmlns:a16="http://schemas.microsoft.com/office/drawing/2014/main" val="3763034804"/>
                  </a:ext>
                </a:extLst>
              </a:tr>
              <a:tr h="320041">
                <a:tc>
                  <a:txBody>
                    <a:bodyPr/>
                    <a:lstStyle/>
                    <a:p>
                      <a:endParaRPr lang="en-US" dirty="0"/>
                    </a:p>
                  </a:txBody>
                  <a:tcPr/>
                </a:tc>
                <a:tc>
                  <a:txBody>
                    <a:bodyPr/>
                    <a:lstStyle/>
                    <a:p>
                      <a:r>
                        <a:rPr lang="en-US" dirty="0"/>
                        <a:t>PARTNER/SPOUSE</a:t>
                      </a:r>
                    </a:p>
                  </a:txBody>
                  <a:tcPr/>
                </a:tc>
                <a:extLst>
                  <a:ext uri="{0D108BD9-81ED-4DB2-BD59-A6C34878D82A}">
                    <a16:rowId xmlns:a16="http://schemas.microsoft.com/office/drawing/2014/main" val="1467593906"/>
                  </a:ext>
                </a:extLst>
              </a:tr>
              <a:tr h="320041">
                <a:tc>
                  <a:txBody>
                    <a:bodyPr/>
                    <a:lstStyle/>
                    <a:p>
                      <a:endParaRPr lang="en-US" dirty="0"/>
                    </a:p>
                  </a:txBody>
                  <a:tcPr/>
                </a:tc>
                <a:tc>
                  <a:txBody>
                    <a:bodyPr/>
                    <a:lstStyle/>
                    <a:p>
                      <a:r>
                        <a:rPr lang="en-US" dirty="0"/>
                        <a:t>RECREATION / LEISURE</a:t>
                      </a:r>
                    </a:p>
                  </a:txBody>
                  <a:tcPr/>
                </a:tc>
                <a:extLst>
                  <a:ext uri="{0D108BD9-81ED-4DB2-BD59-A6C34878D82A}">
                    <a16:rowId xmlns:a16="http://schemas.microsoft.com/office/drawing/2014/main" val="609373664"/>
                  </a:ext>
                </a:extLst>
              </a:tr>
            </a:tbl>
          </a:graphicData>
        </a:graphic>
      </p:graphicFrame>
    </p:spTree>
    <p:extLst>
      <p:ext uri="{BB962C8B-B14F-4D97-AF65-F5344CB8AC3E}">
        <p14:creationId xmlns:p14="http://schemas.microsoft.com/office/powerpoint/2010/main" val="2150870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imermagazine.com/wp-content/uploads/2009/01/GoodWife/wife_goodwifegu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7309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2094-2743-48F8-865F-472DD272BA26}"/>
              </a:ext>
            </a:extLst>
          </p:cNvPr>
          <p:cNvSpPr>
            <a:spLocks noGrp="1"/>
          </p:cNvSpPr>
          <p:nvPr>
            <p:ph type="title"/>
          </p:nvPr>
        </p:nvSpPr>
        <p:spPr/>
        <p:txBody>
          <a:bodyPr>
            <a:normAutofit/>
          </a:bodyPr>
          <a:lstStyle/>
          <a:p>
            <a:r>
              <a:rPr lang="en-US" sz="3600" dirty="0"/>
              <a:t>“The Good Wife’s Guide” Review Questions</a:t>
            </a:r>
          </a:p>
        </p:txBody>
      </p:sp>
      <p:sp>
        <p:nvSpPr>
          <p:cNvPr id="3" name="Content Placeholder 2">
            <a:extLst>
              <a:ext uri="{FF2B5EF4-FFF2-40B4-BE49-F238E27FC236}">
                <a16:creationId xmlns:a16="http://schemas.microsoft.com/office/drawing/2014/main" id="{CA7FB8FB-7D5C-4C69-804A-AC669D07A339}"/>
              </a:ext>
            </a:extLst>
          </p:cNvPr>
          <p:cNvSpPr>
            <a:spLocks noGrp="1"/>
          </p:cNvSpPr>
          <p:nvPr>
            <p:ph idx="1"/>
          </p:nvPr>
        </p:nvSpPr>
        <p:spPr/>
        <p:txBody>
          <a:bodyPr>
            <a:normAutofit/>
          </a:bodyPr>
          <a:lstStyle/>
          <a:p>
            <a:r>
              <a:rPr lang="en-US" dirty="0"/>
              <a:t>1. When was this document published? Also explain the significance of the date of publication. </a:t>
            </a:r>
          </a:p>
          <a:p>
            <a:r>
              <a:rPr lang="en-US" dirty="0"/>
              <a:t>2. Describe the image in the document.  Please be specific. </a:t>
            </a:r>
          </a:p>
          <a:p>
            <a:r>
              <a:rPr lang="en-US" dirty="0"/>
              <a:t>3. According to this document, what should be the number one priority of the “Good Housewife?” Even if you disagree, support your response with evidence from the text. </a:t>
            </a:r>
          </a:p>
          <a:p>
            <a:r>
              <a:rPr lang="en-US" dirty="0"/>
              <a:t>4. What part of the documents if any do you think are feasible? Which aspects of the document do find to be the most problematic?  Please be candid. </a:t>
            </a:r>
          </a:p>
          <a:p>
            <a:r>
              <a:rPr lang="en-US" dirty="0"/>
              <a:t>5. Explain how this document would be different if it were published in 2019? Please be specific. </a:t>
            </a:r>
          </a:p>
        </p:txBody>
      </p:sp>
    </p:spTree>
    <p:extLst>
      <p:ext uri="{BB962C8B-B14F-4D97-AF65-F5344CB8AC3E}">
        <p14:creationId xmlns:p14="http://schemas.microsoft.com/office/powerpoint/2010/main" val="449607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383947" y="2967335"/>
            <a:ext cx="9424118"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latin typeface="+mj-lt"/>
                <a:cs typeface="Times New Roman" panose="02020603050405020304" pitchFamily="18" charset="0"/>
              </a:rPr>
              <a:t>EXPLORE EXPLAIN AND ELABORATE</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30137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Explore, Explain and Elaborate Instructions</a:t>
            </a:r>
          </a:p>
        </p:txBody>
      </p:sp>
      <p:sp>
        <p:nvSpPr>
          <p:cNvPr id="3" name="Content Placeholder 2"/>
          <p:cNvSpPr>
            <a:spLocks noGrp="1"/>
          </p:cNvSpPr>
          <p:nvPr>
            <p:ph idx="1"/>
          </p:nvPr>
        </p:nvSpPr>
        <p:spPr/>
        <p:txBody>
          <a:bodyPr>
            <a:normAutofit/>
          </a:bodyPr>
          <a:lstStyle/>
          <a:p>
            <a:r>
              <a:rPr lang="en-US" sz="3200" dirty="0"/>
              <a:t>1. Students will review the standard and l Can Statements.</a:t>
            </a:r>
          </a:p>
          <a:p>
            <a:r>
              <a:rPr lang="en-US" sz="3200" dirty="0"/>
              <a:t>2. Students and instructor will analyze notes and complete activities regarding the Women’s Right’s movement.</a:t>
            </a:r>
          </a:p>
          <a:p>
            <a:pPr marL="45720" indent="0">
              <a:buNone/>
            </a:pPr>
            <a:endParaRPr lang="en-US" dirty="0">
              <a:effectLst>
                <a:outerShdw blurRad="38100" dist="38100" dir="2700000" algn="tl">
                  <a:srgbClr val="000000">
                    <a:alpha val="43137"/>
                  </a:srgbClr>
                </a:outerShdw>
              </a:effectLst>
            </a:endParaRPr>
          </a:p>
          <a:p>
            <a:endParaRPr lang="en-US" dirty="0"/>
          </a:p>
          <a:p>
            <a:endParaRPr lang="en-US" dirty="0"/>
          </a:p>
          <a:p>
            <a:endParaRPr lang="en-US" dirty="0"/>
          </a:p>
        </p:txBody>
      </p:sp>
    </p:spTree>
    <p:extLst>
      <p:ext uri="{BB962C8B-B14F-4D97-AF65-F5344CB8AC3E}">
        <p14:creationId xmlns:p14="http://schemas.microsoft.com/office/powerpoint/2010/main" val="2174024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0C00-320B-4A44-A399-BBAAA642393C}"/>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 </a:t>
            </a:r>
            <a:r>
              <a:rPr lang="en-US" dirty="0"/>
              <a:t>Georgia Standards of Excellence</a:t>
            </a:r>
          </a:p>
        </p:txBody>
      </p:sp>
      <p:sp>
        <p:nvSpPr>
          <p:cNvPr id="3" name="Content Placeholder 2">
            <a:extLst>
              <a:ext uri="{FF2B5EF4-FFF2-40B4-BE49-F238E27FC236}">
                <a16:creationId xmlns:a16="http://schemas.microsoft.com/office/drawing/2014/main" id="{79127418-0E24-4760-A61C-ED94FEC6289E}"/>
              </a:ext>
            </a:extLst>
          </p:cNvPr>
          <p:cNvSpPr>
            <a:spLocks noGrp="1"/>
          </p:cNvSpPr>
          <p:nvPr>
            <p:ph idx="1"/>
          </p:nvPr>
        </p:nvSpPr>
        <p:spPr/>
        <p:txBody>
          <a:bodyPr>
            <a:normAutofit/>
          </a:bodyPr>
          <a:lstStyle/>
          <a:p>
            <a:pPr>
              <a:buFont typeface="Arial" panose="020B0604020202020204" pitchFamily="34" charset="0"/>
              <a:buChar char="•"/>
            </a:pPr>
            <a:r>
              <a:rPr lang="en-US" sz="4000" dirty="0"/>
              <a:t>SSSocIC1 Analyze forms of social inequality. </a:t>
            </a:r>
            <a:endParaRPr lang="en-US" sz="4000" b="1" dirty="0"/>
          </a:p>
        </p:txBody>
      </p:sp>
    </p:spTree>
    <p:extLst>
      <p:ext uri="{BB962C8B-B14F-4D97-AF65-F5344CB8AC3E}">
        <p14:creationId xmlns:p14="http://schemas.microsoft.com/office/powerpoint/2010/main" val="1520410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E2A2-49F0-43D8-99B8-415867A8B3A5}"/>
              </a:ext>
            </a:extLst>
          </p:cNvPr>
          <p:cNvSpPr>
            <a:spLocks noGrp="1"/>
          </p:cNvSpPr>
          <p:nvPr>
            <p:ph type="title"/>
          </p:nvPr>
        </p:nvSpPr>
        <p:spPr/>
        <p:txBody>
          <a:bodyPr/>
          <a:lstStyle/>
          <a:p>
            <a:r>
              <a:rPr lang="en-US" dirty="0"/>
              <a:t>I Can Statement (s) </a:t>
            </a:r>
          </a:p>
        </p:txBody>
      </p:sp>
      <p:sp>
        <p:nvSpPr>
          <p:cNvPr id="3" name="Content Placeholder 2">
            <a:extLst>
              <a:ext uri="{FF2B5EF4-FFF2-40B4-BE49-F238E27FC236}">
                <a16:creationId xmlns:a16="http://schemas.microsoft.com/office/drawing/2014/main" id="{79A6E1D4-EEC3-422A-B49E-8BE9A27385BD}"/>
              </a:ext>
            </a:extLst>
          </p:cNvPr>
          <p:cNvSpPr>
            <a:spLocks noGrp="1"/>
          </p:cNvSpPr>
          <p:nvPr>
            <p:ph idx="1"/>
          </p:nvPr>
        </p:nvSpPr>
        <p:spPr/>
        <p:txBody>
          <a:bodyPr>
            <a:normAutofit/>
          </a:bodyPr>
          <a:lstStyle/>
          <a:p>
            <a:r>
              <a:rPr lang="en-US" sz="3600" dirty="0"/>
              <a:t>1. I can analyze and describe various forms of social inequality and the impact it has on our society. </a:t>
            </a:r>
          </a:p>
          <a:p>
            <a:endParaRPr lang="en-US" sz="3600" dirty="0"/>
          </a:p>
          <a:p>
            <a:r>
              <a:rPr lang="en-US" sz="3600" dirty="0"/>
              <a:t>2. I can analyze and describe the contemporary women’s rights movement in the United States of America. </a:t>
            </a:r>
          </a:p>
        </p:txBody>
      </p:sp>
    </p:spTree>
    <p:extLst>
      <p:ext uri="{BB962C8B-B14F-4D97-AF65-F5344CB8AC3E}">
        <p14:creationId xmlns:p14="http://schemas.microsoft.com/office/powerpoint/2010/main" val="2967664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E2A2-49F0-43D8-99B8-415867A8B3A5}"/>
              </a:ext>
            </a:extLst>
          </p:cNvPr>
          <p:cNvSpPr>
            <a:spLocks noGrp="1"/>
          </p:cNvSpPr>
          <p:nvPr>
            <p:ph type="title"/>
          </p:nvPr>
        </p:nvSpPr>
        <p:spPr/>
        <p:txBody>
          <a:bodyPr/>
          <a:lstStyle/>
          <a:p>
            <a:r>
              <a:rPr lang="en-US" dirty="0"/>
              <a:t>Success Criteria  </a:t>
            </a:r>
          </a:p>
        </p:txBody>
      </p:sp>
      <p:sp>
        <p:nvSpPr>
          <p:cNvPr id="3" name="Content Placeholder 2">
            <a:extLst>
              <a:ext uri="{FF2B5EF4-FFF2-40B4-BE49-F238E27FC236}">
                <a16:creationId xmlns:a16="http://schemas.microsoft.com/office/drawing/2014/main" id="{79A6E1D4-EEC3-422A-B49E-8BE9A27385BD}"/>
              </a:ext>
            </a:extLst>
          </p:cNvPr>
          <p:cNvSpPr>
            <a:spLocks noGrp="1"/>
          </p:cNvSpPr>
          <p:nvPr>
            <p:ph idx="1"/>
          </p:nvPr>
        </p:nvSpPr>
        <p:spPr/>
        <p:txBody>
          <a:bodyPr>
            <a:normAutofit fontScale="92500"/>
          </a:bodyPr>
          <a:lstStyle/>
          <a:p>
            <a:r>
              <a:rPr lang="en-US" sz="3600" dirty="0"/>
              <a:t>1. We will know that we are successful when students can analyze and describe various forms of social inequality and the impact it has on our society. </a:t>
            </a:r>
          </a:p>
          <a:p>
            <a:endParaRPr lang="en-US" sz="3600" dirty="0"/>
          </a:p>
          <a:p>
            <a:r>
              <a:rPr lang="en-US" sz="3600" dirty="0"/>
              <a:t>2. We will know that we are successful when we can analyze and describe the contemporary women’s rights movement in the United States of America. </a:t>
            </a:r>
          </a:p>
        </p:txBody>
      </p:sp>
    </p:spTree>
    <p:extLst>
      <p:ext uri="{BB962C8B-B14F-4D97-AF65-F5344CB8AC3E}">
        <p14:creationId xmlns:p14="http://schemas.microsoft.com/office/powerpoint/2010/main" val="2562648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EA3F-E12C-48EE-A79A-DCD60193660B}"/>
              </a:ext>
            </a:extLst>
          </p:cNvPr>
          <p:cNvSpPr>
            <a:spLocks noGrp="1"/>
          </p:cNvSpPr>
          <p:nvPr>
            <p:ph type="title"/>
          </p:nvPr>
        </p:nvSpPr>
        <p:spPr/>
        <p:txBody>
          <a:bodyPr>
            <a:normAutofit fontScale="90000"/>
          </a:bodyPr>
          <a:lstStyle/>
          <a:p>
            <a:r>
              <a:rPr lang="en-US" dirty="0"/>
              <a:t>Women’s Liberation Movement </a:t>
            </a:r>
            <a:br>
              <a:rPr lang="en-US" dirty="0"/>
            </a:br>
            <a:r>
              <a:rPr lang="en-US" dirty="0"/>
              <a:t>What Were Women Fighting For?</a:t>
            </a:r>
            <a:br>
              <a:rPr lang="en-US" dirty="0"/>
            </a:br>
            <a:endParaRPr lang="en-US" dirty="0"/>
          </a:p>
        </p:txBody>
      </p:sp>
      <p:sp>
        <p:nvSpPr>
          <p:cNvPr id="3" name="Content Placeholder 2">
            <a:extLst>
              <a:ext uri="{FF2B5EF4-FFF2-40B4-BE49-F238E27FC236}">
                <a16:creationId xmlns:a16="http://schemas.microsoft.com/office/drawing/2014/main" id="{69DFF523-F80E-4415-AC98-1833336CACAA}"/>
              </a:ext>
            </a:extLst>
          </p:cNvPr>
          <p:cNvSpPr>
            <a:spLocks noGrp="1"/>
          </p:cNvSpPr>
          <p:nvPr>
            <p:ph idx="1"/>
          </p:nvPr>
        </p:nvSpPr>
        <p:spPr/>
        <p:txBody>
          <a:bodyPr/>
          <a:lstStyle/>
          <a:p>
            <a:r>
              <a:rPr lang="en-US" dirty="0"/>
              <a:t>Women wanted equal rights to men legally, socially, and economically.</a:t>
            </a:r>
          </a:p>
          <a:p>
            <a:r>
              <a:rPr lang="en-US" dirty="0"/>
              <a:t>Though women were allowed to work, they were getting paid meager amounts compared to men and were restricted in their available career paths.</a:t>
            </a:r>
          </a:p>
          <a:p>
            <a:r>
              <a:rPr lang="en-US" dirty="0"/>
              <a:t>Prior to the 1960s, young single women were expected to get married, have children, and take care of their families. </a:t>
            </a:r>
          </a:p>
          <a:p>
            <a:r>
              <a:rPr lang="en-US" dirty="0"/>
              <a:t>The movement focused on changing the idea that women could only be mothers – women could and should be anything they wanted to be, just like men had the right to. </a:t>
            </a:r>
          </a:p>
          <a:p>
            <a:r>
              <a:rPr lang="en-US" dirty="0"/>
              <a:t>The civil rights movement coincided with the women’s movement. African – American women were an especially ignored faction of society. </a:t>
            </a:r>
          </a:p>
          <a:p>
            <a:endParaRPr lang="en-US" dirty="0"/>
          </a:p>
        </p:txBody>
      </p:sp>
    </p:spTree>
    <p:extLst>
      <p:ext uri="{BB962C8B-B14F-4D97-AF65-F5344CB8AC3E}">
        <p14:creationId xmlns:p14="http://schemas.microsoft.com/office/powerpoint/2010/main" val="66890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0048-5A8C-4BE4-B9A1-99C1D14D382A}"/>
              </a:ext>
            </a:extLst>
          </p:cNvPr>
          <p:cNvSpPr>
            <a:spLocks noGrp="1"/>
          </p:cNvSpPr>
          <p:nvPr>
            <p:ph type="title"/>
          </p:nvPr>
        </p:nvSpPr>
        <p:spPr>
          <a:xfrm>
            <a:off x="1140351" y="500543"/>
            <a:ext cx="10193176" cy="1356360"/>
          </a:xfrm>
        </p:spPr>
        <p:txBody>
          <a:bodyPr>
            <a:normAutofit fontScale="90000"/>
          </a:bodyPr>
          <a:lstStyle/>
          <a:p>
            <a:r>
              <a:rPr lang="en-US" sz="4000" dirty="0"/>
              <a:t>Important Events of the Women’s Rights Movement</a:t>
            </a:r>
            <a:br>
              <a:rPr lang="en-US" dirty="0"/>
            </a:br>
            <a:endParaRPr lang="en-US" dirty="0"/>
          </a:p>
        </p:txBody>
      </p:sp>
      <p:sp>
        <p:nvSpPr>
          <p:cNvPr id="3" name="Content Placeholder 2">
            <a:extLst>
              <a:ext uri="{FF2B5EF4-FFF2-40B4-BE49-F238E27FC236}">
                <a16:creationId xmlns:a16="http://schemas.microsoft.com/office/drawing/2014/main" id="{B41224EC-12F9-44CB-BF37-485D085FDE4F}"/>
              </a:ext>
            </a:extLst>
          </p:cNvPr>
          <p:cNvSpPr>
            <a:spLocks noGrp="1"/>
          </p:cNvSpPr>
          <p:nvPr>
            <p:ph idx="1"/>
          </p:nvPr>
        </p:nvSpPr>
        <p:spPr/>
        <p:txBody>
          <a:bodyPr/>
          <a:lstStyle/>
          <a:p>
            <a:r>
              <a:rPr lang="en-US" sz="2800" dirty="0"/>
              <a:t>1960: The Food and Drug Administration approves birth control pills. </a:t>
            </a:r>
          </a:p>
          <a:p>
            <a:r>
              <a:rPr lang="en-US" sz="2800" dirty="0"/>
              <a:t>1963:Betty Friedan releases </a:t>
            </a:r>
            <a:r>
              <a:rPr lang="en-US" sz="2800" i="1" dirty="0"/>
              <a:t>The Feminine Mystique </a:t>
            </a:r>
            <a:r>
              <a:rPr lang="en-US" sz="2800" dirty="0"/>
              <a:t>laying the ground work for the feminist movement, the same year as the March to Washington.  </a:t>
            </a:r>
          </a:p>
          <a:p>
            <a:pPr lvl="1"/>
            <a:r>
              <a:rPr lang="en-US" sz="2800" dirty="0"/>
              <a:t>Author of The Feminine Mystique and co – founder of the National Organization of Women (NOW)</a:t>
            </a:r>
          </a:p>
          <a:p>
            <a:pPr lvl="1"/>
            <a:r>
              <a:rPr lang="en-US" sz="2800" dirty="0"/>
              <a:t>She was a staunch supporter of abortion laws and a supporter of the Equal Rights Amendment to the Constitution</a:t>
            </a:r>
          </a:p>
          <a:p>
            <a:endParaRPr lang="en-US" dirty="0"/>
          </a:p>
        </p:txBody>
      </p:sp>
    </p:spTree>
    <p:extLst>
      <p:ext uri="{BB962C8B-B14F-4D97-AF65-F5344CB8AC3E}">
        <p14:creationId xmlns:p14="http://schemas.microsoft.com/office/powerpoint/2010/main" val="1250589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9A01-96EC-4841-BBAF-51D71031692E}"/>
              </a:ext>
            </a:extLst>
          </p:cNvPr>
          <p:cNvSpPr>
            <a:spLocks noGrp="1"/>
          </p:cNvSpPr>
          <p:nvPr>
            <p:ph type="title"/>
          </p:nvPr>
        </p:nvSpPr>
        <p:spPr/>
        <p:txBody>
          <a:bodyPr/>
          <a:lstStyle/>
          <a:p>
            <a:r>
              <a:rPr lang="en-US" dirty="0"/>
              <a:t>Excerpts From </a:t>
            </a:r>
            <a:r>
              <a:rPr lang="en-US" i="1" dirty="0"/>
              <a:t>The Feminine Mystique  </a:t>
            </a:r>
          </a:p>
        </p:txBody>
      </p:sp>
      <p:sp>
        <p:nvSpPr>
          <p:cNvPr id="3" name="Content Placeholder 2">
            <a:extLst>
              <a:ext uri="{FF2B5EF4-FFF2-40B4-BE49-F238E27FC236}">
                <a16:creationId xmlns:a16="http://schemas.microsoft.com/office/drawing/2014/main" id="{77DDE306-0AB2-4EAA-8DA8-B1F3670290C1}"/>
              </a:ext>
            </a:extLst>
          </p:cNvPr>
          <p:cNvSpPr>
            <a:spLocks noGrp="1"/>
          </p:cNvSpPr>
          <p:nvPr>
            <p:ph idx="1"/>
          </p:nvPr>
        </p:nvSpPr>
        <p:spPr/>
        <p:txBody>
          <a:bodyPr>
            <a:normAutofit fontScale="92500" lnSpcReduction="10000"/>
          </a:bodyPr>
          <a:lstStyle/>
          <a:p>
            <a:r>
              <a:rPr lang="en-US" dirty="0"/>
              <a:t>“Each suburban wife struggles with it alone. As she made the beds, shopped for groceries, matched slipcover material, ate peanut butter sandwiches with her children, chauffeured Cub Scouts and Brownies, lay beside her husband at night- she was afraid to ask even of herself the silent question– </a:t>
            </a:r>
            <a:r>
              <a:rPr lang="en-US" b="1" dirty="0"/>
              <a:t>“Is this all?” </a:t>
            </a:r>
          </a:p>
          <a:p>
            <a:endParaRPr lang="en-US" dirty="0"/>
          </a:p>
          <a:p>
            <a:r>
              <a:rPr lang="en-US" dirty="0"/>
              <a:t>“It is perhaps beside the point to remark that bowling alleys and supermarkets have nursery facilities, while schools and colleges and scientific laboratories and government offices do not.” </a:t>
            </a:r>
          </a:p>
          <a:p>
            <a:endParaRPr lang="en-US" dirty="0"/>
          </a:p>
          <a:p>
            <a:r>
              <a:rPr lang="en-US" dirty="0"/>
              <a:t>“The key to the trap is, of course, education. The feminine mystique has made higher education for women seem suspect, unnecessary and even dangerous. But I think that education, and only education, has saved, and can continue to save, American women from the greater dangers of the feminine mystique.” </a:t>
            </a:r>
          </a:p>
          <a:p>
            <a:endParaRPr lang="en-US" dirty="0"/>
          </a:p>
        </p:txBody>
      </p:sp>
    </p:spTree>
    <p:extLst>
      <p:ext uri="{BB962C8B-B14F-4D97-AF65-F5344CB8AC3E}">
        <p14:creationId xmlns:p14="http://schemas.microsoft.com/office/powerpoint/2010/main" val="201948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8E8F87E-9A37-414F-81B7-BF3D5063AB04}"/>
              </a:ext>
            </a:extLst>
          </p:cNvPr>
          <p:cNvSpPr>
            <a:spLocks noGrp="1" noChangeArrowheads="1"/>
          </p:cNvSpPr>
          <p:nvPr>
            <p:ph type="title"/>
          </p:nvPr>
        </p:nvSpPr>
        <p:spPr>
          <a:xfrm>
            <a:off x="2852446" y="816769"/>
            <a:ext cx="7296150" cy="573087"/>
          </a:xfrm>
        </p:spPr>
        <p:txBody>
          <a:bodyPr vert="horz" lIns="68580" tIns="24605" rIns="68580" bIns="34290" rtlCol="0" anchor="ctr">
            <a:normAutofit fontScale="90000"/>
          </a:bodyPr>
          <a:lstStyle/>
          <a:p>
            <a:r>
              <a:rPr lang="en-US" altLang="en-US" b="1" dirty="0">
                <a:latin typeface="Times New Roman" panose="02020603050405020304" pitchFamily="18" charset="0"/>
                <a:cs typeface="Times New Roman" panose="02020603050405020304" pitchFamily="18" charset="0"/>
              </a:rPr>
              <a:t>TODAY’S LESSON AGENDA</a:t>
            </a:r>
            <a:br>
              <a:rPr lang="en-US" altLang="en-US" dirty="0"/>
            </a:br>
            <a:endParaRPr lang="en-US" altLang="en-US" dirty="0">
              <a:solidFill>
                <a:schemeClr val="tx1"/>
              </a:solidFill>
            </a:endParaRPr>
          </a:p>
        </p:txBody>
      </p:sp>
      <p:sp>
        <p:nvSpPr>
          <p:cNvPr id="6146" name="Rectangle 2">
            <a:extLst>
              <a:ext uri="{FF2B5EF4-FFF2-40B4-BE49-F238E27FC236}">
                <a16:creationId xmlns:a16="http://schemas.microsoft.com/office/drawing/2014/main" id="{071A75D8-ACD8-4FE0-BD4F-93E79D560A23}"/>
              </a:ext>
            </a:extLst>
          </p:cNvPr>
          <p:cNvSpPr>
            <a:spLocks noGrp="1" noChangeArrowheads="1"/>
          </p:cNvSpPr>
          <p:nvPr>
            <p:ph type="body" sz="half" idx="3"/>
          </p:nvPr>
        </p:nvSpPr>
        <p:spPr>
          <a:xfrm>
            <a:off x="2152651" y="1717675"/>
            <a:ext cx="3921125" cy="2541588"/>
          </a:xfrm>
          <a:solidFill>
            <a:srgbClr val="FFFF99"/>
          </a:solidFill>
          <a:ln>
            <a:solidFill>
              <a:srgbClr val="000000"/>
            </a:solidFill>
            <a:round/>
            <a:headEnd/>
            <a:tailEnd/>
          </a:ln>
        </p:spPr>
        <p:txBody>
          <a:bodyPr>
            <a:normAutofit/>
          </a:bodyPr>
          <a:lstStyle/>
          <a:p>
            <a:pPr marL="293797" indent="-220348" algn="ctr">
              <a:buClr>
                <a:srgbClr val="FF6633"/>
              </a:buClr>
              <a:buSzPct val="45000"/>
              <a:buNone/>
              <a:tabLst>
                <a:tab pos="492542" algn="l"/>
                <a:tab pos="985083" algn="l"/>
                <a:tab pos="1477625" algn="l"/>
                <a:tab pos="1970166" algn="l"/>
                <a:tab pos="2462708" algn="l"/>
              </a:tabLst>
              <a:defRPr/>
            </a:pPr>
            <a:r>
              <a:rPr lang="en-US" altLang="en-US" sz="2100" b="1" u="sng" dirty="0">
                <a:latin typeface="Times New Roman" panose="02020603050405020304" pitchFamily="18" charset="0"/>
                <a:cs typeface="Times New Roman" panose="02020603050405020304" pitchFamily="18" charset="0"/>
              </a:rPr>
              <a:t>BELL RINGER:</a:t>
            </a:r>
          </a:p>
          <a:p>
            <a:pPr marL="293797" indent="-220348">
              <a:buClr>
                <a:srgbClr val="FF6633"/>
              </a:buClr>
              <a:buSzPct val="45000"/>
              <a:buNone/>
              <a:tabLst>
                <a:tab pos="492542" algn="l"/>
                <a:tab pos="985083" algn="l"/>
                <a:tab pos="1477625" algn="l"/>
                <a:tab pos="1970166" algn="l"/>
                <a:tab pos="2462708" algn="l"/>
              </a:tabLst>
              <a:defRPr/>
            </a:pPr>
            <a:r>
              <a:rPr lang="en-US" altLang="en-US" sz="2100" b="1" dirty="0">
                <a:latin typeface="Times New Roman" panose="02020603050405020304" pitchFamily="18" charset="0"/>
                <a:cs typeface="Times New Roman" panose="02020603050405020304" pitchFamily="18" charset="0"/>
              </a:rPr>
              <a:t>1. See previous slide. </a:t>
            </a:r>
          </a:p>
          <a:p>
            <a:pPr>
              <a:defRPr/>
            </a:pPr>
            <a:endParaRPr lang="en-US" sz="2100" dirty="0"/>
          </a:p>
        </p:txBody>
      </p:sp>
      <p:sp>
        <p:nvSpPr>
          <p:cNvPr id="6147" name="Text Box 3">
            <a:extLst>
              <a:ext uri="{FF2B5EF4-FFF2-40B4-BE49-F238E27FC236}">
                <a16:creationId xmlns:a16="http://schemas.microsoft.com/office/drawing/2014/main" id="{16F0ED8B-D4A5-4A04-A6FB-4A395AF903D7}"/>
              </a:ext>
            </a:extLst>
          </p:cNvPr>
          <p:cNvSpPr txBox="1">
            <a:spLocks noChangeArrowheads="1"/>
          </p:cNvSpPr>
          <p:nvPr/>
        </p:nvSpPr>
        <p:spPr bwMode="auto">
          <a:xfrm>
            <a:off x="6200776" y="1717675"/>
            <a:ext cx="4333875" cy="2541588"/>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203" rIns="0" bIns="0"/>
          <a:lstStyle>
            <a:lvl1pPr marL="431800" indent="-32385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spcAft>
                <a:spcPts val="970"/>
              </a:spcAft>
              <a:buClr>
                <a:srgbClr val="FF6633"/>
              </a:buClr>
              <a:buFont typeface="Times New Roman" panose="02020603050405020304" pitchFamily="18" charset="0"/>
              <a:buAutoNum type="arabicPeriod"/>
              <a:defRPr/>
            </a:pPr>
            <a:r>
              <a:rPr lang="en-US" altLang="en-US" sz="2000" b="1" dirty="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Bell Ringer</a:t>
            </a:r>
          </a:p>
          <a:p>
            <a:pPr>
              <a:spcAft>
                <a:spcPts val="970"/>
              </a:spcAft>
              <a:buClr>
                <a:srgbClr val="FF6633"/>
              </a:buClr>
              <a:buFont typeface="Times New Roman" panose="02020603050405020304" pitchFamily="18" charset="0"/>
              <a:buAutoNum type="arabicPeriod"/>
              <a:defRPr/>
            </a:pPr>
            <a:r>
              <a:rPr lang="en-US" altLang="en-US" sz="2000" b="1" dirty="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Evaluation of standards, I Can Statements</a:t>
            </a:r>
          </a:p>
          <a:p>
            <a:pPr>
              <a:spcAft>
                <a:spcPts val="970"/>
              </a:spcAft>
              <a:buClr>
                <a:srgbClr val="FF6633"/>
              </a:buClr>
              <a:buFont typeface="Times New Roman" panose="02020603050405020304" pitchFamily="18" charset="0"/>
              <a:buAutoNum type="arabicPeriod"/>
              <a:defRPr/>
            </a:pPr>
            <a:r>
              <a:rPr lang="en-US" altLang="en-US" sz="2000" b="1" dirty="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Assessment of various notes, discussions and activities relevant to the contemporary women’s rights movement </a:t>
            </a:r>
          </a:p>
          <a:p>
            <a:pPr marL="107950" indent="0">
              <a:spcAft>
                <a:spcPts val="970"/>
              </a:spcAft>
              <a:buClr>
                <a:srgbClr val="FF6633"/>
              </a:buClr>
              <a:defRPr/>
            </a:pPr>
            <a:endParaRPr lang="en-US" altLang="en-US" sz="2000" b="1" dirty="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endParaRPr>
          </a:p>
          <a:p>
            <a:pPr>
              <a:spcAft>
                <a:spcPts val="970"/>
              </a:spcAft>
              <a:buClr>
                <a:srgbClr val="FF6633"/>
              </a:buClr>
              <a:buFont typeface="Times New Roman" panose="02020603050405020304" pitchFamily="18" charset="0"/>
              <a:buAutoNum type="arabicPeriod"/>
              <a:defRPr/>
            </a:pPr>
            <a:endParaRPr lang="en-US" altLang="en-US" sz="1633" dirty="0">
              <a:solidFill>
                <a:srgbClr val="000080"/>
              </a:solidFill>
              <a:ea typeface="Arial Unicode MS" panose="020B0604020202020204" pitchFamily="34" charset="-128"/>
              <a:cs typeface="Arial Unicode MS" panose="020B0604020202020204" pitchFamily="34" charset="-128"/>
            </a:endParaRPr>
          </a:p>
        </p:txBody>
      </p:sp>
      <p:sp>
        <p:nvSpPr>
          <p:cNvPr id="8197" name="Text Box 4">
            <a:extLst>
              <a:ext uri="{FF2B5EF4-FFF2-40B4-BE49-F238E27FC236}">
                <a16:creationId xmlns:a16="http://schemas.microsoft.com/office/drawing/2014/main" id="{87FF25FB-3B5A-4008-A0D5-1D7A4CD9C0C4}"/>
              </a:ext>
            </a:extLst>
          </p:cNvPr>
          <p:cNvSpPr txBox="1">
            <a:spLocks noChangeArrowheads="1"/>
          </p:cNvSpPr>
          <p:nvPr/>
        </p:nvSpPr>
        <p:spPr bwMode="auto">
          <a:xfrm>
            <a:off x="2152650" y="4341814"/>
            <a:ext cx="8382000" cy="1525587"/>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203" rIns="0" bIns="0"/>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cs typeface="Arial" panose="020B0604020202020204" pitchFamily="34" charset="0"/>
              </a:defRPr>
            </a:lvl9pPr>
          </a:lstStyle>
          <a:p>
            <a:pPr algn="ctr">
              <a:spcAft>
                <a:spcPts val="975"/>
              </a:spcAft>
              <a:buClr>
                <a:srgbClr val="FF6633"/>
              </a:buClr>
              <a:buSzPct val="45000"/>
            </a:pPr>
            <a:r>
              <a:rPr lang="en-US" altLang="en-US" sz="2000" b="1" u="sng" dirty="0">
                <a:latin typeface="Times New Roman" panose="02020603050405020304" pitchFamily="18" charset="0"/>
                <a:ea typeface="Arial Unicode MS" pitchFamily="34" charset="-128"/>
                <a:cs typeface="Times New Roman" panose="02020603050405020304" pitchFamily="18" charset="0"/>
              </a:rPr>
              <a:t>Today’s Learning Goal</a:t>
            </a:r>
          </a:p>
          <a:p>
            <a:pPr>
              <a:spcAft>
                <a:spcPts val="975"/>
              </a:spcAft>
              <a:buClr>
                <a:srgbClr val="FF6633"/>
              </a:buClr>
              <a:buSzPct val="45000"/>
            </a:pPr>
            <a:r>
              <a:rPr lang="en-US" altLang="en-US" sz="2000" b="1" dirty="0">
                <a:latin typeface="Times New Roman" panose="02020603050405020304" pitchFamily="18" charset="0"/>
                <a:ea typeface="Arial Unicode MS" pitchFamily="34" charset="-128"/>
                <a:cs typeface="Times New Roman" panose="02020603050405020304" pitchFamily="18" charset="0"/>
              </a:rPr>
              <a:t>1. Analyze and describe the purpose, challenges, and triumphs of the contemporary women’s rights movement.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05559-D168-487C-BA18-27A7EC244F69}"/>
              </a:ext>
            </a:extLst>
          </p:cNvPr>
          <p:cNvSpPr>
            <a:spLocks noGrp="1"/>
          </p:cNvSpPr>
          <p:nvPr>
            <p:ph type="title"/>
          </p:nvPr>
        </p:nvSpPr>
        <p:spPr/>
        <p:txBody>
          <a:bodyPr/>
          <a:lstStyle/>
          <a:p>
            <a:r>
              <a:rPr lang="en-US" dirty="0"/>
              <a:t>ACTIVITY #2</a:t>
            </a:r>
          </a:p>
        </p:txBody>
      </p:sp>
      <p:sp>
        <p:nvSpPr>
          <p:cNvPr id="5" name="Content Placeholder 4">
            <a:extLst>
              <a:ext uri="{FF2B5EF4-FFF2-40B4-BE49-F238E27FC236}">
                <a16:creationId xmlns:a16="http://schemas.microsoft.com/office/drawing/2014/main" id="{92F969F9-57A2-4F6B-96D2-9B632D91E37B}"/>
              </a:ext>
            </a:extLst>
          </p:cNvPr>
          <p:cNvSpPr>
            <a:spLocks noGrp="1"/>
          </p:cNvSpPr>
          <p:nvPr>
            <p:ph sz="half" idx="1"/>
          </p:nvPr>
        </p:nvSpPr>
        <p:spPr/>
        <p:txBody>
          <a:bodyPr>
            <a:normAutofit lnSpcReduction="10000"/>
          </a:bodyPr>
          <a:lstStyle/>
          <a:p>
            <a:r>
              <a:rPr lang="en-US" dirty="0"/>
              <a:t>Review the excerpts from </a:t>
            </a:r>
            <a:r>
              <a:rPr lang="en-US" i="1" dirty="0"/>
              <a:t>The Feminine Mystique </a:t>
            </a:r>
            <a:r>
              <a:rPr lang="en-US" dirty="0"/>
              <a:t>by Betty Freidan and answer the following questions:</a:t>
            </a:r>
          </a:p>
          <a:p>
            <a:r>
              <a:rPr lang="en-US" dirty="0"/>
              <a:t>1. Is Betty Freidan opposed to women performing domestic tasks? Or is she simply stating that women should not be limited to ONLY performing domestic tasks?  Please support your response with evidence from the text. </a:t>
            </a:r>
          </a:p>
          <a:p>
            <a:r>
              <a:rPr lang="en-US" dirty="0"/>
              <a:t>2. Summarize Betty Freidan’s concerns with education for women with evidence from the text. </a:t>
            </a:r>
          </a:p>
        </p:txBody>
      </p:sp>
      <p:pic>
        <p:nvPicPr>
          <p:cNvPr id="3" name="Content Placeholder 2">
            <a:extLst>
              <a:ext uri="{FF2B5EF4-FFF2-40B4-BE49-F238E27FC236}">
                <a16:creationId xmlns:a16="http://schemas.microsoft.com/office/drawing/2014/main" id="{615A85EA-26E4-4509-A99A-9CC7F9C2D301}"/>
              </a:ext>
            </a:extLst>
          </p:cNvPr>
          <p:cNvPicPr>
            <a:picLocks noGrp="1" noChangeAspect="1"/>
          </p:cNvPicPr>
          <p:nvPr>
            <p:ph sz="half" idx="2"/>
          </p:nvPr>
        </p:nvPicPr>
        <p:blipFill>
          <a:blip r:embed="rId2"/>
          <a:stretch>
            <a:fillRect/>
          </a:stretch>
        </p:blipFill>
        <p:spPr>
          <a:xfrm>
            <a:off x="6526635" y="1820411"/>
            <a:ext cx="4522365" cy="4023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3112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0048-5A8C-4BE4-B9A1-99C1D14D382A}"/>
              </a:ext>
            </a:extLst>
          </p:cNvPr>
          <p:cNvSpPr>
            <a:spLocks noGrp="1"/>
          </p:cNvSpPr>
          <p:nvPr>
            <p:ph type="title"/>
          </p:nvPr>
        </p:nvSpPr>
        <p:spPr>
          <a:xfrm>
            <a:off x="1140351" y="500543"/>
            <a:ext cx="10193176" cy="1356360"/>
          </a:xfrm>
        </p:spPr>
        <p:txBody>
          <a:bodyPr>
            <a:normAutofit fontScale="90000"/>
          </a:bodyPr>
          <a:lstStyle/>
          <a:p>
            <a:r>
              <a:rPr lang="en-US" sz="4000" dirty="0"/>
              <a:t>Important Events of the Women’s Rights Movement</a:t>
            </a:r>
            <a:br>
              <a:rPr lang="en-US" dirty="0"/>
            </a:br>
            <a:endParaRPr lang="en-US" dirty="0"/>
          </a:p>
        </p:txBody>
      </p:sp>
      <p:sp>
        <p:nvSpPr>
          <p:cNvPr id="3" name="Content Placeholder 2">
            <a:extLst>
              <a:ext uri="{FF2B5EF4-FFF2-40B4-BE49-F238E27FC236}">
                <a16:creationId xmlns:a16="http://schemas.microsoft.com/office/drawing/2014/main" id="{B41224EC-12F9-44CB-BF37-485D085FDE4F}"/>
              </a:ext>
            </a:extLst>
          </p:cNvPr>
          <p:cNvSpPr>
            <a:spLocks noGrp="1"/>
          </p:cNvSpPr>
          <p:nvPr>
            <p:ph idx="1"/>
          </p:nvPr>
        </p:nvSpPr>
        <p:spPr/>
        <p:txBody>
          <a:bodyPr/>
          <a:lstStyle/>
          <a:p>
            <a:r>
              <a:rPr lang="en-US" dirty="0"/>
              <a:t>1966: Twenty – eight women found the National Organization for Women, including author Betty Friedan. </a:t>
            </a:r>
          </a:p>
          <a:p>
            <a:endParaRPr lang="en-US" dirty="0"/>
          </a:p>
          <a:p>
            <a:r>
              <a:rPr lang="en-US" dirty="0"/>
              <a:t>1968: First public speak-out against abortion laws are held in New York. The same year women protest the Miss America Beauty Pageant in Atlantic City. </a:t>
            </a:r>
          </a:p>
          <a:p>
            <a:r>
              <a:rPr lang="en-US" dirty="0"/>
              <a:t>1970: President Richard Nixon vetoes the Comprehensive Child Development Act, which would have established federally funded childcare centers. </a:t>
            </a:r>
          </a:p>
          <a:p>
            <a:endParaRPr lang="en-US" dirty="0"/>
          </a:p>
        </p:txBody>
      </p:sp>
      <p:pic>
        <p:nvPicPr>
          <p:cNvPr id="4" name="Picture 3">
            <a:extLst>
              <a:ext uri="{FF2B5EF4-FFF2-40B4-BE49-F238E27FC236}">
                <a16:creationId xmlns:a16="http://schemas.microsoft.com/office/drawing/2014/main" id="{5C0D6CCC-252D-4F1F-B362-53D87B2A7962}"/>
              </a:ext>
            </a:extLst>
          </p:cNvPr>
          <p:cNvPicPr>
            <a:picLocks noChangeAspect="1"/>
          </p:cNvPicPr>
          <p:nvPr/>
        </p:nvPicPr>
        <p:blipFill>
          <a:blip r:embed="rId2"/>
          <a:stretch>
            <a:fillRect/>
          </a:stretch>
        </p:blipFill>
        <p:spPr>
          <a:xfrm>
            <a:off x="10337024" y="1941352"/>
            <a:ext cx="1222650" cy="1211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9899E68-3876-4266-84E2-64FCD11B9F7F}"/>
              </a:ext>
            </a:extLst>
          </p:cNvPr>
          <p:cNvPicPr>
            <a:picLocks noChangeAspect="1"/>
          </p:cNvPicPr>
          <p:nvPr/>
        </p:nvPicPr>
        <p:blipFill>
          <a:blip r:embed="rId3"/>
          <a:stretch>
            <a:fillRect/>
          </a:stretch>
        </p:blipFill>
        <p:spPr>
          <a:xfrm>
            <a:off x="10336363" y="4736984"/>
            <a:ext cx="1359016" cy="1359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0277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4B39-EA47-459D-AAE9-5C27982C7039}"/>
              </a:ext>
            </a:extLst>
          </p:cNvPr>
          <p:cNvSpPr>
            <a:spLocks noGrp="1"/>
          </p:cNvSpPr>
          <p:nvPr>
            <p:ph type="title"/>
          </p:nvPr>
        </p:nvSpPr>
        <p:spPr>
          <a:xfrm>
            <a:off x="805343" y="609600"/>
            <a:ext cx="10830187" cy="1356360"/>
          </a:xfrm>
        </p:spPr>
        <p:txBody>
          <a:bodyPr>
            <a:normAutofit fontScale="90000"/>
          </a:bodyPr>
          <a:lstStyle/>
          <a:p>
            <a:r>
              <a:rPr lang="en-US" sz="4000" dirty="0"/>
              <a:t>Important Events of the Women’s Rights Movement</a:t>
            </a:r>
            <a:br>
              <a:rPr lang="en-US" dirty="0"/>
            </a:br>
            <a:endParaRPr lang="en-US" dirty="0"/>
          </a:p>
        </p:txBody>
      </p:sp>
      <p:sp>
        <p:nvSpPr>
          <p:cNvPr id="3" name="Content Placeholder 2">
            <a:extLst>
              <a:ext uri="{FF2B5EF4-FFF2-40B4-BE49-F238E27FC236}">
                <a16:creationId xmlns:a16="http://schemas.microsoft.com/office/drawing/2014/main" id="{1D555E04-3224-42E0-B07E-B62545BEADC9}"/>
              </a:ext>
            </a:extLst>
          </p:cNvPr>
          <p:cNvSpPr>
            <a:spLocks noGrp="1"/>
          </p:cNvSpPr>
          <p:nvPr>
            <p:ph idx="1"/>
          </p:nvPr>
        </p:nvSpPr>
        <p:spPr/>
        <p:txBody>
          <a:bodyPr/>
          <a:lstStyle/>
          <a:p>
            <a:r>
              <a:rPr lang="en-US" dirty="0"/>
              <a:t>1972: Title IX  is passed - Federal law that prohibits discrimination on the basis of sex in  any federally funded education program or activity.</a:t>
            </a:r>
          </a:p>
          <a:p>
            <a:r>
              <a:rPr lang="en-US" dirty="0"/>
              <a:t>1973: The Supreme Court strikes down many state abortion laws in the case Roe v. Wade. </a:t>
            </a:r>
          </a:p>
          <a:p>
            <a:pPr lvl="1"/>
            <a:r>
              <a:rPr lang="en-US" dirty="0"/>
              <a:t>The Court held that a woman's right to an abortion fell within the right to privacy protected by the 14th Amendment</a:t>
            </a:r>
          </a:p>
          <a:p>
            <a:pPr lvl="1"/>
            <a:r>
              <a:rPr lang="en-US" dirty="0"/>
              <a:t>The decision gave a woman total autonomy over the pregnancy during the first trimester. </a:t>
            </a:r>
          </a:p>
          <a:p>
            <a:endParaRPr lang="en-US" dirty="0"/>
          </a:p>
        </p:txBody>
      </p:sp>
    </p:spTree>
    <p:extLst>
      <p:ext uri="{BB962C8B-B14F-4D97-AF65-F5344CB8AC3E}">
        <p14:creationId xmlns:p14="http://schemas.microsoft.com/office/powerpoint/2010/main" val="262730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18CC-C033-4EE6-B3A2-AE9AC6EC8898}"/>
              </a:ext>
            </a:extLst>
          </p:cNvPr>
          <p:cNvSpPr>
            <a:spLocks noGrp="1"/>
          </p:cNvSpPr>
          <p:nvPr>
            <p:ph type="title"/>
          </p:nvPr>
        </p:nvSpPr>
        <p:spPr/>
        <p:txBody>
          <a:bodyPr/>
          <a:lstStyle/>
          <a:p>
            <a:r>
              <a:rPr lang="en-US" dirty="0"/>
              <a:t>The Equal Rights Amendment</a:t>
            </a:r>
          </a:p>
        </p:txBody>
      </p:sp>
      <p:sp>
        <p:nvSpPr>
          <p:cNvPr id="3" name="Content Placeholder 2">
            <a:extLst>
              <a:ext uri="{FF2B5EF4-FFF2-40B4-BE49-F238E27FC236}">
                <a16:creationId xmlns:a16="http://schemas.microsoft.com/office/drawing/2014/main" id="{5BB25BE5-8302-4C49-B772-C756F9324D25}"/>
              </a:ext>
            </a:extLst>
          </p:cNvPr>
          <p:cNvSpPr>
            <a:spLocks noGrp="1"/>
          </p:cNvSpPr>
          <p:nvPr>
            <p:ph idx="1"/>
          </p:nvPr>
        </p:nvSpPr>
        <p:spPr/>
        <p:txBody>
          <a:bodyPr/>
          <a:lstStyle/>
          <a:p>
            <a:r>
              <a:rPr lang="en-US" dirty="0"/>
              <a:t>The Equal Rights Amendment (ERA) was a proposed amendment to the United States Constitution designed to guarantee equal rights for women.</a:t>
            </a:r>
          </a:p>
          <a:p>
            <a:r>
              <a:rPr lang="en-US" dirty="0"/>
              <a:t>The ERA was originally written by Alice Paul and, in 1923, it was introduced in the Congress for the first time.</a:t>
            </a:r>
          </a:p>
          <a:p>
            <a:r>
              <a:rPr lang="en-US" dirty="0"/>
              <a:t>In 1972, it passed both houses of Congress and went to the state legislatures for ratification. </a:t>
            </a:r>
          </a:p>
          <a:p>
            <a:r>
              <a:rPr lang="en-US" dirty="0"/>
              <a:t>The ERA failed to receive the requisite number of ratifications before the final deadline mandated by Congress of June 30, 1982 expired, and so it was not adopted, largely because Phyllis Schlafly mobilized conservatives to oppose the ERA.</a:t>
            </a:r>
          </a:p>
          <a:p>
            <a:endParaRPr lang="en-US" dirty="0"/>
          </a:p>
        </p:txBody>
      </p:sp>
    </p:spTree>
    <p:extLst>
      <p:ext uri="{BB962C8B-B14F-4D97-AF65-F5344CB8AC3E}">
        <p14:creationId xmlns:p14="http://schemas.microsoft.com/office/powerpoint/2010/main" val="355549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685D-D982-469F-9806-FE4A6936DD06}"/>
              </a:ext>
            </a:extLst>
          </p:cNvPr>
          <p:cNvSpPr>
            <a:spLocks noGrp="1"/>
          </p:cNvSpPr>
          <p:nvPr>
            <p:ph type="title"/>
          </p:nvPr>
        </p:nvSpPr>
        <p:spPr/>
        <p:txBody>
          <a:bodyPr/>
          <a:lstStyle/>
          <a:p>
            <a:r>
              <a:rPr lang="en-US" dirty="0"/>
              <a:t>Equal Rights Amendment Video</a:t>
            </a:r>
          </a:p>
        </p:txBody>
      </p:sp>
      <p:pic>
        <p:nvPicPr>
          <p:cNvPr id="4" name="Online Media 3" title="The Equal Rights Amendment (ERA) Explained">
            <a:hlinkClick r:id="" action="ppaction://media"/>
            <a:extLst>
              <a:ext uri="{FF2B5EF4-FFF2-40B4-BE49-F238E27FC236}">
                <a16:creationId xmlns:a16="http://schemas.microsoft.com/office/drawing/2014/main" id="{3FF94FD5-22E5-4BFE-B609-F17C1084F224}"/>
              </a:ext>
            </a:extLst>
          </p:cNvPr>
          <p:cNvPicPr>
            <a:picLocks noGrp="1" noRot="1" noChangeAspect="1"/>
          </p:cNvPicPr>
          <p:nvPr>
            <p:ph idx="1"/>
            <a:videoFile r:link="rId1"/>
          </p:nvPr>
        </p:nvPicPr>
        <p:blipFill>
          <a:blip r:embed="rId3"/>
          <a:stretch>
            <a:fillRect/>
          </a:stretch>
        </p:blipFill>
        <p:spPr>
          <a:xfrm>
            <a:off x="2435225" y="1944688"/>
            <a:ext cx="7308850" cy="4111625"/>
          </a:xfrm>
          <a:prstGeom prst="rect">
            <a:avLst/>
          </a:prstGeom>
        </p:spPr>
      </p:pic>
    </p:spTree>
    <p:extLst>
      <p:ext uri="{BB962C8B-B14F-4D97-AF65-F5344CB8AC3E}">
        <p14:creationId xmlns:p14="http://schemas.microsoft.com/office/powerpoint/2010/main" val="1055282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2205-A28A-4F0C-8E56-FB44141F1F60}"/>
              </a:ext>
            </a:extLst>
          </p:cNvPr>
          <p:cNvSpPr>
            <a:spLocks noGrp="1"/>
          </p:cNvSpPr>
          <p:nvPr>
            <p:ph type="title"/>
          </p:nvPr>
        </p:nvSpPr>
        <p:spPr/>
        <p:txBody>
          <a:bodyPr>
            <a:normAutofit/>
          </a:bodyPr>
          <a:lstStyle/>
          <a:p>
            <a:r>
              <a:rPr lang="en-US" sz="3200" dirty="0"/>
              <a:t>Activity #3: Equal Rights Amendment Writing Activity</a:t>
            </a:r>
          </a:p>
        </p:txBody>
      </p:sp>
      <p:sp>
        <p:nvSpPr>
          <p:cNvPr id="3" name="Content Placeholder 2">
            <a:extLst>
              <a:ext uri="{FF2B5EF4-FFF2-40B4-BE49-F238E27FC236}">
                <a16:creationId xmlns:a16="http://schemas.microsoft.com/office/drawing/2014/main" id="{4E5969BF-4ACF-4707-A058-C4B2A8F04B58}"/>
              </a:ext>
            </a:extLst>
          </p:cNvPr>
          <p:cNvSpPr>
            <a:spLocks noGrp="1"/>
          </p:cNvSpPr>
          <p:nvPr>
            <p:ph idx="1"/>
          </p:nvPr>
        </p:nvSpPr>
        <p:spPr/>
        <p:txBody>
          <a:bodyPr/>
          <a:lstStyle/>
          <a:p>
            <a:r>
              <a:rPr lang="en-US" dirty="0"/>
              <a:t>Write a summary that explains the history and purpose of the Equal Rights Amendment.  Be sure to include the roles of Alice Paul and Phyllis Schlafly. </a:t>
            </a:r>
          </a:p>
          <a:p>
            <a:endParaRPr lang="en-US" dirty="0"/>
          </a:p>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Tree>
    <p:extLst>
      <p:ext uri="{BB962C8B-B14F-4D97-AF65-F5344CB8AC3E}">
        <p14:creationId xmlns:p14="http://schemas.microsoft.com/office/powerpoint/2010/main" val="2888573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481120" y="2967335"/>
            <a:ext cx="5229765" cy="1107996"/>
          </a:xfrm>
          <a:prstGeom prst="rect">
            <a:avLst/>
          </a:prstGeom>
          <a:noFill/>
        </p:spPr>
        <p:txBody>
          <a:bodyPr wrap="none" lIns="91440" tIns="45720" rIns="91440" bIns="45720">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cs typeface="Times New Roman" panose="02020603050405020304" pitchFamily="18" charset="0"/>
              </a:rPr>
              <a:t>EVALUATION</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anose="02020603050405020304" pitchFamily="18" charset="0"/>
            </a:endParaRPr>
          </a:p>
        </p:txBody>
      </p:sp>
    </p:spTree>
    <p:extLst>
      <p:ext uri="{BB962C8B-B14F-4D97-AF65-F5344CB8AC3E}">
        <p14:creationId xmlns:p14="http://schemas.microsoft.com/office/powerpoint/2010/main" val="2343899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  Instructions</a:t>
            </a:r>
          </a:p>
        </p:txBody>
      </p:sp>
      <p:sp>
        <p:nvSpPr>
          <p:cNvPr id="3" name="Content Placeholder 2"/>
          <p:cNvSpPr>
            <a:spLocks noGrp="1"/>
          </p:cNvSpPr>
          <p:nvPr>
            <p:ph idx="1"/>
          </p:nvPr>
        </p:nvSpPr>
        <p:spPr/>
        <p:txBody>
          <a:bodyPr>
            <a:normAutofit/>
          </a:bodyPr>
          <a:lstStyle/>
          <a:p>
            <a:r>
              <a:rPr lang="en-US" sz="3200" dirty="0"/>
              <a:t>1. Students will review the standard and l Can Statements.</a:t>
            </a:r>
          </a:p>
          <a:p>
            <a:r>
              <a:rPr lang="en-US" sz="3200" dirty="0"/>
              <a:t>2. Students and instructor will complete ticket out the door relevant to the contemporary women’s rights movement. </a:t>
            </a:r>
          </a:p>
          <a:p>
            <a:pPr marL="45720" indent="0">
              <a:buNone/>
            </a:pPr>
            <a:endParaRPr lang="en-US" dirty="0">
              <a:effectLst>
                <a:outerShdw blurRad="38100" dist="38100" dir="2700000" algn="tl">
                  <a:srgbClr val="000000">
                    <a:alpha val="43137"/>
                  </a:srgbClr>
                </a:outerShdw>
              </a:effectLst>
            </a:endParaRPr>
          </a:p>
          <a:p>
            <a:endParaRPr lang="en-US" dirty="0"/>
          </a:p>
          <a:p>
            <a:endParaRPr lang="en-US" dirty="0"/>
          </a:p>
          <a:p>
            <a:endParaRPr lang="en-US" dirty="0"/>
          </a:p>
        </p:txBody>
      </p:sp>
    </p:spTree>
    <p:extLst>
      <p:ext uri="{BB962C8B-B14F-4D97-AF65-F5344CB8AC3E}">
        <p14:creationId xmlns:p14="http://schemas.microsoft.com/office/powerpoint/2010/main" val="3342099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0C00-320B-4A44-A399-BBAAA642393C}"/>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 </a:t>
            </a:r>
            <a:r>
              <a:rPr lang="en-US" dirty="0"/>
              <a:t>Georgia Standards of Excellence</a:t>
            </a:r>
          </a:p>
        </p:txBody>
      </p:sp>
      <p:sp>
        <p:nvSpPr>
          <p:cNvPr id="3" name="Content Placeholder 2">
            <a:extLst>
              <a:ext uri="{FF2B5EF4-FFF2-40B4-BE49-F238E27FC236}">
                <a16:creationId xmlns:a16="http://schemas.microsoft.com/office/drawing/2014/main" id="{79127418-0E24-4760-A61C-ED94FEC6289E}"/>
              </a:ext>
            </a:extLst>
          </p:cNvPr>
          <p:cNvSpPr>
            <a:spLocks noGrp="1"/>
          </p:cNvSpPr>
          <p:nvPr>
            <p:ph idx="1"/>
          </p:nvPr>
        </p:nvSpPr>
        <p:spPr/>
        <p:txBody>
          <a:bodyPr>
            <a:normAutofit/>
          </a:bodyPr>
          <a:lstStyle/>
          <a:p>
            <a:pPr>
              <a:buFont typeface="Arial" panose="020B0604020202020204" pitchFamily="34" charset="0"/>
              <a:buChar char="•"/>
            </a:pPr>
            <a:r>
              <a:rPr lang="en-US" sz="4000" dirty="0"/>
              <a:t>SSSocIC1 Analyze forms of social inequality. </a:t>
            </a:r>
            <a:endParaRPr lang="en-US" sz="4000" b="1" dirty="0"/>
          </a:p>
        </p:txBody>
      </p:sp>
    </p:spTree>
    <p:extLst>
      <p:ext uri="{BB962C8B-B14F-4D97-AF65-F5344CB8AC3E}">
        <p14:creationId xmlns:p14="http://schemas.microsoft.com/office/powerpoint/2010/main" val="4143715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6038-231D-441A-B616-F9D6E6983D81}"/>
              </a:ext>
            </a:extLst>
          </p:cNvPr>
          <p:cNvSpPr>
            <a:spLocks noGrp="1"/>
          </p:cNvSpPr>
          <p:nvPr>
            <p:ph type="ctrTitle"/>
          </p:nvPr>
        </p:nvSpPr>
        <p:spPr/>
        <p:txBody>
          <a:bodyPr>
            <a:normAutofit/>
          </a:bodyPr>
          <a:lstStyle/>
          <a:p>
            <a:r>
              <a:rPr lang="en-US" sz="4800" dirty="0"/>
              <a:t>THE MODERN WOMEN’S RIGHTS MOVEMENT IN AMERICA</a:t>
            </a:r>
          </a:p>
        </p:txBody>
      </p:sp>
      <p:sp>
        <p:nvSpPr>
          <p:cNvPr id="3" name="Subtitle 2">
            <a:extLst>
              <a:ext uri="{FF2B5EF4-FFF2-40B4-BE49-F238E27FC236}">
                <a16:creationId xmlns:a16="http://schemas.microsoft.com/office/drawing/2014/main" id="{7C58501F-CD26-47A8-9907-793997F4D337}"/>
              </a:ext>
            </a:extLst>
          </p:cNvPr>
          <p:cNvSpPr>
            <a:spLocks noGrp="1"/>
          </p:cNvSpPr>
          <p:nvPr>
            <p:ph type="subTitle" idx="1"/>
          </p:nvPr>
        </p:nvSpPr>
        <p:spPr/>
        <p:txBody>
          <a:bodyPr/>
          <a:lstStyle/>
          <a:p>
            <a:r>
              <a:rPr lang="en-US" dirty="0"/>
              <a:t>PRESENTED BY:</a:t>
            </a:r>
          </a:p>
          <a:p>
            <a:r>
              <a:rPr lang="en-US" dirty="0"/>
              <a:t>THE HHS SOCIOLOGY DEPARTMENT</a:t>
            </a:r>
          </a:p>
        </p:txBody>
      </p:sp>
    </p:spTree>
    <p:extLst>
      <p:ext uri="{BB962C8B-B14F-4D97-AF65-F5344CB8AC3E}">
        <p14:creationId xmlns:p14="http://schemas.microsoft.com/office/powerpoint/2010/main" val="1564863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E2A2-49F0-43D8-99B8-415867A8B3A5}"/>
              </a:ext>
            </a:extLst>
          </p:cNvPr>
          <p:cNvSpPr>
            <a:spLocks noGrp="1"/>
          </p:cNvSpPr>
          <p:nvPr>
            <p:ph type="title"/>
          </p:nvPr>
        </p:nvSpPr>
        <p:spPr/>
        <p:txBody>
          <a:bodyPr/>
          <a:lstStyle/>
          <a:p>
            <a:r>
              <a:rPr lang="en-US" dirty="0"/>
              <a:t>I Can Statement (s) </a:t>
            </a:r>
          </a:p>
        </p:txBody>
      </p:sp>
      <p:sp>
        <p:nvSpPr>
          <p:cNvPr id="3" name="Content Placeholder 2">
            <a:extLst>
              <a:ext uri="{FF2B5EF4-FFF2-40B4-BE49-F238E27FC236}">
                <a16:creationId xmlns:a16="http://schemas.microsoft.com/office/drawing/2014/main" id="{79A6E1D4-EEC3-422A-B49E-8BE9A27385BD}"/>
              </a:ext>
            </a:extLst>
          </p:cNvPr>
          <p:cNvSpPr>
            <a:spLocks noGrp="1"/>
          </p:cNvSpPr>
          <p:nvPr>
            <p:ph idx="1"/>
          </p:nvPr>
        </p:nvSpPr>
        <p:spPr/>
        <p:txBody>
          <a:bodyPr>
            <a:normAutofit/>
          </a:bodyPr>
          <a:lstStyle/>
          <a:p>
            <a:r>
              <a:rPr lang="en-US" sz="3600" dirty="0"/>
              <a:t>1. I can analyze and describe various forms of social inequality and the impact it has on our society. </a:t>
            </a:r>
          </a:p>
          <a:p>
            <a:endParaRPr lang="en-US" sz="3600" dirty="0"/>
          </a:p>
          <a:p>
            <a:r>
              <a:rPr lang="en-US" sz="3600" dirty="0"/>
              <a:t>2. I can analyze and describe the contemporary women’s rights movement in the United States of America. </a:t>
            </a:r>
          </a:p>
        </p:txBody>
      </p:sp>
    </p:spTree>
    <p:extLst>
      <p:ext uri="{BB962C8B-B14F-4D97-AF65-F5344CB8AC3E}">
        <p14:creationId xmlns:p14="http://schemas.microsoft.com/office/powerpoint/2010/main" val="284586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E2A2-49F0-43D8-99B8-415867A8B3A5}"/>
              </a:ext>
            </a:extLst>
          </p:cNvPr>
          <p:cNvSpPr>
            <a:spLocks noGrp="1"/>
          </p:cNvSpPr>
          <p:nvPr>
            <p:ph type="title"/>
          </p:nvPr>
        </p:nvSpPr>
        <p:spPr/>
        <p:txBody>
          <a:bodyPr/>
          <a:lstStyle/>
          <a:p>
            <a:r>
              <a:rPr lang="en-US" dirty="0"/>
              <a:t>Success Criteria  </a:t>
            </a:r>
          </a:p>
        </p:txBody>
      </p:sp>
      <p:sp>
        <p:nvSpPr>
          <p:cNvPr id="3" name="Content Placeholder 2">
            <a:extLst>
              <a:ext uri="{FF2B5EF4-FFF2-40B4-BE49-F238E27FC236}">
                <a16:creationId xmlns:a16="http://schemas.microsoft.com/office/drawing/2014/main" id="{79A6E1D4-EEC3-422A-B49E-8BE9A27385BD}"/>
              </a:ext>
            </a:extLst>
          </p:cNvPr>
          <p:cNvSpPr>
            <a:spLocks noGrp="1"/>
          </p:cNvSpPr>
          <p:nvPr>
            <p:ph idx="1"/>
          </p:nvPr>
        </p:nvSpPr>
        <p:spPr/>
        <p:txBody>
          <a:bodyPr>
            <a:normAutofit fontScale="92500"/>
          </a:bodyPr>
          <a:lstStyle/>
          <a:p>
            <a:r>
              <a:rPr lang="en-US" sz="3600" dirty="0"/>
              <a:t>1. We will know that we are successful when students can analyze and describe various forms of social inequality and the impact it has on our society. </a:t>
            </a:r>
          </a:p>
          <a:p>
            <a:endParaRPr lang="en-US" sz="3600" dirty="0"/>
          </a:p>
          <a:p>
            <a:r>
              <a:rPr lang="en-US" sz="3600" dirty="0"/>
              <a:t>2. We will know that we are successful when we can analyze and describe the contemporary women’s rights movement in the United States of America. </a:t>
            </a:r>
          </a:p>
        </p:txBody>
      </p:sp>
    </p:spTree>
    <p:extLst>
      <p:ext uri="{BB962C8B-B14F-4D97-AF65-F5344CB8AC3E}">
        <p14:creationId xmlns:p14="http://schemas.microsoft.com/office/powerpoint/2010/main" val="71272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TICKET OUT THE DOOR</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7781" y="2354262"/>
            <a:ext cx="444500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Content Placeholder 8"/>
          <p:cNvSpPr>
            <a:spLocks noGrp="1"/>
          </p:cNvSpPr>
          <p:nvPr>
            <p:ph sz="half" idx="2"/>
          </p:nvPr>
        </p:nvSpPr>
        <p:spPr/>
        <p:txBody>
          <a:bodyPr>
            <a:normAutofit/>
          </a:bodyPr>
          <a:lstStyle/>
          <a:p>
            <a:r>
              <a:rPr lang="en-US" sz="3200" dirty="0">
                <a:cs typeface="Times New Roman" panose="02020603050405020304" pitchFamily="18" charset="0"/>
              </a:rPr>
              <a:t>As you learned about the contemporary women’s rights movement please consider the following:</a:t>
            </a:r>
          </a:p>
          <a:p>
            <a:pPr lvl="2"/>
            <a:r>
              <a:rPr lang="en-US" sz="2800" dirty="0">
                <a:cs typeface="Times New Roman" panose="02020603050405020304" pitchFamily="18" charset="0"/>
              </a:rPr>
              <a:t>Do you think we need an Equal Rights Amendment in 2022? Please explain your response.  </a:t>
            </a:r>
          </a:p>
        </p:txBody>
      </p:sp>
    </p:spTree>
    <p:extLst>
      <p:ext uri="{BB962C8B-B14F-4D97-AF65-F5344CB8AC3E}">
        <p14:creationId xmlns:p14="http://schemas.microsoft.com/office/powerpoint/2010/main" val="507333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09900" y="1481138"/>
            <a:ext cx="6172200" cy="4525962"/>
          </a:xfrm>
          <a:effectLst>
            <a:reflection blurRad="6350" stA="50000" endA="300" endPos="90000" dist="50800" dir="5400000" sy="-100000" algn="bl" rotWithShape="0"/>
          </a:effectLst>
        </p:spPr>
        <p:txBody>
          <a:bodyPr/>
          <a:lstStyle/>
          <a:p>
            <a:pPr>
              <a:defRPr/>
            </a:pPr>
            <a:endParaRPr lang="en-US" dirty="0"/>
          </a:p>
        </p:txBody>
      </p:sp>
      <p:sp>
        <p:nvSpPr>
          <p:cNvPr id="4" name="Rectangle 3"/>
          <p:cNvSpPr/>
          <p:nvPr/>
        </p:nvSpPr>
        <p:spPr>
          <a:xfrm>
            <a:off x="3256087" y="3155532"/>
            <a:ext cx="5518278" cy="830997"/>
          </a:xfrm>
          <a:prstGeom prst="rect">
            <a:avLst/>
          </a:prstGeom>
          <a:noFill/>
        </p:spPr>
        <p:txBody>
          <a:bodyPr wrap="square">
            <a:spAutoFit/>
          </a:bodyPr>
          <a:lstStyle/>
          <a:p>
            <a:pPr algn="ctr">
              <a:defRPr/>
            </a:pPr>
            <a:r>
              <a:rPr lang="en-US" sz="4800" b="1" dirty="0">
                <a:ln w="18415" cmpd="sng">
                  <a:solidFill>
                    <a:srgbClr val="FFFFFF"/>
                  </a:solidFill>
                  <a:prstDash val="solid"/>
                </a:ln>
                <a:effectLst>
                  <a:outerShdw blurRad="63500" dir="3600000" algn="tl" rotWithShape="0">
                    <a:srgbClr val="000000">
                      <a:alpha val="70000"/>
                    </a:srgbClr>
                  </a:outerShdw>
                </a:effectLst>
              </a:rPr>
              <a:t>ENGAGEMENT!</a:t>
            </a:r>
          </a:p>
        </p:txBody>
      </p:sp>
    </p:spTree>
    <p:extLst>
      <p:ext uri="{BB962C8B-B14F-4D97-AF65-F5344CB8AC3E}">
        <p14:creationId xmlns:p14="http://schemas.microsoft.com/office/powerpoint/2010/main" val="2489689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Engagement Instructions</a:t>
            </a:r>
          </a:p>
        </p:txBody>
      </p:sp>
      <p:sp>
        <p:nvSpPr>
          <p:cNvPr id="3" name="Content Placeholder 2"/>
          <p:cNvSpPr>
            <a:spLocks noGrp="1"/>
          </p:cNvSpPr>
          <p:nvPr>
            <p:ph idx="1"/>
          </p:nvPr>
        </p:nvSpPr>
        <p:spPr/>
        <p:txBody>
          <a:bodyPr>
            <a:normAutofit/>
          </a:bodyPr>
          <a:lstStyle/>
          <a:p>
            <a:r>
              <a:rPr lang="en-US" sz="3200" dirty="0"/>
              <a:t>1. Students will examine the standard and l Can Statements.</a:t>
            </a:r>
          </a:p>
          <a:p>
            <a:r>
              <a:rPr lang="en-US" sz="3200" dirty="0"/>
              <a:t>2. Students and instructor will complete the “Good Housewife” activity.</a:t>
            </a:r>
          </a:p>
          <a:p>
            <a:pPr marL="45720" indent="0">
              <a:buNone/>
            </a:pPr>
            <a:endParaRPr lang="en-US" dirty="0">
              <a:effectLst>
                <a:outerShdw blurRad="38100" dist="38100" dir="2700000" algn="tl">
                  <a:srgbClr val="000000">
                    <a:alpha val="43137"/>
                  </a:srgbClr>
                </a:outerShdw>
              </a:effectLst>
            </a:endParaRPr>
          </a:p>
          <a:p>
            <a:endParaRPr lang="en-US" dirty="0"/>
          </a:p>
          <a:p>
            <a:endParaRPr lang="en-US" dirty="0"/>
          </a:p>
          <a:p>
            <a:endParaRPr lang="en-US" dirty="0"/>
          </a:p>
        </p:txBody>
      </p:sp>
    </p:spTree>
    <p:extLst>
      <p:ext uri="{BB962C8B-B14F-4D97-AF65-F5344CB8AC3E}">
        <p14:creationId xmlns:p14="http://schemas.microsoft.com/office/powerpoint/2010/main" val="1035709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0C00-320B-4A44-A399-BBAAA642393C}"/>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 </a:t>
            </a:r>
            <a:r>
              <a:rPr lang="en-US" dirty="0"/>
              <a:t>Georgia Standards of Excellence</a:t>
            </a:r>
          </a:p>
        </p:txBody>
      </p:sp>
      <p:sp>
        <p:nvSpPr>
          <p:cNvPr id="3" name="Content Placeholder 2">
            <a:extLst>
              <a:ext uri="{FF2B5EF4-FFF2-40B4-BE49-F238E27FC236}">
                <a16:creationId xmlns:a16="http://schemas.microsoft.com/office/drawing/2014/main" id="{79127418-0E24-4760-A61C-ED94FEC6289E}"/>
              </a:ext>
            </a:extLst>
          </p:cNvPr>
          <p:cNvSpPr>
            <a:spLocks noGrp="1"/>
          </p:cNvSpPr>
          <p:nvPr>
            <p:ph idx="1"/>
          </p:nvPr>
        </p:nvSpPr>
        <p:spPr/>
        <p:txBody>
          <a:bodyPr>
            <a:normAutofit/>
          </a:bodyPr>
          <a:lstStyle/>
          <a:p>
            <a:pPr>
              <a:buFont typeface="Arial" panose="020B0604020202020204" pitchFamily="34" charset="0"/>
              <a:buChar char="•"/>
            </a:pPr>
            <a:r>
              <a:rPr lang="en-US" sz="4000" dirty="0"/>
              <a:t>SSSocIC1 Analyze forms of social inequality. </a:t>
            </a:r>
            <a:endParaRPr lang="en-US" sz="4000" b="1" dirty="0"/>
          </a:p>
        </p:txBody>
      </p:sp>
    </p:spTree>
    <p:extLst>
      <p:ext uri="{BB962C8B-B14F-4D97-AF65-F5344CB8AC3E}">
        <p14:creationId xmlns:p14="http://schemas.microsoft.com/office/powerpoint/2010/main" val="1413723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E2A2-49F0-43D8-99B8-415867A8B3A5}"/>
              </a:ext>
            </a:extLst>
          </p:cNvPr>
          <p:cNvSpPr>
            <a:spLocks noGrp="1"/>
          </p:cNvSpPr>
          <p:nvPr>
            <p:ph type="title"/>
          </p:nvPr>
        </p:nvSpPr>
        <p:spPr/>
        <p:txBody>
          <a:bodyPr/>
          <a:lstStyle/>
          <a:p>
            <a:r>
              <a:rPr lang="en-US" dirty="0"/>
              <a:t>I Can Statement (s) </a:t>
            </a:r>
          </a:p>
        </p:txBody>
      </p:sp>
      <p:sp>
        <p:nvSpPr>
          <p:cNvPr id="3" name="Content Placeholder 2">
            <a:extLst>
              <a:ext uri="{FF2B5EF4-FFF2-40B4-BE49-F238E27FC236}">
                <a16:creationId xmlns:a16="http://schemas.microsoft.com/office/drawing/2014/main" id="{79A6E1D4-EEC3-422A-B49E-8BE9A27385BD}"/>
              </a:ext>
            </a:extLst>
          </p:cNvPr>
          <p:cNvSpPr>
            <a:spLocks noGrp="1"/>
          </p:cNvSpPr>
          <p:nvPr>
            <p:ph idx="1"/>
          </p:nvPr>
        </p:nvSpPr>
        <p:spPr/>
        <p:txBody>
          <a:bodyPr>
            <a:normAutofit/>
          </a:bodyPr>
          <a:lstStyle/>
          <a:p>
            <a:r>
              <a:rPr lang="en-US" sz="3600" dirty="0"/>
              <a:t>1. I can analyze and describe various forms of social inequality and the impact it has on our society. </a:t>
            </a:r>
          </a:p>
          <a:p>
            <a:endParaRPr lang="en-US" sz="3600" dirty="0"/>
          </a:p>
          <a:p>
            <a:r>
              <a:rPr lang="en-US" sz="3600" dirty="0"/>
              <a:t>2. I can analyze and describe the contemporary women’s rights movement in the United States of America. </a:t>
            </a:r>
          </a:p>
        </p:txBody>
      </p:sp>
    </p:spTree>
    <p:extLst>
      <p:ext uri="{BB962C8B-B14F-4D97-AF65-F5344CB8AC3E}">
        <p14:creationId xmlns:p14="http://schemas.microsoft.com/office/powerpoint/2010/main" val="2570415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E2A2-49F0-43D8-99B8-415867A8B3A5}"/>
              </a:ext>
            </a:extLst>
          </p:cNvPr>
          <p:cNvSpPr>
            <a:spLocks noGrp="1"/>
          </p:cNvSpPr>
          <p:nvPr>
            <p:ph type="title"/>
          </p:nvPr>
        </p:nvSpPr>
        <p:spPr/>
        <p:txBody>
          <a:bodyPr/>
          <a:lstStyle/>
          <a:p>
            <a:r>
              <a:rPr lang="en-US" dirty="0"/>
              <a:t>Success Criteria  </a:t>
            </a:r>
          </a:p>
        </p:txBody>
      </p:sp>
      <p:sp>
        <p:nvSpPr>
          <p:cNvPr id="3" name="Content Placeholder 2">
            <a:extLst>
              <a:ext uri="{FF2B5EF4-FFF2-40B4-BE49-F238E27FC236}">
                <a16:creationId xmlns:a16="http://schemas.microsoft.com/office/drawing/2014/main" id="{79A6E1D4-EEC3-422A-B49E-8BE9A27385BD}"/>
              </a:ext>
            </a:extLst>
          </p:cNvPr>
          <p:cNvSpPr>
            <a:spLocks noGrp="1"/>
          </p:cNvSpPr>
          <p:nvPr>
            <p:ph idx="1"/>
          </p:nvPr>
        </p:nvSpPr>
        <p:spPr/>
        <p:txBody>
          <a:bodyPr>
            <a:normAutofit fontScale="92500"/>
          </a:bodyPr>
          <a:lstStyle/>
          <a:p>
            <a:r>
              <a:rPr lang="en-US" sz="3600" dirty="0"/>
              <a:t>1. We will know that we are successful when students can analyze and describe various forms of social inequality and the impact it has on our society. </a:t>
            </a:r>
          </a:p>
          <a:p>
            <a:endParaRPr lang="en-US" sz="3600" dirty="0"/>
          </a:p>
          <a:p>
            <a:r>
              <a:rPr lang="en-US" sz="3600" dirty="0"/>
              <a:t>2. We will know that we are successful when we can analyze and describe the contemporary women’s rights movement in the United States of America. </a:t>
            </a:r>
          </a:p>
        </p:txBody>
      </p:sp>
    </p:spTree>
    <p:extLst>
      <p:ext uri="{BB962C8B-B14F-4D97-AF65-F5344CB8AC3E}">
        <p14:creationId xmlns:p14="http://schemas.microsoft.com/office/powerpoint/2010/main" val="1730857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05559-D168-487C-BA18-27A7EC244F69}"/>
              </a:ext>
            </a:extLst>
          </p:cNvPr>
          <p:cNvSpPr>
            <a:spLocks noGrp="1"/>
          </p:cNvSpPr>
          <p:nvPr>
            <p:ph type="title"/>
          </p:nvPr>
        </p:nvSpPr>
        <p:spPr/>
        <p:txBody>
          <a:bodyPr/>
          <a:lstStyle/>
          <a:p>
            <a:r>
              <a:rPr lang="en-US" dirty="0"/>
              <a:t>ACTIVITY #1</a:t>
            </a:r>
          </a:p>
        </p:txBody>
      </p:sp>
      <p:sp>
        <p:nvSpPr>
          <p:cNvPr id="5" name="Content Placeholder 4">
            <a:extLst>
              <a:ext uri="{FF2B5EF4-FFF2-40B4-BE49-F238E27FC236}">
                <a16:creationId xmlns:a16="http://schemas.microsoft.com/office/drawing/2014/main" id="{92F969F9-57A2-4F6B-96D2-9B632D91E37B}"/>
              </a:ext>
            </a:extLst>
          </p:cNvPr>
          <p:cNvSpPr>
            <a:spLocks noGrp="1"/>
          </p:cNvSpPr>
          <p:nvPr>
            <p:ph sz="half" idx="1"/>
          </p:nvPr>
        </p:nvSpPr>
        <p:spPr/>
        <p:txBody>
          <a:bodyPr/>
          <a:lstStyle/>
          <a:p>
            <a:r>
              <a:rPr lang="en-US" dirty="0"/>
              <a:t>Read the “Good Wife’s Guide” on the next slide. Please analyze the document in its entirety. </a:t>
            </a:r>
          </a:p>
          <a:p>
            <a:r>
              <a:rPr lang="en-US" dirty="0"/>
              <a:t>On completion of reading, please discuss with your group.  </a:t>
            </a:r>
          </a:p>
          <a:p>
            <a:r>
              <a:rPr lang="en-US" dirty="0"/>
              <a:t>Finally answer the questions that follow.  </a:t>
            </a:r>
          </a:p>
        </p:txBody>
      </p:sp>
      <p:pic>
        <p:nvPicPr>
          <p:cNvPr id="7" name="Content Placeholder 6">
            <a:extLst>
              <a:ext uri="{FF2B5EF4-FFF2-40B4-BE49-F238E27FC236}">
                <a16:creationId xmlns:a16="http://schemas.microsoft.com/office/drawing/2014/main" id="{42589D2F-4F02-4FF4-8735-17791B45644C}"/>
              </a:ext>
            </a:extLst>
          </p:cNvPr>
          <p:cNvPicPr>
            <a:picLocks noGrp="1" noChangeAspect="1"/>
          </p:cNvPicPr>
          <p:nvPr>
            <p:ph sz="half" idx="2"/>
          </p:nvPr>
        </p:nvPicPr>
        <p:blipFill>
          <a:blip r:embed="rId2"/>
          <a:stretch>
            <a:fillRect/>
          </a:stretch>
        </p:blipFill>
        <p:spPr>
          <a:xfrm>
            <a:off x="6167502" y="1493240"/>
            <a:ext cx="5484806" cy="467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9735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176</TotalTime>
  <Words>1577</Words>
  <Application>Microsoft Office PowerPoint</Application>
  <PresentationFormat>Widescreen</PresentationFormat>
  <Paragraphs>128</Paragraphs>
  <Slides>32</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Unicode MS</vt:lpstr>
      <vt:lpstr>Calibri</vt:lpstr>
      <vt:lpstr>Corbel</vt:lpstr>
      <vt:lpstr>Times New Roman</vt:lpstr>
      <vt:lpstr>Basis</vt:lpstr>
      <vt:lpstr>BELL RINGER </vt:lpstr>
      <vt:lpstr>TODAY’S LESSON AGENDA </vt:lpstr>
      <vt:lpstr>THE MODERN WOMEN’S RIGHTS MOVEMENT IN AMERICA</vt:lpstr>
      <vt:lpstr>PowerPoint Presentation</vt:lpstr>
      <vt:lpstr>Engagement Instructions</vt:lpstr>
      <vt:lpstr> Georgia Standards of Excellence</vt:lpstr>
      <vt:lpstr>I Can Statement (s) </vt:lpstr>
      <vt:lpstr>Success Criteria  </vt:lpstr>
      <vt:lpstr>ACTIVITY #1</vt:lpstr>
      <vt:lpstr>PowerPoint Presentation</vt:lpstr>
      <vt:lpstr>“The Good Wife’s Guide” Review Questions</vt:lpstr>
      <vt:lpstr>PowerPoint Presentation</vt:lpstr>
      <vt:lpstr>Explore, Explain and Elaborate Instructions</vt:lpstr>
      <vt:lpstr> Georgia Standards of Excellence</vt:lpstr>
      <vt:lpstr>I Can Statement (s) </vt:lpstr>
      <vt:lpstr>Success Criteria  </vt:lpstr>
      <vt:lpstr>Women’s Liberation Movement  What Were Women Fighting For? </vt:lpstr>
      <vt:lpstr>Important Events of the Women’s Rights Movement </vt:lpstr>
      <vt:lpstr>Excerpts From The Feminine Mystique  </vt:lpstr>
      <vt:lpstr>ACTIVITY #2</vt:lpstr>
      <vt:lpstr>Important Events of the Women’s Rights Movement </vt:lpstr>
      <vt:lpstr>Important Events of the Women’s Rights Movement </vt:lpstr>
      <vt:lpstr>The Equal Rights Amendment</vt:lpstr>
      <vt:lpstr>Equal Rights Amendment Video</vt:lpstr>
      <vt:lpstr>PowerPoint Presentation</vt:lpstr>
      <vt:lpstr>Activity #3: Equal Rights Amendment Writing Activity</vt:lpstr>
      <vt:lpstr>PowerPoint Presentation</vt:lpstr>
      <vt:lpstr>Evaluation  Instructions</vt:lpstr>
      <vt:lpstr> Georgia Standards of Excellence</vt:lpstr>
      <vt:lpstr>I Can Statement (s) </vt:lpstr>
      <vt:lpstr>Success Criteria  </vt:lpstr>
      <vt:lpstr>TICKET OUT THE DOOR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LESSON AGENDA</dc:title>
  <dc:creator>Windows User</dc:creator>
  <cp:lastModifiedBy>Windows User</cp:lastModifiedBy>
  <cp:revision>20</cp:revision>
  <dcterms:created xsi:type="dcterms:W3CDTF">2022-03-14T15:27:25Z</dcterms:created>
  <dcterms:modified xsi:type="dcterms:W3CDTF">2025-04-14T22:04:23Z</dcterms:modified>
</cp:coreProperties>
</file>