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86" r:id="rId3"/>
    <p:sldId id="381" r:id="rId4"/>
    <p:sldId id="380" r:id="rId5"/>
    <p:sldId id="373" r:id="rId6"/>
    <p:sldId id="302" r:id="rId7"/>
    <p:sldId id="368" r:id="rId8"/>
    <p:sldId id="371" r:id="rId9"/>
    <p:sldId id="276" r:id="rId10"/>
    <p:sldId id="329" r:id="rId11"/>
    <p:sldId id="330" r:id="rId12"/>
    <p:sldId id="331" r:id="rId13"/>
    <p:sldId id="332" r:id="rId14"/>
    <p:sldId id="327" r:id="rId15"/>
    <p:sldId id="317" r:id="rId16"/>
    <p:sldId id="267" r:id="rId17"/>
    <p:sldId id="291" r:id="rId18"/>
    <p:sldId id="274" r:id="rId19"/>
    <p:sldId id="321" r:id="rId20"/>
    <p:sldId id="303" r:id="rId21"/>
    <p:sldId id="279" r:id="rId22"/>
    <p:sldId id="318" r:id="rId23"/>
    <p:sldId id="369" r:id="rId24"/>
    <p:sldId id="280" r:id="rId25"/>
    <p:sldId id="374" r:id="rId26"/>
    <p:sldId id="287" r:id="rId27"/>
    <p:sldId id="325" r:id="rId28"/>
    <p:sldId id="335" r:id="rId29"/>
    <p:sldId id="324" r:id="rId30"/>
    <p:sldId id="343" r:id="rId31"/>
    <p:sldId id="323" r:id="rId32"/>
    <p:sldId id="393" r:id="rId33"/>
    <p:sldId id="394" r:id="rId34"/>
    <p:sldId id="395" r:id="rId35"/>
    <p:sldId id="305" r:id="rId36"/>
    <p:sldId id="382" r:id="rId37"/>
    <p:sldId id="375" r:id="rId38"/>
    <p:sldId id="298" r:id="rId39"/>
    <p:sldId id="304" r:id="rId40"/>
    <p:sldId id="313" r:id="rId41"/>
    <p:sldId id="360" r:id="rId42"/>
    <p:sldId id="376" r:id="rId43"/>
    <p:sldId id="311" r:id="rId44"/>
    <p:sldId id="314" r:id="rId45"/>
    <p:sldId id="377" r:id="rId46"/>
    <p:sldId id="336" r:id="rId47"/>
    <p:sldId id="338" r:id="rId48"/>
    <p:sldId id="312" r:id="rId49"/>
    <p:sldId id="310" r:id="rId50"/>
    <p:sldId id="341" r:id="rId51"/>
    <p:sldId id="347" r:id="rId52"/>
    <p:sldId id="339" r:id="rId53"/>
    <p:sldId id="340" r:id="rId54"/>
    <p:sldId id="316" r:id="rId55"/>
    <p:sldId id="344" r:id="rId56"/>
    <p:sldId id="387" r:id="rId57"/>
    <p:sldId id="346" r:id="rId58"/>
    <p:sldId id="350" r:id="rId59"/>
    <p:sldId id="348" r:id="rId60"/>
    <p:sldId id="383" r:id="rId61"/>
    <p:sldId id="384" r:id="rId62"/>
    <p:sldId id="385" r:id="rId63"/>
    <p:sldId id="386" r:id="rId64"/>
    <p:sldId id="391" r:id="rId65"/>
    <p:sldId id="353" r:id="rId66"/>
    <p:sldId id="357" r:id="rId67"/>
    <p:sldId id="352" r:id="rId68"/>
    <p:sldId id="358" r:id="rId69"/>
    <p:sldId id="361" r:id="rId70"/>
    <p:sldId id="39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490"/>
    <a:srgbClr val="EC6EEC"/>
    <a:srgbClr val="C803CD"/>
    <a:srgbClr val="4DF711"/>
    <a:srgbClr val="95FA0E"/>
    <a:srgbClr val="E226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E1232F-3376-30A3-4642-F316142A959F}" v="229" dt="2021-08-05T12:49:14.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76364" autoAdjust="0"/>
  </p:normalViewPr>
  <p:slideViewPr>
    <p:cSldViewPr snapToGrid="0">
      <p:cViewPr varScale="1">
        <p:scale>
          <a:sx n="88" d="100"/>
          <a:sy n="88" d="100"/>
        </p:scale>
        <p:origin x="117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B786BC-9E8A-49B9-8508-9A9F215837D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F96EF72-BE45-4BDB-B15F-2EAA99D601B5}">
      <dgm:prSet phldrT="[Text]"/>
      <dgm:spPr/>
      <dgm:t>
        <a:bodyPr/>
        <a:lstStyle/>
        <a:p>
          <a:r>
            <a:rPr lang="en-US" b="1" dirty="0">
              <a:solidFill>
                <a:srgbClr val="FFFF00"/>
              </a:solidFill>
            </a:rPr>
            <a:t>Title IX System Coordinator</a:t>
          </a:r>
        </a:p>
        <a:p>
          <a:r>
            <a:rPr lang="en-US" dirty="0"/>
            <a:t>Dr. Aronica Gloster, Student Services</a:t>
          </a:r>
        </a:p>
      </dgm:t>
    </dgm:pt>
    <dgm:pt modelId="{65FDF346-554A-43F5-A85B-3C3AABD0D45D}" type="parTrans" cxnId="{2280393E-F019-48E5-8D51-DFDB3B2EC96E}">
      <dgm:prSet/>
      <dgm:spPr/>
      <dgm:t>
        <a:bodyPr/>
        <a:lstStyle/>
        <a:p>
          <a:endParaRPr lang="en-US"/>
        </a:p>
      </dgm:t>
    </dgm:pt>
    <dgm:pt modelId="{F9FDABA5-F67D-4F78-88BF-2272EBA84E89}" type="sibTrans" cxnId="{2280393E-F019-48E5-8D51-DFDB3B2EC96E}">
      <dgm:prSet/>
      <dgm:spPr/>
      <dgm:t>
        <a:bodyPr/>
        <a:lstStyle/>
        <a:p>
          <a:endParaRPr lang="en-US"/>
        </a:p>
      </dgm:t>
    </dgm:pt>
    <dgm:pt modelId="{F8B39CEF-BD24-4EAB-BDC8-416C7DBC6778}" type="asst">
      <dgm:prSet phldrT="[Text]"/>
      <dgm:spPr/>
      <dgm:t>
        <a:bodyPr/>
        <a:lstStyle/>
        <a:p>
          <a:r>
            <a:rPr lang="en-US" b="1" dirty="0">
              <a:solidFill>
                <a:srgbClr val="FFFF00"/>
              </a:solidFill>
            </a:rPr>
            <a:t>Complaints Against Employees</a:t>
          </a:r>
        </a:p>
        <a:p>
          <a:r>
            <a:rPr lang="en-US" dirty="0"/>
            <a:t>Dr. Cecil Clark, </a:t>
          </a:r>
        </a:p>
        <a:p>
          <a:r>
            <a:rPr lang="en-US" dirty="0"/>
            <a:t>Chief HR Officer</a:t>
          </a:r>
        </a:p>
      </dgm:t>
    </dgm:pt>
    <dgm:pt modelId="{0BC748C9-57B2-486B-8528-928EE22FD5B2}" type="parTrans" cxnId="{1F52B352-7495-4F0F-997F-01A60B5437DB}">
      <dgm:prSet/>
      <dgm:spPr/>
      <dgm:t>
        <a:bodyPr/>
        <a:lstStyle/>
        <a:p>
          <a:endParaRPr lang="en-US"/>
        </a:p>
      </dgm:t>
    </dgm:pt>
    <dgm:pt modelId="{BD8AD2B8-7D9C-4274-A170-DCF635415571}" type="sibTrans" cxnId="{1F52B352-7495-4F0F-997F-01A60B5437DB}">
      <dgm:prSet/>
      <dgm:spPr/>
      <dgm:t>
        <a:bodyPr/>
        <a:lstStyle/>
        <a:p>
          <a:endParaRPr lang="en-US"/>
        </a:p>
      </dgm:t>
    </dgm:pt>
    <dgm:pt modelId="{F1E79048-F258-49F8-B4C2-95C280C5911E}">
      <dgm:prSet phldrT="[Text]"/>
      <dgm:spPr/>
      <dgm:t>
        <a:bodyPr/>
        <a:lstStyle/>
        <a:p>
          <a:r>
            <a:rPr lang="en-US" b="1" dirty="0">
              <a:solidFill>
                <a:srgbClr val="FFFF00"/>
              </a:solidFill>
            </a:rPr>
            <a:t>System Investigators</a:t>
          </a:r>
        </a:p>
        <a:p>
          <a:r>
            <a:rPr lang="en-US" dirty="0"/>
            <a:t>Mrs. Kourtney Bell</a:t>
          </a:r>
        </a:p>
        <a:p>
          <a:r>
            <a:rPr lang="en-US" dirty="0"/>
            <a:t>Mr. Gregg Riddle</a:t>
          </a:r>
        </a:p>
        <a:p>
          <a:r>
            <a:rPr lang="en-US" dirty="0"/>
            <a:t>Officer Henry Jackson</a:t>
          </a:r>
        </a:p>
        <a:p>
          <a:endParaRPr lang="en-US" dirty="0"/>
        </a:p>
      </dgm:t>
    </dgm:pt>
    <dgm:pt modelId="{FEF7C5A6-2751-4109-B094-A46A2E6A0A7E}" type="parTrans" cxnId="{16AB312C-8EEC-42D3-84A5-9082CA2B3704}">
      <dgm:prSet/>
      <dgm:spPr/>
      <dgm:t>
        <a:bodyPr/>
        <a:lstStyle/>
        <a:p>
          <a:endParaRPr lang="en-US"/>
        </a:p>
      </dgm:t>
    </dgm:pt>
    <dgm:pt modelId="{5383EA93-FD70-4A7C-B40D-A4CA8CDC282F}" type="sibTrans" cxnId="{16AB312C-8EEC-42D3-84A5-9082CA2B3704}">
      <dgm:prSet/>
      <dgm:spPr/>
      <dgm:t>
        <a:bodyPr/>
        <a:lstStyle/>
        <a:p>
          <a:endParaRPr lang="en-US"/>
        </a:p>
      </dgm:t>
    </dgm:pt>
    <dgm:pt modelId="{60EBF8A7-9642-4A3D-B00C-25D8F362E680}">
      <dgm:prSet phldrT="[Text]"/>
      <dgm:spPr/>
      <dgm:t>
        <a:bodyPr/>
        <a:lstStyle/>
        <a:p>
          <a:r>
            <a:rPr lang="en-US" b="1" dirty="0">
              <a:solidFill>
                <a:srgbClr val="FFFF00"/>
              </a:solidFill>
            </a:rPr>
            <a:t>Decision-Maker</a:t>
          </a:r>
        </a:p>
        <a:p>
          <a:r>
            <a:rPr lang="en-US" dirty="0"/>
            <a:t>Mr. Matthew </a:t>
          </a:r>
          <a:r>
            <a:rPr lang="en-US" dirty="0" err="1"/>
            <a:t>Priester</a:t>
          </a:r>
          <a:r>
            <a:rPr lang="en-US" dirty="0"/>
            <a:t>, </a:t>
          </a:r>
        </a:p>
        <a:p>
          <a:r>
            <a:rPr lang="en-US" dirty="0"/>
            <a:t>Deputy Superintendent</a:t>
          </a:r>
        </a:p>
      </dgm:t>
    </dgm:pt>
    <dgm:pt modelId="{30006DA7-A9A8-4CD0-B991-6995703AC5C6}" type="parTrans" cxnId="{8A09BBB6-51AF-4103-B8F5-D259C85F6F7A}">
      <dgm:prSet/>
      <dgm:spPr/>
      <dgm:t>
        <a:bodyPr/>
        <a:lstStyle/>
        <a:p>
          <a:endParaRPr lang="en-US"/>
        </a:p>
      </dgm:t>
    </dgm:pt>
    <dgm:pt modelId="{D8B70A9D-9B18-4E94-90CC-433DD2D1018A}" type="sibTrans" cxnId="{8A09BBB6-51AF-4103-B8F5-D259C85F6F7A}">
      <dgm:prSet/>
      <dgm:spPr/>
      <dgm:t>
        <a:bodyPr/>
        <a:lstStyle/>
        <a:p>
          <a:endParaRPr lang="en-US"/>
        </a:p>
      </dgm:t>
    </dgm:pt>
    <dgm:pt modelId="{C6327255-4DC1-4D1E-BF66-9F2A724D0228}">
      <dgm:prSet phldrT="[Text]"/>
      <dgm:spPr/>
      <dgm:t>
        <a:bodyPr/>
        <a:lstStyle/>
        <a:p>
          <a:r>
            <a:rPr lang="en-US" b="1" dirty="0">
              <a:solidFill>
                <a:srgbClr val="FFFF00"/>
              </a:solidFill>
            </a:rPr>
            <a:t>Appellate Decision-Maker</a:t>
          </a:r>
        </a:p>
        <a:p>
          <a:r>
            <a:rPr lang="en-US" dirty="0"/>
            <a:t>Dr. Kenneth Bradshaw,</a:t>
          </a:r>
        </a:p>
        <a:p>
          <a:r>
            <a:rPr lang="en-US" dirty="0"/>
            <a:t>Superintendent</a:t>
          </a:r>
        </a:p>
      </dgm:t>
    </dgm:pt>
    <dgm:pt modelId="{9BB2B0CA-0653-4AA6-915F-61A0371140FC}" type="parTrans" cxnId="{D10841A1-F582-478B-8E88-F2128DE98D1A}">
      <dgm:prSet/>
      <dgm:spPr/>
      <dgm:t>
        <a:bodyPr/>
        <a:lstStyle/>
        <a:p>
          <a:endParaRPr lang="en-US"/>
        </a:p>
      </dgm:t>
    </dgm:pt>
    <dgm:pt modelId="{FB3B5365-6D99-44B3-9F63-F68BB9728438}" type="sibTrans" cxnId="{D10841A1-F582-478B-8E88-F2128DE98D1A}">
      <dgm:prSet/>
      <dgm:spPr/>
      <dgm:t>
        <a:bodyPr/>
        <a:lstStyle/>
        <a:p>
          <a:endParaRPr lang="en-US"/>
        </a:p>
      </dgm:t>
    </dgm:pt>
    <dgm:pt modelId="{9A5C72DA-859E-4D31-A49C-D36551607711}" type="asst">
      <dgm:prSet/>
      <dgm:spPr/>
      <dgm:t>
        <a:bodyPr/>
        <a:lstStyle/>
        <a:p>
          <a:r>
            <a:rPr lang="en-US" b="1" dirty="0">
              <a:solidFill>
                <a:srgbClr val="FFFF00"/>
              </a:solidFill>
            </a:rPr>
            <a:t>Athletics Complaints</a:t>
          </a:r>
        </a:p>
        <a:p>
          <a:r>
            <a:rPr lang="en-US" dirty="0"/>
            <a:t>Mr. Scott McClintock, Athletics</a:t>
          </a:r>
        </a:p>
      </dgm:t>
    </dgm:pt>
    <dgm:pt modelId="{91CB597D-E360-4B35-B8C0-4BB3F732FEFE}" type="parTrans" cxnId="{2079FD0B-E43D-457A-B70E-1F2C0EAC5BD2}">
      <dgm:prSet/>
      <dgm:spPr/>
      <dgm:t>
        <a:bodyPr/>
        <a:lstStyle/>
        <a:p>
          <a:endParaRPr lang="en-US"/>
        </a:p>
      </dgm:t>
    </dgm:pt>
    <dgm:pt modelId="{B96CCF68-D7EB-4553-81D4-763E0021388B}" type="sibTrans" cxnId="{2079FD0B-E43D-457A-B70E-1F2C0EAC5BD2}">
      <dgm:prSet/>
      <dgm:spPr/>
      <dgm:t>
        <a:bodyPr/>
        <a:lstStyle/>
        <a:p>
          <a:endParaRPr lang="en-US"/>
        </a:p>
      </dgm:t>
    </dgm:pt>
    <dgm:pt modelId="{5CCD1AD0-0D02-4EFC-B75D-338A46A2F390}" type="asst">
      <dgm:prSet/>
      <dgm:spPr/>
      <dgm:t>
        <a:bodyPr/>
        <a:lstStyle/>
        <a:p>
          <a:r>
            <a:rPr lang="en-US" b="1" dirty="0">
              <a:solidFill>
                <a:srgbClr val="FFFF00"/>
              </a:solidFill>
            </a:rPr>
            <a:t>Complaints Against Students</a:t>
          </a:r>
        </a:p>
        <a:p>
          <a:r>
            <a:rPr lang="en-US" dirty="0"/>
            <a:t>Dr. Aronica Gloster,</a:t>
          </a:r>
        </a:p>
        <a:p>
          <a:r>
            <a:rPr lang="en-US" dirty="0"/>
            <a:t> Student Services</a:t>
          </a:r>
        </a:p>
      </dgm:t>
    </dgm:pt>
    <dgm:pt modelId="{65ED1222-5F46-4C6E-A6EE-D527D3018CE1}" type="parTrans" cxnId="{69D2BDB5-99F1-492B-BA04-857903D1EF5A}">
      <dgm:prSet/>
      <dgm:spPr/>
      <dgm:t>
        <a:bodyPr/>
        <a:lstStyle/>
        <a:p>
          <a:endParaRPr lang="en-US"/>
        </a:p>
      </dgm:t>
    </dgm:pt>
    <dgm:pt modelId="{163F4D15-D18D-49D1-AF58-7733CBE39FFD}" type="sibTrans" cxnId="{69D2BDB5-99F1-492B-BA04-857903D1EF5A}">
      <dgm:prSet/>
      <dgm:spPr/>
      <dgm:t>
        <a:bodyPr/>
        <a:lstStyle/>
        <a:p>
          <a:endParaRPr lang="en-US"/>
        </a:p>
      </dgm:t>
    </dgm:pt>
    <dgm:pt modelId="{D77B1FF0-CF30-4C90-A537-569AF359432F}">
      <dgm:prSet/>
      <dgm:spPr/>
      <dgm:t>
        <a:bodyPr/>
        <a:lstStyle/>
        <a:p>
          <a:r>
            <a:rPr lang="en-US" b="1" dirty="0">
              <a:solidFill>
                <a:srgbClr val="FFFF00"/>
              </a:solidFill>
            </a:rPr>
            <a:t>Dr. Kenneth Bradshaw,</a:t>
          </a:r>
        </a:p>
        <a:p>
          <a:r>
            <a:rPr lang="en-US" b="1" dirty="0">
              <a:solidFill>
                <a:srgbClr val="FFFF00"/>
              </a:solidFill>
            </a:rPr>
            <a:t>Superintendent</a:t>
          </a:r>
        </a:p>
      </dgm:t>
    </dgm:pt>
    <dgm:pt modelId="{E4EF61BF-51E0-4AF4-AFB7-24A5D9F5A51D}" type="parTrans" cxnId="{64FD845C-AE6C-47AD-B993-00C95575CDBC}">
      <dgm:prSet/>
      <dgm:spPr/>
      <dgm:t>
        <a:bodyPr/>
        <a:lstStyle/>
        <a:p>
          <a:endParaRPr lang="en-US"/>
        </a:p>
      </dgm:t>
    </dgm:pt>
    <dgm:pt modelId="{180805D7-39EF-4BA4-90EC-BC9BE11EEE74}" type="sibTrans" cxnId="{64FD845C-AE6C-47AD-B993-00C95575CDBC}">
      <dgm:prSet/>
      <dgm:spPr/>
      <dgm:t>
        <a:bodyPr/>
        <a:lstStyle/>
        <a:p>
          <a:endParaRPr lang="en-US"/>
        </a:p>
      </dgm:t>
    </dgm:pt>
    <dgm:pt modelId="{059B2821-51B2-4833-90B3-E8CE845DF71D}" type="pres">
      <dgm:prSet presAssocID="{13B786BC-9E8A-49B9-8508-9A9F215837D6}" presName="hierChild1" presStyleCnt="0">
        <dgm:presLayoutVars>
          <dgm:orgChart val="1"/>
          <dgm:chPref val="1"/>
          <dgm:dir/>
          <dgm:animOne val="branch"/>
          <dgm:animLvl val="lvl"/>
          <dgm:resizeHandles/>
        </dgm:presLayoutVars>
      </dgm:prSet>
      <dgm:spPr/>
    </dgm:pt>
    <dgm:pt modelId="{C817B837-0DC3-4E3F-A4FA-9A37455DC2B2}" type="pres">
      <dgm:prSet presAssocID="{D77B1FF0-CF30-4C90-A537-569AF359432F}" presName="hierRoot1" presStyleCnt="0">
        <dgm:presLayoutVars>
          <dgm:hierBranch val="init"/>
        </dgm:presLayoutVars>
      </dgm:prSet>
      <dgm:spPr/>
    </dgm:pt>
    <dgm:pt modelId="{FF048140-72AA-4A4D-B6AE-19FF6206D3CF}" type="pres">
      <dgm:prSet presAssocID="{D77B1FF0-CF30-4C90-A537-569AF359432F}" presName="rootComposite1" presStyleCnt="0"/>
      <dgm:spPr/>
    </dgm:pt>
    <dgm:pt modelId="{4D52E7CC-DC88-42EC-B3F7-FAA9C5475887}" type="pres">
      <dgm:prSet presAssocID="{D77B1FF0-CF30-4C90-A537-569AF359432F}" presName="rootText1" presStyleLbl="node0" presStyleIdx="0" presStyleCnt="2" custScaleX="101032" custScaleY="80335" custLinFactNeighborX="-10054" custLinFactNeighborY="24378">
        <dgm:presLayoutVars>
          <dgm:chPref val="3"/>
        </dgm:presLayoutVars>
      </dgm:prSet>
      <dgm:spPr/>
    </dgm:pt>
    <dgm:pt modelId="{1E270D6C-80AA-4DB5-8A1C-200DCCBD9E64}" type="pres">
      <dgm:prSet presAssocID="{D77B1FF0-CF30-4C90-A537-569AF359432F}" presName="rootConnector1" presStyleLbl="node1" presStyleIdx="0" presStyleCnt="0"/>
      <dgm:spPr/>
    </dgm:pt>
    <dgm:pt modelId="{0540183C-92FD-4535-AE6C-A15482C1E5D9}" type="pres">
      <dgm:prSet presAssocID="{D77B1FF0-CF30-4C90-A537-569AF359432F}" presName="hierChild2" presStyleCnt="0"/>
      <dgm:spPr/>
    </dgm:pt>
    <dgm:pt modelId="{D6089EB0-0647-47F2-A9EB-C8AE245B557E}" type="pres">
      <dgm:prSet presAssocID="{D77B1FF0-CF30-4C90-A537-569AF359432F}" presName="hierChild3" presStyleCnt="0"/>
      <dgm:spPr/>
    </dgm:pt>
    <dgm:pt modelId="{AAE87D05-C1DF-42CC-853C-42321FEF45BD}" type="pres">
      <dgm:prSet presAssocID="{FF96EF72-BE45-4BDB-B15F-2EAA99D601B5}" presName="hierRoot1" presStyleCnt="0">
        <dgm:presLayoutVars>
          <dgm:hierBranch val="init"/>
        </dgm:presLayoutVars>
      </dgm:prSet>
      <dgm:spPr/>
    </dgm:pt>
    <dgm:pt modelId="{02413452-485A-439A-A23B-1CE64427F3E3}" type="pres">
      <dgm:prSet presAssocID="{FF96EF72-BE45-4BDB-B15F-2EAA99D601B5}" presName="rootComposite1" presStyleCnt="0"/>
      <dgm:spPr/>
    </dgm:pt>
    <dgm:pt modelId="{DDAC1BFE-5601-459C-A5CF-FA2C36FBEF1B}" type="pres">
      <dgm:prSet presAssocID="{FF96EF72-BE45-4BDB-B15F-2EAA99D601B5}" presName="rootText1" presStyleLbl="node0" presStyleIdx="1" presStyleCnt="2" custLinFactNeighborX="3558" custLinFactNeighborY="24982">
        <dgm:presLayoutVars>
          <dgm:chPref val="3"/>
        </dgm:presLayoutVars>
      </dgm:prSet>
      <dgm:spPr/>
    </dgm:pt>
    <dgm:pt modelId="{0063E649-51BC-475D-876C-17B18235FD6A}" type="pres">
      <dgm:prSet presAssocID="{FF96EF72-BE45-4BDB-B15F-2EAA99D601B5}" presName="rootConnector1" presStyleLbl="node1" presStyleIdx="0" presStyleCnt="0"/>
      <dgm:spPr/>
    </dgm:pt>
    <dgm:pt modelId="{35C0069A-E6DA-401E-8072-4F4C149CBD6B}" type="pres">
      <dgm:prSet presAssocID="{FF96EF72-BE45-4BDB-B15F-2EAA99D601B5}" presName="hierChild2" presStyleCnt="0"/>
      <dgm:spPr/>
    </dgm:pt>
    <dgm:pt modelId="{61ABFFE9-99F6-4807-B72D-ECF1FFFD42CB}" type="pres">
      <dgm:prSet presAssocID="{FEF7C5A6-2751-4109-B094-A46A2E6A0A7E}" presName="Name37" presStyleLbl="parChTrans1D2" presStyleIdx="0" presStyleCnt="6"/>
      <dgm:spPr/>
    </dgm:pt>
    <dgm:pt modelId="{57F0BCD9-60F3-4546-A84C-326AF1F0470B}" type="pres">
      <dgm:prSet presAssocID="{F1E79048-F258-49F8-B4C2-95C280C5911E}" presName="hierRoot2" presStyleCnt="0">
        <dgm:presLayoutVars>
          <dgm:hierBranch val="init"/>
        </dgm:presLayoutVars>
      </dgm:prSet>
      <dgm:spPr/>
    </dgm:pt>
    <dgm:pt modelId="{071F2FF7-0BAE-4436-B954-22148BD73A71}" type="pres">
      <dgm:prSet presAssocID="{F1E79048-F258-49F8-B4C2-95C280C5911E}" presName="rootComposite" presStyleCnt="0"/>
      <dgm:spPr/>
    </dgm:pt>
    <dgm:pt modelId="{55C450A9-CC21-40EF-94DB-17B45B518CC9}" type="pres">
      <dgm:prSet presAssocID="{F1E79048-F258-49F8-B4C2-95C280C5911E}" presName="rootText" presStyleLbl="node2" presStyleIdx="0" presStyleCnt="3">
        <dgm:presLayoutVars>
          <dgm:chPref val="3"/>
        </dgm:presLayoutVars>
      </dgm:prSet>
      <dgm:spPr/>
    </dgm:pt>
    <dgm:pt modelId="{7F55AC3C-A93B-423B-BF87-1AE6E591C8F8}" type="pres">
      <dgm:prSet presAssocID="{F1E79048-F258-49F8-B4C2-95C280C5911E}" presName="rootConnector" presStyleLbl="node2" presStyleIdx="0" presStyleCnt="3"/>
      <dgm:spPr/>
    </dgm:pt>
    <dgm:pt modelId="{1FD4332A-BB8D-4990-960E-73D4BF4CE3C7}" type="pres">
      <dgm:prSet presAssocID="{F1E79048-F258-49F8-B4C2-95C280C5911E}" presName="hierChild4" presStyleCnt="0"/>
      <dgm:spPr/>
    </dgm:pt>
    <dgm:pt modelId="{FDB3637E-DF81-498A-BEA0-9344F2660D9C}" type="pres">
      <dgm:prSet presAssocID="{F1E79048-F258-49F8-B4C2-95C280C5911E}" presName="hierChild5" presStyleCnt="0"/>
      <dgm:spPr/>
    </dgm:pt>
    <dgm:pt modelId="{1A4FB0A2-3FDC-43EC-85BC-516F5DB25E61}" type="pres">
      <dgm:prSet presAssocID="{30006DA7-A9A8-4CD0-B991-6995703AC5C6}" presName="Name37" presStyleLbl="parChTrans1D2" presStyleIdx="1" presStyleCnt="6"/>
      <dgm:spPr/>
    </dgm:pt>
    <dgm:pt modelId="{80762D84-E109-4F84-B593-8A1349239972}" type="pres">
      <dgm:prSet presAssocID="{60EBF8A7-9642-4A3D-B00C-25D8F362E680}" presName="hierRoot2" presStyleCnt="0">
        <dgm:presLayoutVars>
          <dgm:hierBranch val="init"/>
        </dgm:presLayoutVars>
      </dgm:prSet>
      <dgm:spPr/>
    </dgm:pt>
    <dgm:pt modelId="{4E6B6319-81B8-493F-962E-49DB99BED158}" type="pres">
      <dgm:prSet presAssocID="{60EBF8A7-9642-4A3D-B00C-25D8F362E680}" presName="rootComposite" presStyleCnt="0"/>
      <dgm:spPr/>
    </dgm:pt>
    <dgm:pt modelId="{899CFD99-888F-4CC4-8079-FFA7F5ACA010}" type="pres">
      <dgm:prSet presAssocID="{60EBF8A7-9642-4A3D-B00C-25D8F362E680}" presName="rootText" presStyleLbl="node2" presStyleIdx="1" presStyleCnt="3" custLinFactNeighborX="1391" custLinFactNeighborY="-927">
        <dgm:presLayoutVars>
          <dgm:chPref val="3"/>
        </dgm:presLayoutVars>
      </dgm:prSet>
      <dgm:spPr/>
    </dgm:pt>
    <dgm:pt modelId="{D4D9E31E-0CE1-4526-8EB2-9D6266BBC22D}" type="pres">
      <dgm:prSet presAssocID="{60EBF8A7-9642-4A3D-B00C-25D8F362E680}" presName="rootConnector" presStyleLbl="node2" presStyleIdx="1" presStyleCnt="3"/>
      <dgm:spPr/>
    </dgm:pt>
    <dgm:pt modelId="{553E504D-EB4F-4326-BC4A-D262BF9CFDFF}" type="pres">
      <dgm:prSet presAssocID="{60EBF8A7-9642-4A3D-B00C-25D8F362E680}" presName="hierChild4" presStyleCnt="0"/>
      <dgm:spPr/>
    </dgm:pt>
    <dgm:pt modelId="{3F1556AA-39B8-4854-A519-E3D142D50F33}" type="pres">
      <dgm:prSet presAssocID="{60EBF8A7-9642-4A3D-B00C-25D8F362E680}" presName="hierChild5" presStyleCnt="0"/>
      <dgm:spPr/>
    </dgm:pt>
    <dgm:pt modelId="{19D0E1A9-5E3C-4F01-BEEC-4EBABC4A16E0}" type="pres">
      <dgm:prSet presAssocID="{9BB2B0CA-0653-4AA6-915F-61A0371140FC}" presName="Name37" presStyleLbl="parChTrans1D2" presStyleIdx="2" presStyleCnt="6"/>
      <dgm:spPr/>
    </dgm:pt>
    <dgm:pt modelId="{BF48FFD3-400F-4931-9EBF-D5D542E88F8C}" type="pres">
      <dgm:prSet presAssocID="{C6327255-4DC1-4D1E-BF66-9F2A724D0228}" presName="hierRoot2" presStyleCnt="0">
        <dgm:presLayoutVars>
          <dgm:hierBranch val="init"/>
        </dgm:presLayoutVars>
      </dgm:prSet>
      <dgm:spPr/>
    </dgm:pt>
    <dgm:pt modelId="{F1F35C05-BC97-4254-8128-6693D62AA365}" type="pres">
      <dgm:prSet presAssocID="{C6327255-4DC1-4D1E-BF66-9F2A724D0228}" presName="rootComposite" presStyleCnt="0"/>
      <dgm:spPr/>
    </dgm:pt>
    <dgm:pt modelId="{686D1F33-846E-423E-981E-835329A271A0}" type="pres">
      <dgm:prSet presAssocID="{C6327255-4DC1-4D1E-BF66-9F2A724D0228}" presName="rootText" presStyleLbl="node2" presStyleIdx="2" presStyleCnt="3">
        <dgm:presLayoutVars>
          <dgm:chPref val="3"/>
        </dgm:presLayoutVars>
      </dgm:prSet>
      <dgm:spPr/>
    </dgm:pt>
    <dgm:pt modelId="{23081F1B-2DC9-4440-BBCB-5351B3F55D5A}" type="pres">
      <dgm:prSet presAssocID="{C6327255-4DC1-4D1E-BF66-9F2A724D0228}" presName="rootConnector" presStyleLbl="node2" presStyleIdx="2" presStyleCnt="3"/>
      <dgm:spPr/>
    </dgm:pt>
    <dgm:pt modelId="{675E9EEC-D518-44C4-9AEB-2224730736D6}" type="pres">
      <dgm:prSet presAssocID="{C6327255-4DC1-4D1E-BF66-9F2A724D0228}" presName="hierChild4" presStyleCnt="0"/>
      <dgm:spPr/>
    </dgm:pt>
    <dgm:pt modelId="{5042EDEF-40B7-40ED-BEB2-58EA65811FD0}" type="pres">
      <dgm:prSet presAssocID="{C6327255-4DC1-4D1E-BF66-9F2A724D0228}" presName="hierChild5" presStyleCnt="0"/>
      <dgm:spPr/>
    </dgm:pt>
    <dgm:pt modelId="{5B59263D-773A-4C26-9CF8-941B249D2B8D}" type="pres">
      <dgm:prSet presAssocID="{FF96EF72-BE45-4BDB-B15F-2EAA99D601B5}" presName="hierChild3" presStyleCnt="0"/>
      <dgm:spPr/>
    </dgm:pt>
    <dgm:pt modelId="{18B69F0B-3AD9-43D6-9FF2-0E17D8D732BF}" type="pres">
      <dgm:prSet presAssocID="{0BC748C9-57B2-486B-8528-928EE22FD5B2}" presName="Name111" presStyleLbl="parChTrans1D2" presStyleIdx="3" presStyleCnt="6"/>
      <dgm:spPr/>
    </dgm:pt>
    <dgm:pt modelId="{74F792AF-F626-4FF5-A737-402C16531875}" type="pres">
      <dgm:prSet presAssocID="{F8B39CEF-BD24-4EAB-BDC8-416C7DBC6778}" presName="hierRoot3" presStyleCnt="0">
        <dgm:presLayoutVars>
          <dgm:hierBranch val="init"/>
        </dgm:presLayoutVars>
      </dgm:prSet>
      <dgm:spPr/>
    </dgm:pt>
    <dgm:pt modelId="{F32F0E91-DCB9-4D9D-981D-AF201A009B9F}" type="pres">
      <dgm:prSet presAssocID="{F8B39CEF-BD24-4EAB-BDC8-416C7DBC6778}" presName="rootComposite3" presStyleCnt="0"/>
      <dgm:spPr/>
    </dgm:pt>
    <dgm:pt modelId="{450B8F62-6A5F-4F80-9743-293CD6E1622E}" type="pres">
      <dgm:prSet presAssocID="{F8B39CEF-BD24-4EAB-BDC8-416C7DBC6778}" presName="rootText3" presStyleLbl="asst1" presStyleIdx="0" presStyleCnt="3">
        <dgm:presLayoutVars>
          <dgm:chPref val="3"/>
        </dgm:presLayoutVars>
      </dgm:prSet>
      <dgm:spPr/>
    </dgm:pt>
    <dgm:pt modelId="{9A97D186-5A69-4F7F-802A-E3C5BBFAB4DA}" type="pres">
      <dgm:prSet presAssocID="{F8B39CEF-BD24-4EAB-BDC8-416C7DBC6778}" presName="rootConnector3" presStyleLbl="asst1" presStyleIdx="0" presStyleCnt="3"/>
      <dgm:spPr/>
    </dgm:pt>
    <dgm:pt modelId="{6672E4B8-BD22-46DC-B758-F85C7C293533}" type="pres">
      <dgm:prSet presAssocID="{F8B39CEF-BD24-4EAB-BDC8-416C7DBC6778}" presName="hierChild6" presStyleCnt="0"/>
      <dgm:spPr/>
    </dgm:pt>
    <dgm:pt modelId="{03942994-4EEE-4115-8CD2-D27CDCB4EC56}" type="pres">
      <dgm:prSet presAssocID="{F8B39CEF-BD24-4EAB-BDC8-416C7DBC6778}" presName="hierChild7" presStyleCnt="0"/>
      <dgm:spPr/>
    </dgm:pt>
    <dgm:pt modelId="{9CA8F8CA-80A2-4E9A-AA1E-005A2A43FBD5}" type="pres">
      <dgm:prSet presAssocID="{65ED1222-5F46-4C6E-A6EE-D527D3018CE1}" presName="Name111" presStyleLbl="parChTrans1D2" presStyleIdx="4" presStyleCnt="6"/>
      <dgm:spPr/>
    </dgm:pt>
    <dgm:pt modelId="{7CEDB609-EEA8-42E2-99D6-C21E087BB5C9}" type="pres">
      <dgm:prSet presAssocID="{5CCD1AD0-0D02-4EFC-B75D-338A46A2F390}" presName="hierRoot3" presStyleCnt="0">
        <dgm:presLayoutVars>
          <dgm:hierBranch val="init"/>
        </dgm:presLayoutVars>
      </dgm:prSet>
      <dgm:spPr/>
    </dgm:pt>
    <dgm:pt modelId="{178B0F13-8D93-479E-A2CA-B5AFB95BC7FA}" type="pres">
      <dgm:prSet presAssocID="{5CCD1AD0-0D02-4EFC-B75D-338A46A2F390}" presName="rootComposite3" presStyleCnt="0"/>
      <dgm:spPr/>
    </dgm:pt>
    <dgm:pt modelId="{820E7546-51F7-4B8C-BDA8-6B0F7E828C68}" type="pres">
      <dgm:prSet presAssocID="{5CCD1AD0-0D02-4EFC-B75D-338A46A2F390}" presName="rootText3" presStyleLbl="asst1" presStyleIdx="1" presStyleCnt="3" custLinFactNeighborX="3493" custLinFactNeighborY="0">
        <dgm:presLayoutVars>
          <dgm:chPref val="3"/>
        </dgm:presLayoutVars>
      </dgm:prSet>
      <dgm:spPr/>
    </dgm:pt>
    <dgm:pt modelId="{767C62AC-2E74-4FC4-B32E-1FAF38043C06}" type="pres">
      <dgm:prSet presAssocID="{5CCD1AD0-0D02-4EFC-B75D-338A46A2F390}" presName="rootConnector3" presStyleLbl="asst1" presStyleIdx="1" presStyleCnt="3"/>
      <dgm:spPr/>
    </dgm:pt>
    <dgm:pt modelId="{44EEAF4B-A8DC-492D-8794-2133659DFC8C}" type="pres">
      <dgm:prSet presAssocID="{5CCD1AD0-0D02-4EFC-B75D-338A46A2F390}" presName="hierChild6" presStyleCnt="0"/>
      <dgm:spPr/>
    </dgm:pt>
    <dgm:pt modelId="{689709B0-E9AD-4AD0-9E0D-2BE3F517AD96}" type="pres">
      <dgm:prSet presAssocID="{5CCD1AD0-0D02-4EFC-B75D-338A46A2F390}" presName="hierChild7" presStyleCnt="0"/>
      <dgm:spPr/>
    </dgm:pt>
    <dgm:pt modelId="{B39A8E6E-90BC-4D33-B178-700003719329}" type="pres">
      <dgm:prSet presAssocID="{91CB597D-E360-4B35-B8C0-4BB3F732FEFE}" presName="Name111" presStyleLbl="parChTrans1D2" presStyleIdx="5" presStyleCnt="6"/>
      <dgm:spPr/>
    </dgm:pt>
    <dgm:pt modelId="{9798DFAB-E759-4527-AD22-CB9679D8B5F2}" type="pres">
      <dgm:prSet presAssocID="{9A5C72DA-859E-4D31-A49C-D36551607711}" presName="hierRoot3" presStyleCnt="0">
        <dgm:presLayoutVars>
          <dgm:hierBranch val="init"/>
        </dgm:presLayoutVars>
      </dgm:prSet>
      <dgm:spPr/>
    </dgm:pt>
    <dgm:pt modelId="{0556252F-F03B-4E99-ACD8-CFF772FEC8EB}" type="pres">
      <dgm:prSet presAssocID="{9A5C72DA-859E-4D31-A49C-D36551607711}" presName="rootComposite3" presStyleCnt="0"/>
      <dgm:spPr/>
    </dgm:pt>
    <dgm:pt modelId="{252D30A7-8ED9-4BF1-A771-12005E4EA709}" type="pres">
      <dgm:prSet presAssocID="{9A5C72DA-859E-4D31-A49C-D36551607711}" presName="rootText3" presStyleLbl="asst1" presStyleIdx="2" presStyleCnt="3">
        <dgm:presLayoutVars>
          <dgm:chPref val="3"/>
        </dgm:presLayoutVars>
      </dgm:prSet>
      <dgm:spPr/>
    </dgm:pt>
    <dgm:pt modelId="{4651E1E0-EDFE-42A8-A8C5-6CDCCD0E339D}" type="pres">
      <dgm:prSet presAssocID="{9A5C72DA-859E-4D31-A49C-D36551607711}" presName="rootConnector3" presStyleLbl="asst1" presStyleIdx="2" presStyleCnt="3"/>
      <dgm:spPr/>
    </dgm:pt>
    <dgm:pt modelId="{87560DC3-8C16-451E-984C-061AC3E5E14B}" type="pres">
      <dgm:prSet presAssocID="{9A5C72DA-859E-4D31-A49C-D36551607711}" presName="hierChild6" presStyleCnt="0"/>
      <dgm:spPr/>
    </dgm:pt>
    <dgm:pt modelId="{EA903D03-9807-4C2F-A641-751A200C8E1B}" type="pres">
      <dgm:prSet presAssocID="{9A5C72DA-859E-4D31-A49C-D36551607711}" presName="hierChild7" presStyleCnt="0"/>
      <dgm:spPr/>
    </dgm:pt>
  </dgm:ptLst>
  <dgm:cxnLst>
    <dgm:cxn modelId="{2079FD0B-E43D-457A-B70E-1F2C0EAC5BD2}" srcId="{FF96EF72-BE45-4BDB-B15F-2EAA99D601B5}" destId="{9A5C72DA-859E-4D31-A49C-D36551607711}" srcOrd="2" destOrd="0" parTransId="{91CB597D-E360-4B35-B8C0-4BB3F732FEFE}" sibTransId="{B96CCF68-D7EB-4553-81D4-763E0021388B}"/>
    <dgm:cxn modelId="{248AD80D-E0C4-40B0-8E04-B49FDF76E26A}" type="presOf" srcId="{9A5C72DA-859E-4D31-A49C-D36551607711}" destId="{252D30A7-8ED9-4BF1-A771-12005E4EA709}" srcOrd="0" destOrd="0" presId="urn:microsoft.com/office/officeart/2005/8/layout/orgChart1"/>
    <dgm:cxn modelId="{4F4D9D23-5349-481E-A98C-D17D87E3A6D0}" type="presOf" srcId="{60EBF8A7-9642-4A3D-B00C-25D8F362E680}" destId="{899CFD99-888F-4CC4-8079-FFA7F5ACA010}" srcOrd="0" destOrd="0" presId="urn:microsoft.com/office/officeart/2005/8/layout/orgChart1"/>
    <dgm:cxn modelId="{F052F623-B2BD-49BE-BC49-C837DA815181}" type="presOf" srcId="{9A5C72DA-859E-4D31-A49C-D36551607711}" destId="{4651E1E0-EDFE-42A8-A8C5-6CDCCD0E339D}" srcOrd="1" destOrd="0" presId="urn:microsoft.com/office/officeart/2005/8/layout/orgChart1"/>
    <dgm:cxn modelId="{16AB312C-8EEC-42D3-84A5-9082CA2B3704}" srcId="{FF96EF72-BE45-4BDB-B15F-2EAA99D601B5}" destId="{F1E79048-F258-49F8-B4C2-95C280C5911E}" srcOrd="3" destOrd="0" parTransId="{FEF7C5A6-2751-4109-B094-A46A2E6A0A7E}" sibTransId="{5383EA93-FD70-4A7C-B40D-A4CA8CDC282F}"/>
    <dgm:cxn modelId="{45D9EA39-2F45-4036-9006-AB2BA3B39708}" type="presOf" srcId="{F8B39CEF-BD24-4EAB-BDC8-416C7DBC6778}" destId="{450B8F62-6A5F-4F80-9743-293CD6E1622E}" srcOrd="0" destOrd="0" presId="urn:microsoft.com/office/officeart/2005/8/layout/orgChart1"/>
    <dgm:cxn modelId="{2280393E-F019-48E5-8D51-DFDB3B2EC96E}" srcId="{13B786BC-9E8A-49B9-8508-9A9F215837D6}" destId="{FF96EF72-BE45-4BDB-B15F-2EAA99D601B5}" srcOrd="1" destOrd="0" parTransId="{65FDF346-554A-43F5-A85B-3C3AABD0D45D}" sibTransId="{F9FDABA5-F67D-4F78-88BF-2272EBA84E89}"/>
    <dgm:cxn modelId="{64FD845C-AE6C-47AD-B993-00C95575CDBC}" srcId="{13B786BC-9E8A-49B9-8508-9A9F215837D6}" destId="{D77B1FF0-CF30-4C90-A537-569AF359432F}" srcOrd="0" destOrd="0" parTransId="{E4EF61BF-51E0-4AF4-AFB7-24A5D9F5A51D}" sibTransId="{180805D7-39EF-4BA4-90EC-BC9BE11EEE74}"/>
    <dgm:cxn modelId="{8187C561-CC19-42E1-9A9E-06924594264D}" type="presOf" srcId="{30006DA7-A9A8-4CD0-B991-6995703AC5C6}" destId="{1A4FB0A2-3FDC-43EC-85BC-516F5DB25E61}" srcOrd="0" destOrd="0" presId="urn:microsoft.com/office/officeart/2005/8/layout/orgChart1"/>
    <dgm:cxn modelId="{17752167-B3C2-49F8-AA62-72CCD2FF4AE0}" type="presOf" srcId="{D77B1FF0-CF30-4C90-A537-569AF359432F}" destId="{4D52E7CC-DC88-42EC-B3F7-FAA9C5475887}" srcOrd="0" destOrd="0" presId="urn:microsoft.com/office/officeart/2005/8/layout/orgChart1"/>
    <dgm:cxn modelId="{1F52B352-7495-4F0F-997F-01A60B5437DB}" srcId="{FF96EF72-BE45-4BDB-B15F-2EAA99D601B5}" destId="{F8B39CEF-BD24-4EAB-BDC8-416C7DBC6778}" srcOrd="0" destOrd="0" parTransId="{0BC748C9-57B2-486B-8528-928EE22FD5B2}" sibTransId="{BD8AD2B8-7D9C-4274-A170-DCF635415571}"/>
    <dgm:cxn modelId="{FCAAC276-F108-4C23-879D-A5D5316CD6F5}" type="presOf" srcId="{91CB597D-E360-4B35-B8C0-4BB3F732FEFE}" destId="{B39A8E6E-90BC-4D33-B178-700003719329}" srcOrd="0" destOrd="0" presId="urn:microsoft.com/office/officeart/2005/8/layout/orgChart1"/>
    <dgm:cxn modelId="{B12C8D85-E5AB-451D-B7BF-BD5E673A7945}" type="presOf" srcId="{FF96EF72-BE45-4BDB-B15F-2EAA99D601B5}" destId="{DDAC1BFE-5601-459C-A5CF-FA2C36FBEF1B}" srcOrd="0" destOrd="0" presId="urn:microsoft.com/office/officeart/2005/8/layout/orgChart1"/>
    <dgm:cxn modelId="{7F9A7598-4E69-4082-A881-FB84F707D39D}" type="presOf" srcId="{5CCD1AD0-0D02-4EFC-B75D-338A46A2F390}" destId="{767C62AC-2E74-4FC4-B32E-1FAF38043C06}" srcOrd="1" destOrd="0" presId="urn:microsoft.com/office/officeart/2005/8/layout/orgChart1"/>
    <dgm:cxn modelId="{D10841A1-F582-478B-8E88-F2128DE98D1A}" srcId="{FF96EF72-BE45-4BDB-B15F-2EAA99D601B5}" destId="{C6327255-4DC1-4D1E-BF66-9F2A724D0228}" srcOrd="5" destOrd="0" parTransId="{9BB2B0CA-0653-4AA6-915F-61A0371140FC}" sibTransId="{FB3B5365-6D99-44B3-9F63-F68BB9728438}"/>
    <dgm:cxn modelId="{0A7635AB-5404-43B6-BB23-3ED7382402F9}" type="presOf" srcId="{F8B39CEF-BD24-4EAB-BDC8-416C7DBC6778}" destId="{9A97D186-5A69-4F7F-802A-E3C5BBFAB4DA}" srcOrd="1" destOrd="0" presId="urn:microsoft.com/office/officeart/2005/8/layout/orgChart1"/>
    <dgm:cxn modelId="{740D3DAB-60B8-4EAB-B934-57E0C0B08A6B}" type="presOf" srcId="{0BC748C9-57B2-486B-8528-928EE22FD5B2}" destId="{18B69F0B-3AD9-43D6-9FF2-0E17D8D732BF}" srcOrd="0" destOrd="0" presId="urn:microsoft.com/office/officeart/2005/8/layout/orgChart1"/>
    <dgm:cxn modelId="{69D2BDB5-99F1-492B-BA04-857903D1EF5A}" srcId="{FF96EF72-BE45-4BDB-B15F-2EAA99D601B5}" destId="{5CCD1AD0-0D02-4EFC-B75D-338A46A2F390}" srcOrd="1" destOrd="0" parTransId="{65ED1222-5F46-4C6E-A6EE-D527D3018CE1}" sibTransId="{163F4D15-D18D-49D1-AF58-7733CBE39FFD}"/>
    <dgm:cxn modelId="{8A09BBB6-51AF-4103-B8F5-D259C85F6F7A}" srcId="{FF96EF72-BE45-4BDB-B15F-2EAA99D601B5}" destId="{60EBF8A7-9642-4A3D-B00C-25D8F362E680}" srcOrd="4" destOrd="0" parTransId="{30006DA7-A9A8-4CD0-B991-6995703AC5C6}" sibTransId="{D8B70A9D-9B18-4E94-90CC-433DD2D1018A}"/>
    <dgm:cxn modelId="{2C676ABA-4193-4AA5-B416-7E028FFE1DF8}" type="presOf" srcId="{13B786BC-9E8A-49B9-8508-9A9F215837D6}" destId="{059B2821-51B2-4833-90B3-E8CE845DF71D}" srcOrd="0" destOrd="0" presId="urn:microsoft.com/office/officeart/2005/8/layout/orgChart1"/>
    <dgm:cxn modelId="{4DAF4DC0-583D-4E4E-988F-F3CBBA781ECC}" type="presOf" srcId="{60EBF8A7-9642-4A3D-B00C-25D8F362E680}" destId="{D4D9E31E-0CE1-4526-8EB2-9D6266BBC22D}" srcOrd="1" destOrd="0" presId="urn:microsoft.com/office/officeart/2005/8/layout/orgChart1"/>
    <dgm:cxn modelId="{501AFCC8-B572-4C69-8D2A-BC1CC8FC4AF9}" type="presOf" srcId="{F1E79048-F258-49F8-B4C2-95C280C5911E}" destId="{7F55AC3C-A93B-423B-BF87-1AE6E591C8F8}" srcOrd="1" destOrd="0" presId="urn:microsoft.com/office/officeart/2005/8/layout/orgChart1"/>
    <dgm:cxn modelId="{661B7ECD-0667-4B05-9A5F-6479B2A2C905}" type="presOf" srcId="{9BB2B0CA-0653-4AA6-915F-61A0371140FC}" destId="{19D0E1A9-5E3C-4F01-BEEC-4EBABC4A16E0}" srcOrd="0" destOrd="0" presId="urn:microsoft.com/office/officeart/2005/8/layout/orgChart1"/>
    <dgm:cxn modelId="{9D282DD5-EB05-4128-AC03-546C849A7558}" type="presOf" srcId="{F1E79048-F258-49F8-B4C2-95C280C5911E}" destId="{55C450A9-CC21-40EF-94DB-17B45B518CC9}" srcOrd="0" destOrd="0" presId="urn:microsoft.com/office/officeart/2005/8/layout/orgChart1"/>
    <dgm:cxn modelId="{434225E8-D64F-472C-B073-F750C33A0F39}" type="presOf" srcId="{FF96EF72-BE45-4BDB-B15F-2EAA99D601B5}" destId="{0063E649-51BC-475D-876C-17B18235FD6A}" srcOrd="1" destOrd="0" presId="urn:microsoft.com/office/officeart/2005/8/layout/orgChart1"/>
    <dgm:cxn modelId="{8EABE6E8-B3D4-45BE-BEA8-8A9950161593}" type="presOf" srcId="{C6327255-4DC1-4D1E-BF66-9F2A724D0228}" destId="{686D1F33-846E-423E-981E-835329A271A0}" srcOrd="0" destOrd="0" presId="urn:microsoft.com/office/officeart/2005/8/layout/orgChart1"/>
    <dgm:cxn modelId="{E76237F2-E8FB-4465-82C4-743B5AA32FAE}" type="presOf" srcId="{D77B1FF0-CF30-4C90-A537-569AF359432F}" destId="{1E270D6C-80AA-4DB5-8A1C-200DCCBD9E64}" srcOrd="1" destOrd="0" presId="urn:microsoft.com/office/officeart/2005/8/layout/orgChart1"/>
    <dgm:cxn modelId="{E9F128F4-705E-4333-9B1B-FF83AB426F60}" type="presOf" srcId="{FEF7C5A6-2751-4109-B094-A46A2E6A0A7E}" destId="{61ABFFE9-99F6-4807-B72D-ECF1FFFD42CB}" srcOrd="0" destOrd="0" presId="urn:microsoft.com/office/officeart/2005/8/layout/orgChart1"/>
    <dgm:cxn modelId="{69E392F5-1241-4A31-B569-78B5FDCF8C95}" type="presOf" srcId="{5CCD1AD0-0D02-4EFC-B75D-338A46A2F390}" destId="{820E7546-51F7-4B8C-BDA8-6B0F7E828C68}" srcOrd="0" destOrd="0" presId="urn:microsoft.com/office/officeart/2005/8/layout/orgChart1"/>
    <dgm:cxn modelId="{7CC9CCF5-6BEC-4E91-95EC-64F89AA2DCF3}" type="presOf" srcId="{C6327255-4DC1-4D1E-BF66-9F2A724D0228}" destId="{23081F1B-2DC9-4440-BBCB-5351B3F55D5A}" srcOrd="1" destOrd="0" presId="urn:microsoft.com/office/officeart/2005/8/layout/orgChart1"/>
    <dgm:cxn modelId="{286168F8-4B3D-4EDC-B9CF-5F89AD67FFE8}" type="presOf" srcId="{65ED1222-5F46-4C6E-A6EE-D527D3018CE1}" destId="{9CA8F8CA-80A2-4E9A-AA1E-005A2A43FBD5}" srcOrd="0" destOrd="0" presId="urn:microsoft.com/office/officeart/2005/8/layout/orgChart1"/>
    <dgm:cxn modelId="{0EFD9990-71ED-4A27-BCA1-2FDFABC99E42}" type="presParOf" srcId="{059B2821-51B2-4833-90B3-E8CE845DF71D}" destId="{C817B837-0DC3-4E3F-A4FA-9A37455DC2B2}" srcOrd="0" destOrd="0" presId="urn:microsoft.com/office/officeart/2005/8/layout/orgChart1"/>
    <dgm:cxn modelId="{7ECED27D-90CC-453E-BC6E-5BD48F96C4F1}" type="presParOf" srcId="{C817B837-0DC3-4E3F-A4FA-9A37455DC2B2}" destId="{FF048140-72AA-4A4D-B6AE-19FF6206D3CF}" srcOrd="0" destOrd="0" presId="urn:microsoft.com/office/officeart/2005/8/layout/orgChart1"/>
    <dgm:cxn modelId="{49BB830A-8C33-4B19-A383-18F6992464D6}" type="presParOf" srcId="{FF048140-72AA-4A4D-B6AE-19FF6206D3CF}" destId="{4D52E7CC-DC88-42EC-B3F7-FAA9C5475887}" srcOrd="0" destOrd="0" presId="urn:microsoft.com/office/officeart/2005/8/layout/orgChart1"/>
    <dgm:cxn modelId="{08871CDD-C162-4106-900A-CC6E1FDE0F2A}" type="presParOf" srcId="{FF048140-72AA-4A4D-B6AE-19FF6206D3CF}" destId="{1E270D6C-80AA-4DB5-8A1C-200DCCBD9E64}" srcOrd="1" destOrd="0" presId="urn:microsoft.com/office/officeart/2005/8/layout/orgChart1"/>
    <dgm:cxn modelId="{7CA03777-7A73-47DF-9141-776E19AC0E02}" type="presParOf" srcId="{C817B837-0DC3-4E3F-A4FA-9A37455DC2B2}" destId="{0540183C-92FD-4535-AE6C-A15482C1E5D9}" srcOrd="1" destOrd="0" presId="urn:microsoft.com/office/officeart/2005/8/layout/orgChart1"/>
    <dgm:cxn modelId="{4BF0D835-4796-4BDD-9815-43D16CF6FAF3}" type="presParOf" srcId="{C817B837-0DC3-4E3F-A4FA-9A37455DC2B2}" destId="{D6089EB0-0647-47F2-A9EB-C8AE245B557E}" srcOrd="2" destOrd="0" presId="urn:microsoft.com/office/officeart/2005/8/layout/orgChart1"/>
    <dgm:cxn modelId="{7D078786-CFB1-4E77-AF09-02BE8744F765}" type="presParOf" srcId="{059B2821-51B2-4833-90B3-E8CE845DF71D}" destId="{AAE87D05-C1DF-42CC-853C-42321FEF45BD}" srcOrd="1" destOrd="0" presId="urn:microsoft.com/office/officeart/2005/8/layout/orgChart1"/>
    <dgm:cxn modelId="{5028C22D-FC90-42F6-8030-9255AA175024}" type="presParOf" srcId="{AAE87D05-C1DF-42CC-853C-42321FEF45BD}" destId="{02413452-485A-439A-A23B-1CE64427F3E3}" srcOrd="0" destOrd="0" presId="urn:microsoft.com/office/officeart/2005/8/layout/orgChart1"/>
    <dgm:cxn modelId="{7433C4F6-E6E7-456D-84C9-A32D91EEE0EC}" type="presParOf" srcId="{02413452-485A-439A-A23B-1CE64427F3E3}" destId="{DDAC1BFE-5601-459C-A5CF-FA2C36FBEF1B}" srcOrd="0" destOrd="0" presId="urn:microsoft.com/office/officeart/2005/8/layout/orgChart1"/>
    <dgm:cxn modelId="{BF61E29E-5732-4DC4-A671-514B2423B1BA}" type="presParOf" srcId="{02413452-485A-439A-A23B-1CE64427F3E3}" destId="{0063E649-51BC-475D-876C-17B18235FD6A}" srcOrd="1" destOrd="0" presId="urn:microsoft.com/office/officeart/2005/8/layout/orgChart1"/>
    <dgm:cxn modelId="{11F6100A-9EC1-4D4B-8DFB-AFEBF9AEE75E}" type="presParOf" srcId="{AAE87D05-C1DF-42CC-853C-42321FEF45BD}" destId="{35C0069A-E6DA-401E-8072-4F4C149CBD6B}" srcOrd="1" destOrd="0" presId="urn:microsoft.com/office/officeart/2005/8/layout/orgChart1"/>
    <dgm:cxn modelId="{FDC171CA-8738-4641-82AA-6C27E5F3DB0F}" type="presParOf" srcId="{35C0069A-E6DA-401E-8072-4F4C149CBD6B}" destId="{61ABFFE9-99F6-4807-B72D-ECF1FFFD42CB}" srcOrd="0" destOrd="0" presId="urn:microsoft.com/office/officeart/2005/8/layout/orgChart1"/>
    <dgm:cxn modelId="{B99A2911-6C6C-4AC6-AD5F-22B15C39EBDF}" type="presParOf" srcId="{35C0069A-E6DA-401E-8072-4F4C149CBD6B}" destId="{57F0BCD9-60F3-4546-A84C-326AF1F0470B}" srcOrd="1" destOrd="0" presId="urn:microsoft.com/office/officeart/2005/8/layout/orgChart1"/>
    <dgm:cxn modelId="{8CA0C9FD-5A8E-4614-A9F5-A001497CBDC2}" type="presParOf" srcId="{57F0BCD9-60F3-4546-A84C-326AF1F0470B}" destId="{071F2FF7-0BAE-4436-B954-22148BD73A71}" srcOrd="0" destOrd="0" presId="urn:microsoft.com/office/officeart/2005/8/layout/orgChart1"/>
    <dgm:cxn modelId="{799221BF-68C2-402E-A5C3-A90FB1696FE0}" type="presParOf" srcId="{071F2FF7-0BAE-4436-B954-22148BD73A71}" destId="{55C450A9-CC21-40EF-94DB-17B45B518CC9}" srcOrd="0" destOrd="0" presId="urn:microsoft.com/office/officeart/2005/8/layout/orgChart1"/>
    <dgm:cxn modelId="{394ACD2D-C47E-4D32-8E6F-5CCC65066326}" type="presParOf" srcId="{071F2FF7-0BAE-4436-B954-22148BD73A71}" destId="{7F55AC3C-A93B-423B-BF87-1AE6E591C8F8}" srcOrd="1" destOrd="0" presId="urn:microsoft.com/office/officeart/2005/8/layout/orgChart1"/>
    <dgm:cxn modelId="{35BB100E-710C-4274-A9B7-09B801632AB2}" type="presParOf" srcId="{57F0BCD9-60F3-4546-A84C-326AF1F0470B}" destId="{1FD4332A-BB8D-4990-960E-73D4BF4CE3C7}" srcOrd="1" destOrd="0" presId="urn:microsoft.com/office/officeart/2005/8/layout/orgChart1"/>
    <dgm:cxn modelId="{8F2C1C6F-9AA3-45A9-8A34-49FBBA6E688A}" type="presParOf" srcId="{57F0BCD9-60F3-4546-A84C-326AF1F0470B}" destId="{FDB3637E-DF81-498A-BEA0-9344F2660D9C}" srcOrd="2" destOrd="0" presId="urn:microsoft.com/office/officeart/2005/8/layout/orgChart1"/>
    <dgm:cxn modelId="{589A798A-9E79-4033-A603-378DA6ED7C94}" type="presParOf" srcId="{35C0069A-E6DA-401E-8072-4F4C149CBD6B}" destId="{1A4FB0A2-3FDC-43EC-85BC-516F5DB25E61}" srcOrd="2" destOrd="0" presId="urn:microsoft.com/office/officeart/2005/8/layout/orgChart1"/>
    <dgm:cxn modelId="{12E7DF52-9531-4DB4-A806-39787B49B1B3}" type="presParOf" srcId="{35C0069A-E6DA-401E-8072-4F4C149CBD6B}" destId="{80762D84-E109-4F84-B593-8A1349239972}" srcOrd="3" destOrd="0" presId="urn:microsoft.com/office/officeart/2005/8/layout/orgChart1"/>
    <dgm:cxn modelId="{6AF12AC7-6366-4D78-8769-E426AFEC88D7}" type="presParOf" srcId="{80762D84-E109-4F84-B593-8A1349239972}" destId="{4E6B6319-81B8-493F-962E-49DB99BED158}" srcOrd="0" destOrd="0" presId="urn:microsoft.com/office/officeart/2005/8/layout/orgChart1"/>
    <dgm:cxn modelId="{90AA1B39-51B9-4AB5-9477-71C7064058D9}" type="presParOf" srcId="{4E6B6319-81B8-493F-962E-49DB99BED158}" destId="{899CFD99-888F-4CC4-8079-FFA7F5ACA010}" srcOrd="0" destOrd="0" presId="urn:microsoft.com/office/officeart/2005/8/layout/orgChart1"/>
    <dgm:cxn modelId="{AF27884C-200A-478A-875B-D42CFE8C216A}" type="presParOf" srcId="{4E6B6319-81B8-493F-962E-49DB99BED158}" destId="{D4D9E31E-0CE1-4526-8EB2-9D6266BBC22D}" srcOrd="1" destOrd="0" presId="urn:microsoft.com/office/officeart/2005/8/layout/orgChart1"/>
    <dgm:cxn modelId="{7EEFA5D2-DE62-4B5C-9D6A-A7C6248995E2}" type="presParOf" srcId="{80762D84-E109-4F84-B593-8A1349239972}" destId="{553E504D-EB4F-4326-BC4A-D262BF9CFDFF}" srcOrd="1" destOrd="0" presId="urn:microsoft.com/office/officeart/2005/8/layout/orgChart1"/>
    <dgm:cxn modelId="{881FB8A1-5DFB-48DA-826F-865808325398}" type="presParOf" srcId="{80762D84-E109-4F84-B593-8A1349239972}" destId="{3F1556AA-39B8-4854-A519-E3D142D50F33}" srcOrd="2" destOrd="0" presId="urn:microsoft.com/office/officeart/2005/8/layout/orgChart1"/>
    <dgm:cxn modelId="{5E3CFAFD-CA6C-462C-8B1F-1DB22CFB34FD}" type="presParOf" srcId="{35C0069A-E6DA-401E-8072-4F4C149CBD6B}" destId="{19D0E1A9-5E3C-4F01-BEEC-4EBABC4A16E0}" srcOrd="4" destOrd="0" presId="urn:microsoft.com/office/officeart/2005/8/layout/orgChart1"/>
    <dgm:cxn modelId="{58FA1393-D8DB-4D3B-B2B1-58814A398BD6}" type="presParOf" srcId="{35C0069A-E6DA-401E-8072-4F4C149CBD6B}" destId="{BF48FFD3-400F-4931-9EBF-D5D542E88F8C}" srcOrd="5" destOrd="0" presId="urn:microsoft.com/office/officeart/2005/8/layout/orgChart1"/>
    <dgm:cxn modelId="{631C118B-029E-4233-8041-74405B11B037}" type="presParOf" srcId="{BF48FFD3-400F-4931-9EBF-D5D542E88F8C}" destId="{F1F35C05-BC97-4254-8128-6693D62AA365}" srcOrd="0" destOrd="0" presId="urn:microsoft.com/office/officeart/2005/8/layout/orgChart1"/>
    <dgm:cxn modelId="{845917CC-09DF-418D-8883-B69AE444BCD9}" type="presParOf" srcId="{F1F35C05-BC97-4254-8128-6693D62AA365}" destId="{686D1F33-846E-423E-981E-835329A271A0}" srcOrd="0" destOrd="0" presId="urn:microsoft.com/office/officeart/2005/8/layout/orgChart1"/>
    <dgm:cxn modelId="{AD865A73-E4F6-422F-B8BD-DE73D9257DE0}" type="presParOf" srcId="{F1F35C05-BC97-4254-8128-6693D62AA365}" destId="{23081F1B-2DC9-4440-BBCB-5351B3F55D5A}" srcOrd="1" destOrd="0" presId="urn:microsoft.com/office/officeart/2005/8/layout/orgChart1"/>
    <dgm:cxn modelId="{C6E15CA7-C033-4067-AA1C-CF85148C951D}" type="presParOf" srcId="{BF48FFD3-400F-4931-9EBF-D5D542E88F8C}" destId="{675E9EEC-D518-44C4-9AEB-2224730736D6}" srcOrd="1" destOrd="0" presId="urn:microsoft.com/office/officeart/2005/8/layout/orgChart1"/>
    <dgm:cxn modelId="{6CEE3FE4-EE8D-4A43-9E35-4D68A735CA4A}" type="presParOf" srcId="{BF48FFD3-400F-4931-9EBF-D5D542E88F8C}" destId="{5042EDEF-40B7-40ED-BEB2-58EA65811FD0}" srcOrd="2" destOrd="0" presId="urn:microsoft.com/office/officeart/2005/8/layout/orgChart1"/>
    <dgm:cxn modelId="{5F0C8A7B-84B2-4553-9919-0762D6D63CD6}" type="presParOf" srcId="{AAE87D05-C1DF-42CC-853C-42321FEF45BD}" destId="{5B59263D-773A-4C26-9CF8-941B249D2B8D}" srcOrd="2" destOrd="0" presId="urn:microsoft.com/office/officeart/2005/8/layout/orgChart1"/>
    <dgm:cxn modelId="{5E883191-0640-489A-BDC0-571E425B3DD1}" type="presParOf" srcId="{5B59263D-773A-4C26-9CF8-941B249D2B8D}" destId="{18B69F0B-3AD9-43D6-9FF2-0E17D8D732BF}" srcOrd="0" destOrd="0" presId="urn:microsoft.com/office/officeart/2005/8/layout/orgChart1"/>
    <dgm:cxn modelId="{DD5AC98D-D851-4135-A707-442CC9C8CF8D}" type="presParOf" srcId="{5B59263D-773A-4C26-9CF8-941B249D2B8D}" destId="{74F792AF-F626-4FF5-A737-402C16531875}" srcOrd="1" destOrd="0" presId="urn:microsoft.com/office/officeart/2005/8/layout/orgChart1"/>
    <dgm:cxn modelId="{246020DA-AD3D-4651-8CCE-F72D3FFAB5E6}" type="presParOf" srcId="{74F792AF-F626-4FF5-A737-402C16531875}" destId="{F32F0E91-DCB9-4D9D-981D-AF201A009B9F}" srcOrd="0" destOrd="0" presId="urn:microsoft.com/office/officeart/2005/8/layout/orgChart1"/>
    <dgm:cxn modelId="{282C1D5A-E91E-432F-A557-050370765C39}" type="presParOf" srcId="{F32F0E91-DCB9-4D9D-981D-AF201A009B9F}" destId="{450B8F62-6A5F-4F80-9743-293CD6E1622E}" srcOrd="0" destOrd="0" presId="urn:microsoft.com/office/officeart/2005/8/layout/orgChart1"/>
    <dgm:cxn modelId="{01C053ED-0314-4BAE-BFF1-51EACFD06131}" type="presParOf" srcId="{F32F0E91-DCB9-4D9D-981D-AF201A009B9F}" destId="{9A97D186-5A69-4F7F-802A-E3C5BBFAB4DA}" srcOrd="1" destOrd="0" presId="urn:microsoft.com/office/officeart/2005/8/layout/orgChart1"/>
    <dgm:cxn modelId="{B89AF36C-8F90-4671-9247-DFF71449497F}" type="presParOf" srcId="{74F792AF-F626-4FF5-A737-402C16531875}" destId="{6672E4B8-BD22-46DC-B758-F85C7C293533}" srcOrd="1" destOrd="0" presId="urn:microsoft.com/office/officeart/2005/8/layout/orgChart1"/>
    <dgm:cxn modelId="{F2B61F77-9574-4CF2-8546-BC95756616E1}" type="presParOf" srcId="{74F792AF-F626-4FF5-A737-402C16531875}" destId="{03942994-4EEE-4115-8CD2-D27CDCB4EC56}" srcOrd="2" destOrd="0" presId="urn:microsoft.com/office/officeart/2005/8/layout/orgChart1"/>
    <dgm:cxn modelId="{278D8C1A-E8A4-4083-B288-DEFE9AEABE6C}" type="presParOf" srcId="{5B59263D-773A-4C26-9CF8-941B249D2B8D}" destId="{9CA8F8CA-80A2-4E9A-AA1E-005A2A43FBD5}" srcOrd="2" destOrd="0" presId="urn:microsoft.com/office/officeart/2005/8/layout/orgChart1"/>
    <dgm:cxn modelId="{01FD4CAC-A97D-4525-9388-1883BA405149}" type="presParOf" srcId="{5B59263D-773A-4C26-9CF8-941B249D2B8D}" destId="{7CEDB609-EEA8-42E2-99D6-C21E087BB5C9}" srcOrd="3" destOrd="0" presId="urn:microsoft.com/office/officeart/2005/8/layout/orgChart1"/>
    <dgm:cxn modelId="{7339AC45-EE88-433F-9F3C-40A83685FDEF}" type="presParOf" srcId="{7CEDB609-EEA8-42E2-99D6-C21E087BB5C9}" destId="{178B0F13-8D93-479E-A2CA-B5AFB95BC7FA}" srcOrd="0" destOrd="0" presId="urn:microsoft.com/office/officeart/2005/8/layout/orgChart1"/>
    <dgm:cxn modelId="{77AF92EB-B105-48E5-907C-E6A4C6035AB7}" type="presParOf" srcId="{178B0F13-8D93-479E-A2CA-B5AFB95BC7FA}" destId="{820E7546-51F7-4B8C-BDA8-6B0F7E828C68}" srcOrd="0" destOrd="0" presId="urn:microsoft.com/office/officeart/2005/8/layout/orgChart1"/>
    <dgm:cxn modelId="{80F9DAA8-122D-4960-A5FD-FA393873BBC1}" type="presParOf" srcId="{178B0F13-8D93-479E-A2CA-B5AFB95BC7FA}" destId="{767C62AC-2E74-4FC4-B32E-1FAF38043C06}" srcOrd="1" destOrd="0" presId="urn:microsoft.com/office/officeart/2005/8/layout/orgChart1"/>
    <dgm:cxn modelId="{5592575B-3B01-403B-A737-05C9755BD459}" type="presParOf" srcId="{7CEDB609-EEA8-42E2-99D6-C21E087BB5C9}" destId="{44EEAF4B-A8DC-492D-8794-2133659DFC8C}" srcOrd="1" destOrd="0" presId="urn:microsoft.com/office/officeart/2005/8/layout/orgChart1"/>
    <dgm:cxn modelId="{8AECBD17-1917-40AB-B687-55F0BB7D6EAF}" type="presParOf" srcId="{7CEDB609-EEA8-42E2-99D6-C21E087BB5C9}" destId="{689709B0-E9AD-4AD0-9E0D-2BE3F517AD96}" srcOrd="2" destOrd="0" presId="urn:microsoft.com/office/officeart/2005/8/layout/orgChart1"/>
    <dgm:cxn modelId="{A054ACC8-831C-47E8-9854-79F1C7281343}" type="presParOf" srcId="{5B59263D-773A-4C26-9CF8-941B249D2B8D}" destId="{B39A8E6E-90BC-4D33-B178-700003719329}" srcOrd="4" destOrd="0" presId="urn:microsoft.com/office/officeart/2005/8/layout/orgChart1"/>
    <dgm:cxn modelId="{189CBF51-D257-4E07-88A2-B0900B0EFBB1}" type="presParOf" srcId="{5B59263D-773A-4C26-9CF8-941B249D2B8D}" destId="{9798DFAB-E759-4527-AD22-CB9679D8B5F2}" srcOrd="5" destOrd="0" presId="urn:microsoft.com/office/officeart/2005/8/layout/orgChart1"/>
    <dgm:cxn modelId="{76F22EEC-F185-4D85-B1E0-ADA15DB9475A}" type="presParOf" srcId="{9798DFAB-E759-4527-AD22-CB9679D8B5F2}" destId="{0556252F-F03B-4E99-ACD8-CFF772FEC8EB}" srcOrd="0" destOrd="0" presId="urn:microsoft.com/office/officeart/2005/8/layout/orgChart1"/>
    <dgm:cxn modelId="{E8BD0D86-34EC-4E7D-9E14-3F5664EC55DE}" type="presParOf" srcId="{0556252F-F03B-4E99-ACD8-CFF772FEC8EB}" destId="{252D30A7-8ED9-4BF1-A771-12005E4EA709}" srcOrd="0" destOrd="0" presId="urn:microsoft.com/office/officeart/2005/8/layout/orgChart1"/>
    <dgm:cxn modelId="{BEC11095-C426-488B-A4BF-A4AB52AC9AFD}" type="presParOf" srcId="{0556252F-F03B-4E99-ACD8-CFF772FEC8EB}" destId="{4651E1E0-EDFE-42A8-A8C5-6CDCCD0E339D}" srcOrd="1" destOrd="0" presId="urn:microsoft.com/office/officeart/2005/8/layout/orgChart1"/>
    <dgm:cxn modelId="{14CA0921-C701-4B8D-9F70-A8BCAAFF326D}" type="presParOf" srcId="{9798DFAB-E759-4527-AD22-CB9679D8B5F2}" destId="{87560DC3-8C16-451E-984C-061AC3E5E14B}" srcOrd="1" destOrd="0" presId="urn:microsoft.com/office/officeart/2005/8/layout/orgChart1"/>
    <dgm:cxn modelId="{554530E1-5FA9-4151-9FDA-7A90C36BCA80}" type="presParOf" srcId="{9798DFAB-E759-4527-AD22-CB9679D8B5F2}" destId="{EA903D03-9807-4C2F-A641-751A200C8E1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FA540C-64BF-4204-B199-C5AAACCC7A2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8C51865-6EA7-42E7-B517-E55321E5AD2D}">
      <dgm:prSet phldrT="[Text]"/>
      <dgm:spPr/>
      <dgm:t>
        <a:bodyPr/>
        <a:lstStyle/>
        <a:p>
          <a:r>
            <a:rPr lang="en-US" b="1" dirty="0"/>
            <a:t>Title IX</a:t>
          </a:r>
        </a:p>
      </dgm:t>
    </dgm:pt>
    <dgm:pt modelId="{9CD91D5F-D0E2-4402-992D-081BA1459A8E}" type="parTrans" cxnId="{233FE92E-F509-4D91-A5F0-07E5423E439B}">
      <dgm:prSet/>
      <dgm:spPr/>
      <dgm:t>
        <a:bodyPr/>
        <a:lstStyle/>
        <a:p>
          <a:endParaRPr lang="en-US"/>
        </a:p>
      </dgm:t>
    </dgm:pt>
    <dgm:pt modelId="{E022DF7E-E509-4FBA-8F59-9FAB1381AD02}" type="sibTrans" cxnId="{233FE92E-F509-4D91-A5F0-07E5423E439B}">
      <dgm:prSet/>
      <dgm:spPr/>
      <dgm:t>
        <a:bodyPr/>
        <a:lstStyle/>
        <a:p>
          <a:endParaRPr lang="en-US"/>
        </a:p>
      </dgm:t>
    </dgm:pt>
    <dgm:pt modelId="{86585D69-8C89-4D59-B696-8D8E05048868}">
      <dgm:prSet phldrT="[Text]"/>
      <dgm:spPr>
        <a:solidFill>
          <a:srgbClr val="C803CD"/>
        </a:solidFill>
      </dgm:spPr>
      <dgm:t>
        <a:bodyPr/>
        <a:lstStyle/>
        <a:p>
          <a:r>
            <a:rPr lang="en-US" b="1" dirty="0"/>
            <a:t>Discrimination</a:t>
          </a:r>
        </a:p>
      </dgm:t>
    </dgm:pt>
    <dgm:pt modelId="{6C7272DC-5062-454A-8449-25AFD2DB7FFF}" type="parTrans" cxnId="{402E549F-3092-448E-BB85-DD22C4DD4A28}">
      <dgm:prSet/>
      <dgm:spPr/>
      <dgm:t>
        <a:bodyPr/>
        <a:lstStyle/>
        <a:p>
          <a:endParaRPr lang="en-US"/>
        </a:p>
      </dgm:t>
    </dgm:pt>
    <dgm:pt modelId="{37A2F891-6E5C-421D-8FEC-8DAB7B514BA6}" type="sibTrans" cxnId="{402E549F-3092-448E-BB85-DD22C4DD4A28}">
      <dgm:prSet/>
      <dgm:spPr/>
      <dgm:t>
        <a:bodyPr/>
        <a:lstStyle/>
        <a:p>
          <a:endParaRPr lang="en-US"/>
        </a:p>
      </dgm:t>
    </dgm:pt>
    <dgm:pt modelId="{5586CF4B-9DFD-4413-8E63-88EB80F4073C}">
      <dgm:prSet phldrT="[Text]"/>
      <dgm:spPr>
        <a:solidFill>
          <a:srgbClr val="EC6EEC"/>
        </a:solidFill>
      </dgm:spPr>
      <dgm:t>
        <a:bodyPr/>
        <a:lstStyle/>
        <a:p>
          <a:r>
            <a:rPr lang="en-US" b="1" dirty="0"/>
            <a:t>Sex/Gender Discrimination</a:t>
          </a:r>
        </a:p>
      </dgm:t>
    </dgm:pt>
    <dgm:pt modelId="{CE00742E-32E1-448D-BD61-A4F24F0E8776}" type="parTrans" cxnId="{63BC19E7-46A8-468F-B17F-8A60CCE6EA52}">
      <dgm:prSet/>
      <dgm:spPr/>
      <dgm:t>
        <a:bodyPr/>
        <a:lstStyle/>
        <a:p>
          <a:endParaRPr lang="en-US"/>
        </a:p>
      </dgm:t>
    </dgm:pt>
    <dgm:pt modelId="{61C72143-35AB-446C-8F54-12DC74BD8E1E}" type="sibTrans" cxnId="{63BC19E7-46A8-468F-B17F-8A60CCE6EA52}">
      <dgm:prSet/>
      <dgm:spPr/>
      <dgm:t>
        <a:bodyPr/>
        <a:lstStyle/>
        <a:p>
          <a:endParaRPr lang="en-US"/>
        </a:p>
      </dgm:t>
    </dgm:pt>
    <dgm:pt modelId="{C0801BEA-25E5-44C8-95FD-134013ADF29D}">
      <dgm:prSet phldrT="[Text]"/>
      <dgm:spPr>
        <a:solidFill>
          <a:srgbClr val="EC6EEC"/>
        </a:solidFill>
      </dgm:spPr>
      <dgm:t>
        <a:bodyPr/>
        <a:lstStyle/>
        <a:p>
          <a:r>
            <a:rPr lang="en-US" b="1" dirty="0"/>
            <a:t>Program Equity</a:t>
          </a:r>
        </a:p>
      </dgm:t>
    </dgm:pt>
    <dgm:pt modelId="{F64B9924-F8A5-4706-B751-3C7528E1FD22}" type="parTrans" cxnId="{39756478-4FE1-416C-86E1-384096946949}">
      <dgm:prSet/>
      <dgm:spPr/>
      <dgm:t>
        <a:bodyPr/>
        <a:lstStyle/>
        <a:p>
          <a:endParaRPr lang="en-US"/>
        </a:p>
      </dgm:t>
    </dgm:pt>
    <dgm:pt modelId="{2FB89B75-A531-4F50-98B0-DF591561F3ED}" type="sibTrans" cxnId="{39756478-4FE1-416C-86E1-384096946949}">
      <dgm:prSet/>
      <dgm:spPr/>
      <dgm:t>
        <a:bodyPr/>
        <a:lstStyle/>
        <a:p>
          <a:endParaRPr lang="en-US"/>
        </a:p>
      </dgm:t>
    </dgm:pt>
    <dgm:pt modelId="{72298EE0-5794-47A5-905C-1898374086AC}">
      <dgm:prSet phldrT="[Text]"/>
      <dgm:spPr>
        <a:solidFill>
          <a:srgbClr val="00B050"/>
        </a:solidFill>
      </dgm:spPr>
      <dgm:t>
        <a:bodyPr/>
        <a:lstStyle/>
        <a:p>
          <a:r>
            <a:rPr lang="en-US" b="1" dirty="0"/>
            <a:t>Sexual Harassment</a:t>
          </a:r>
        </a:p>
      </dgm:t>
    </dgm:pt>
    <dgm:pt modelId="{1B8B0F8C-A915-47F9-A6EB-CA27A15FDEE8}" type="parTrans" cxnId="{0152F057-D073-4597-8516-FFDC727C1DD6}">
      <dgm:prSet/>
      <dgm:spPr/>
      <dgm:t>
        <a:bodyPr/>
        <a:lstStyle/>
        <a:p>
          <a:endParaRPr lang="en-US"/>
        </a:p>
      </dgm:t>
    </dgm:pt>
    <dgm:pt modelId="{A6822622-E2A3-4A97-802F-6F8FB56CBBDB}" type="sibTrans" cxnId="{0152F057-D073-4597-8516-FFDC727C1DD6}">
      <dgm:prSet/>
      <dgm:spPr/>
      <dgm:t>
        <a:bodyPr/>
        <a:lstStyle/>
        <a:p>
          <a:endParaRPr lang="en-US"/>
        </a:p>
      </dgm:t>
    </dgm:pt>
    <dgm:pt modelId="{F06367C6-A2AA-45BD-806E-BCD5C39F37E5}">
      <dgm:prSet phldrT="[Text]"/>
      <dgm:spPr>
        <a:solidFill>
          <a:srgbClr val="4DF711"/>
        </a:solidFill>
      </dgm:spPr>
      <dgm:t>
        <a:bodyPr/>
        <a:lstStyle/>
        <a:p>
          <a:r>
            <a:rPr lang="en-US" b="1" dirty="0"/>
            <a:t>Quid Pro Quo</a:t>
          </a:r>
        </a:p>
      </dgm:t>
    </dgm:pt>
    <dgm:pt modelId="{6F9306C2-A59F-4B06-BD0D-EE853158C08C}" type="parTrans" cxnId="{9A754AC5-4796-4359-B345-2A8900E87EE6}">
      <dgm:prSet/>
      <dgm:spPr/>
      <dgm:t>
        <a:bodyPr/>
        <a:lstStyle/>
        <a:p>
          <a:endParaRPr lang="en-US"/>
        </a:p>
      </dgm:t>
    </dgm:pt>
    <dgm:pt modelId="{A91E64EC-8020-49AD-9B0F-AA0D05EC7D03}" type="sibTrans" cxnId="{9A754AC5-4796-4359-B345-2A8900E87EE6}">
      <dgm:prSet/>
      <dgm:spPr/>
      <dgm:t>
        <a:bodyPr/>
        <a:lstStyle/>
        <a:p>
          <a:endParaRPr lang="en-US"/>
        </a:p>
      </dgm:t>
    </dgm:pt>
    <dgm:pt modelId="{11619F8F-FDEC-4722-89DC-EA4195B52E78}">
      <dgm:prSet/>
      <dgm:spPr>
        <a:solidFill>
          <a:srgbClr val="4DF711"/>
        </a:solidFill>
      </dgm:spPr>
      <dgm:t>
        <a:bodyPr/>
        <a:lstStyle/>
        <a:p>
          <a:r>
            <a:rPr lang="en-US" b="1" dirty="0"/>
            <a:t>Unwelcome Conduct</a:t>
          </a:r>
        </a:p>
      </dgm:t>
    </dgm:pt>
    <dgm:pt modelId="{D32EAA4B-718E-4634-84BB-F0AFC14D552C}" type="parTrans" cxnId="{161BE766-2CC2-4BCB-9C8A-E1151E55AEDC}">
      <dgm:prSet/>
      <dgm:spPr/>
      <dgm:t>
        <a:bodyPr/>
        <a:lstStyle/>
        <a:p>
          <a:endParaRPr lang="en-US"/>
        </a:p>
      </dgm:t>
    </dgm:pt>
    <dgm:pt modelId="{8B496BE7-DA8F-4DEC-9642-71029E0B735A}" type="sibTrans" cxnId="{161BE766-2CC2-4BCB-9C8A-E1151E55AEDC}">
      <dgm:prSet/>
      <dgm:spPr/>
      <dgm:t>
        <a:bodyPr/>
        <a:lstStyle/>
        <a:p>
          <a:endParaRPr lang="en-US"/>
        </a:p>
      </dgm:t>
    </dgm:pt>
    <dgm:pt modelId="{0E233273-DF3C-4329-82FC-41CF5D04C702}">
      <dgm:prSet/>
      <dgm:spPr>
        <a:solidFill>
          <a:srgbClr val="4DF711"/>
        </a:solidFill>
      </dgm:spPr>
      <dgm:t>
        <a:bodyPr/>
        <a:lstStyle/>
        <a:p>
          <a:r>
            <a:rPr lang="en-US" b="1" dirty="0"/>
            <a:t>Sexual Assault, Dating Violence, Domestic Violence or Stalking</a:t>
          </a:r>
        </a:p>
      </dgm:t>
    </dgm:pt>
    <dgm:pt modelId="{DD4E2F0C-6579-416C-93A0-1FB5E5E71261}" type="parTrans" cxnId="{92756593-EFCC-4C8D-A320-54D551037707}">
      <dgm:prSet/>
      <dgm:spPr/>
      <dgm:t>
        <a:bodyPr/>
        <a:lstStyle/>
        <a:p>
          <a:endParaRPr lang="en-US"/>
        </a:p>
      </dgm:t>
    </dgm:pt>
    <dgm:pt modelId="{EF5F0F0B-D007-456A-83EE-14F7727F084E}" type="sibTrans" cxnId="{92756593-EFCC-4C8D-A320-54D551037707}">
      <dgm:prSet/>
      <dgm:spPr/>
      <dgm:t>
        <a:bodyPr/>
        <a:lstStyle/>
        <a:p>
          <a:endParaRPr lang="en-US"/>
        </a:p>
      </dgm:t>
    </dgm:pt>
    <dgm:pt modelId="{0012F34C-BE03-4D3C-87DB-FD9130312155}" type="pres">
      <dgm:prSet presAssocID="{92FA540C-64BF-4204-B199-C5AAACCC7A25}" presName="diagram" presStyleCnt="0">
        <dgm:presLayoutVars>
          <dgm:chPref val="1"/>
          <dgm:dir/>
          <dgm:animOne val="branch"/>
          <dgm:animLvl val="lvl"/>
          <dgm:resizeHandles val="exact"/>
        </dgm:presLayoutVars>
      </dgm:prSet>
      <dgm:spPr/>
    </dgm:pt>
    <dgm:pt modelId="{B0B0A36B-9899-4231-A4F2-6B9E7B9F5218}" type="pres">
      <dgm:prSet presAssocID="{08C51865-6EA7-42E7-B517-E55321E5AD2D}" presName="root1" presStyleCnt="0"/>
      <dgm:spPr/>
    </dgm:pt>
    <dgm:pt modelId="{1DD21B11-1B5F-4C80-A533-C4CB16BE75BC}" type="pres">
      <dgm:prSet presAssocID="{08C51865-6EA7-42E7-B517-E55321E5AD2D}" presName="LevelOneTextNode" presStyleLbl="node0" presStyleIdx="0" presStyleCnt="1">
        <dgm:presLayoutVars>
          <dgm:chPref val="3"/>
        </dgm:presLayoutVars>
      </dgm:prSet>
      <dgm:spPr/>
    </dgm:pt>
    <dgm:pt modelId="{20731FDD-C942-4119-8C74-9D47C1FB6F8E}" type="pres">
      <dgm:prSet presAssocID="{08C51865-6EA7-42E7-B517-E55321E5AD2D}" presName="level2hierChild" presStyleCnt="0"/>
      <dgm:spPr/>
    </dgm:pt>
    <dgm:pt modelId="{1E888EE5-6FB4-4030-AE96-031A108AF055}" type="pres">
      <dgm:prSet presAssocID="{6C7272DC-5062-454A-8449-25AFD2DB7FFF}" presName="conn2-1" presStyleLbl="parChTrans1D2" presStyleIdx="0" presStyleCnt="2"/>
      <dgm:spPr/>
    </dgm:pt>
    <dgm:pt modelId="{B09BBFC4-E508-4AE0-8671-E3117FD813AC}" type="pres">
      <dgm:prSet presAssocID="{6C7272DC-5062-454A-8449-25AFD2DB7FFF}" presName="connTx" presStyleLbl="parChTrans1D2" presStyleIdx="0" presStyleCnt="2"/>
      <dgm:spPr/>
    </dgm:pt>
    <dgm:pt modelId="{9C2E5D68-22EA-4E57-96C3-D3BB462EAC40}" type="pres">
      <dgm:prSet presAssocID="{86585D69-8C89-4D59-B696-8D8E05048868}" presName="root2" presStyleCnt="0"/>
      <dgm:spPr/>
    </dgm:pt>
    <dgm:pt modelId="{2BB395F1-C513-4FA0-966E-9FD408EDA247}" type="pres">
      <dgm:prSet presAssocID="{86585D69-8C89-4D59-B696-8D8E05048868}" presName="LevelTwoTextNode" presStyleLbl="node2" presStyleIdx="0" presStyleCnt="2">
        <dgm:presLayoutVars>
          <dgm:chPref val="3"/>
        </dgm:presLayoutVars>
      </dgm:prSet>
      <dgm:spPr/>
    </dgm:pt>
    <dgm:pt modelId="{FC1A1E71-2304-4F11-B5DB-8D6ADD5AD321}" type="pres">
      <dgm:prSet presAssocID="{86585D69-8C89-4D59-B696-8D8E05048868}" presName="level3hierChild" presStyleCnt="0"/>
      <dgm:spPr/>
    </dgm:pt>
    <dgm:pt modelId="{AB8C96FF-EA65-4F3B-B64B-95B25C376017}" type="pres">
      <dgm:prSet presAssocID="{CE00742E-32E1-448D-BD61-A4F24F0E8776}" presName="conn2-1" presStyleLbl="parChTrans1D3" presStyleIdx="0" presStyleCnt="5"/>
      <dgm:spPr/>
    </dgm:pt>
    <dgm:pt modelId="{ABFF3103-2C09-4D70-8B30-39A46E6692D0}" type="pres">
      <dgm:prSet presAssocID="{CE00742E-32E1-448D-BD61-A4F24F0E8776}" presName="connTx" presStyleLbl="parChTrans1D3" presStyleIdx="0" presStyleCnt="5"/>
      <dgm:spPr/>
    </dgm:pt>
    <dgm:pt modelId="{F55D292C-AE0A-4BB1-AA44-6F8701707AA2}" type="pres">
      <dgm:prSet presAssocID="{5586CF4B-9DFD-4413-8E63-88EB80F4073C}" presName="root2" presStyleCnt="0"/>
      <dgm:spPr/>
    </dgm:pt>
    <dgm:pt modelId="{874BD59E-2A57-480A-9218-B0AE1A4A5EC3}" type="pres">
      <dgm:prSet presAssocID="{5586CF4B-9DFD-4413-8E63-88EB80F4073C}" presName="LevelTwoTextNode" presStyleLbl="node3" presStyleIdx="0" presStyleCnt="5">
        <dgm:presLayoutVars>
          <dgm:chPref val="3"/>
        </dgm:presLayoutVars>
      </dgm:prSet>
      <dgm:spPr/>
    </dgm:pt>
    <dgm:pt modelId="{55DD3FEA-13AD-45E6-8BD9-4097C05B392B}" type="pres">
      <dgm:prSet presAssocID="{5586CF4B-9DFD-4413-8E63-88EB80F4073C}" presName="level3hierChild" presStyleCnt="0"/>
      <dgm:spPr/>
    </dgm:pt>
    <dgm:pt modelId="{295CD4A8-C015-4765-AB90-75E122E2A144}" type="pres">
      <dgm:prSet presAssocID="{F64B9924-F8A5-4706-B751-3C7528E1FD22}" presName="conn2-1" presStyleLbl="parChTrans1D3" presStyleIdx="1" presStyleCnt="5"/>
      <dgm:spPr/>
    </dgm:pt>
    <dgm:pt modelId="{756AE7B2-377E-4730-8E3B-5383FE6827A8}" type="pres">
      <dgm:prSet presAssocID="{F64B9924-F8A5-4706-B751-3C7528E1FD22}" presName="connTx" presStyleLbl="parChTrans1D3" presStyleIdx="1" presStyleCnt="5"/>
      <dgm:spPr/>
    </dgm:pt>
    <dgm:pt modelId="{D383A8D1-F171-4A02-8FE3-7B38812419F3}" type="pres">
      <dgm:prSet presAssocID="{C0801BEA-25E5-44C8-95FD-134013ADF29D}" presName="root2" presStyleCnt="0"/>
      <dgm:spPr/>
    </dgm:pt>
    <dgm:pt modelId="{83501444-26D4-4094-82A5-1C1D838141E2}" type="pres">
      <dgm:prSet presAssocID="{C0801BEA-25E5-44C8-95FD-134013ADF29D}" presName="LevelTwoTextNode" presStyleLbl="node3" presStyleIdx="1" presStyleCnt="5">
        <dgm:presLayoutVars>
          <dgm:chPref val="3"/>
        </dgm:presLayoutVars>
      </dgm:prSet>
      <dgm:spPr/>
    </dgm:pt>
    <dgm:pt modelId="{D0B5EF73-C5D3-4B38-8323-CD0F6D010197}" type="pres">
      <dgm:prSet presAssocID="{C0801BEA-25E5-44C8-95FD-134013ADF29D}" presName="level3hierChild" presStyleCnt="0"/>
      <dgm:spPr/>
    </dgm:pt>
    <dgm:pt modelId="{0AB36EC7-0FD9-4477-83FE-B7BA3882DA69}" type="pres">
      <dgm:prSet presAssocID="{1B8B0F8C-A915-47F9-A6EB-CA27A15FDEE8}" presName="conn2-1" presStyleLbl="parChTrans1D2" presStyleIdx="1" presStyleCnt="2"/>
      <dgm:spPr/>
    </dgm:pt>
    <dgm:pt modelId="{4F928006-2A3E-41A1-A08E-B576AD696CF0}" type="pres">
      <dgm:prSet presAssocID="{1B8B0F8C-A915-47F9-A6EB-CA27A15FDEE8}" presName="connTx" presStyleLbl="parChTrans1D2" presStyleIdx="1" presStyleCnt="2"/>
      <dgm:spPr/>
    </dgm:pt>
    <dgm:pt modelId="{821D302C-D35E-44E1-8B27-7356934C6501}" type="pres">
      <dgm:prSet presAssocID="{72298EE0-5794-47A5-905C-1898374086AC}" presName="root2" presStyleCnt="0"/>
      <dgm:spPr/>
    </dgm:pt>
    <dgm:pt modelId="{25267AB5-A262-4EE2-9428-15117BCC6CFF}" type="pres">
      <dgm:prSet presAssocID="{72298EE0-5794-47A5-905C-1898374086AC}" presName="LevelTwoTextNode" presStyleLbl="node2" presStyleIdx="1" presStyleCnt="2">
        <dgm:presLayoutVars>
          <dgm:chPref val="3"/>
        </dgm:presLayoutVars>
      </dgm:prSet>
      <dgm:spPr/>
    </dgm:pt>
    <dgm:pt modelId="{E29E060A-411B-404B-9D7F-04FF4574B29F}" type="pres">
      <dgm:prSet presAssocID="{72298EE0-5794-47A5-905C-1898374086AC}" presName="level3hierChild" presStyleCnt="0"/>
      <dgm:spPr/>
    </dgm:pt>
    <dgm:pt modelId="{609443BD-0ACE-420E-962F-833639492AA0}" type="pres">
      <dgm:prSet presAssocID="{6F9306C2-A59F-4B06-BD0D-EE853158C08C}" presName="conn2-1" presStyleLbl="parChTrans1D3" presStyleIdx="2" presStyleCnt="5"/>
      <dgm:spPr/>
    </dgm:pt>
    <dgm:pt modelId="{912C1F1D-2ADF-497B-9770-D66F4A219C3F}" type="pres">
      <dgm:prSet presAssocID="{6F9306C2-A59F-4B06-BD0D-EE853158C08C}" presName="connTx" presStyleLbl="parChTrans1D3" presStyleIdx="2" presStyleCnt="5"/>
      <dgm:spPr/>
    </dgm:pt>
    <dgm:pt modelId="{2586826F-970F-4FFC-8E04-DD0CD3554731}" type="pres">
      <dgm:prSet presAssocID="{F06367C6-A2AA-45BD-806E-BCD5C39F37E5}" presName="root2" presStyleCnt="0"/>
      <dgm:spPr/>
    </dgm:pt>
    <dgm:pt modelId="{1F16E33F-B888-4810-92D1-9880E884AC48}" type="pres">
      <dgm:prSet presAssocID="{F06367C6-A2AA-45BD-806E-BCD5C39F37E5}" presName="LevelTwoTextNode" presStyleLbl="node3" presStyleIdx="2" presStyleCnt="5">
        <dgm:presLayoutVars>
          <dgm:chPref val="3"/>
        </dgm:presLayoutVars>
      </dgm:prSet>
      <dgm:spPr/>
    </dgm:pt>
    <dgm:pt modelId="{959E9049-7E65-413E-9E15-2EE1B6AE58DF}" type="pres">
      <dgm:prSet presAssocID="{F06367C6-A2AA-45BD-806E-BCD5C39F37E5}" presName="level3hierChild" presStyleCnt="0"/>
      <dgm:spPr/>
    </dgm:pt>
    <dgm:pt modelId="{D336BFE3-67F7-4CEE-BBD9-AB56A80F7C11}" type="pres">
      <dgm:prSet presAssocID="{D32EAA4B-718E-4634-84BB-F0AFC14D552C}" presName="conn2-1" presStyleLbl="parChTrans1D3" presStyleIdx="3" presStyleCnt="5"/>
      <dgm:spPr/>
    </dgm:pt>
    <dgm:pt modelId="{5AB927FD-A545-4374-AED3-1B10841C782A}" type="pres">
      <dgm:prSet presAssocID="{D32EAA4B-718E-4634-84BB-F0AFC14D552C}" presName="connTx" presStyleLbl="parChTrans1D3" presStyleIdx="3" presStyleCnt="5"/>
      <dgm:spPr/>
    </dgm:pt>
    <dgm:pt modelId="{DA5FC274-2DC5-438D-BB3B-FCF48519BDF3}" type="pres">
      <dgm:prSet presAssocID="{11619F8F-FDEC-4722-89DC-EA4195B52E78}" presName="root2" presStyleCnt="0"/>
      <dgm:spPr/>
    </dgm:pt>
    <dgm:pt modelId="{8F21AFF4-89B6-45CB-89AB-3EE264A040F6}" type="pres">
      <dgm:prSet presAssocID="{11619F8F-FDEC-4722-89DC-EA4195B52E78}" presName="LevelTwoTextNode" presStyleLbl="node3" presStyleIdx="3" presStyleCnt="5">
        <dgm:presLayoutVars>
          <dgm:chPref val="3"/>
        </dgm:presLayoutVars>
      </dgm:prSet>
      <dgm:spPr/>
    </dgm:pt>
    <dgm:pt modelId="{5D4C57C5-FEB4-45CA-BF82-1B992CCC05BE}" type="pres">
      <dgm:prSet presAssocID="{11619F8F-FDEC-4722-89DC-EA4195B52E78}" presName="level3hierChild" presStyleCnt="0"/>
      <dgm:spPr/>
    </dgm:pt>
    <dgm:pt modelId="{1EE7F6F0-8569-4E52-ACF0-EC365B7F005E}" type="pres">
      <dgm:prSet presAssocID="{DD4E2F0C-6579-416C-93A0-1FB5E5E71261}" presName="conn2-1" presStyleLbl="parChTrans1D3" presStyleIdx="4" presStyleCnt="5"/>
      <dgm:spPr/>
    </dgm:pt>
    <dgm:pt modelId="{EA0163B4-4997-4469-B402-3B259166AA3E}" type="pres">
      <dgm:prSet presAssocID="{DD4E2F0C-6579-416C-93A0-1FB5E5E71261}" presName="connTx" presStyleLbl="parChTrans1D3" presStyleIdx="4" presStyleCnt="5"/>
      <dgm:spPr/>
    </dgm:pt>
    <dgm:pt modelId="{12824D71-C2FC-4BAA-8901-BEE7C280264B}" type="pres">
      <dgm:prSet presAssocID="{0E233273-DF3C-4329-82FC-41CF5D04C702}" presName="root2" presStyleCnt="0"/>
      <dgm:spPr/>
    </dgm:pt>
    <dgm:pt modelId="{5574569E-13F3-4545-AE11-4B20071440C2}" type="pres">
      <dgm:prSet presAssocID="{0E233273-DF3C-4329-82FC-41CF5D04C702}" presName="LevelTwoTextNode" presStyleLbl="node3" presStyleIdx="4" presStyleCnt="5">
        <dgm:presLayoutVars>
          <dgm:chPref val="3"/>
        </dgm:presLayoutVars>
      </dgm:prSet>
      <dgm:spPr/>
    </dgm:pt>
    <dgm:pt modelId="{D0C2794E-18B5-4A63-AA44-AC51904E8199}" type="pres">
      <dgm:prSet presAssocID="{0E233273-DF3C-4329-82FC-41CF5D04C702}" presName="level3hierChild" presStyleCnt="0"/>
      <dgm:spPr/>
    </dgm:pt>
  </dgm:ptLst>
  <dgm:cxnLst>
    <dgm:cxn modelId="{9614280E-7245-4D05-AA22-45C7554D1244}" type="presOf" srcId="{1B8B0F8C-A915-47F9-A6EB-CA27A15FDEE8}" destId="{0AB36EC7-0FD9-4477-83FE-B7BA3882DA69}" srcOrd="0" destOrd="0" presId="urn:microsoft.com/office/officeart/2005/8/layout/hierarchy2"/>
    <dgm:cxn modelId="{FF1BB220-A04D-4138-ABD2-4E9B813E5897}" type="presOf" srcId="{D32EAA4B-718E-4634-84BB-F0AFC14D552C}" destId="{5AB927FD-A545-4374-AED3-1B10841C782A}" srcOrd="1" destOrd="0" presId="urn:microsoft.com/office/officeart/2005/8/layout/hierarchy2"/>
    <dgm:cxn modelId="{AEA8F223-6059-4CEB-9F9E-756061F89EAB}" type="presOf" srcId="{6F9306C2-A59F-4B06-BD0D-EE853158C08C}" destId="{912C1F1D-2ADF-497B-9770-D66F4A219C3F}" srcOrd="1" destOrd="0" presId="urn:microsoft.com/office/officeart/2005/8/layout/hierarchy2"/>
    <dgm:cxn modelId="{233FE92E-F509-4D91-A5F0-07E5423E439B}" srcId="{92FA540C-64BF-4204-B199-C5AAACCC7A25}" destId="{08C51865-6EA7-42E7-B517-E55321E5AD2D}" srcOrd="0" destOrd="0" parTransId="{9CD91D5F-D0E2-4402-992D-081BA1459A8E}" sibTransId="{E022DF7E-E509-4FBA-8F59-9FAB1381AD02}"/>
    <dgm:cxn modelId="{44FAF35F-E9D6-4BDA-9D1F-6A60326E5F1E}" type="presOf" srcId="{F06367C6-A2AA-45BD-806E-BCD5C39F37E5}" destId="{1F16E33F-B888-4810-92D1-9880E884AC48}" srcOrd="0" destOrd="0" presId="urn:microsoft.com/office/officeart/2005/8/layout/hierarchy2"/>
    <dgm:cxn modelId="{D097B743-12AE-4C61-BA3B-8337DB6D6DD2}" type="presOf" srcId="{C0801BEA-25E5-44C8-95FD-134013ADF29D}" destId="{83501444-26D4-4094-82A5-1C1D838141E2}" srcOrd="0" destOrd="0" presId="urn:microsoft.com/office/officeart/2005/8/layout/hierarchy2"/>
    <dgm:cxn modelId="{161BE766-2CC2-4BCB-9C8A-E1151E55AEDC}" srcId="{72298EE0-5794-47A5-905C-1898374086AC}" destId="{11619F8F-FDEC-4722-89DC-EA4195B52E78}" srcOrd="1" destOrd="0" parTransId="{D32EAA4B-718E-4634-84BB-F0AFC14D552C}" sibTransId="{8B496BE7-DA8F-4DEC-9642-71029E0B735A}"/>
    <dgm:cxn modelId="{5FF1AA47-6DD1-4C25-ABAD-9CA973E2E8B9}" type="presOf" srcId="{D32EAA4B-718E-4634-84BB-F0AFC14D552C}" destId="{D336BFE3-67F7-4CEE-BBD9-AB56A80F7C11}" srcOrd="0" destOrd="0" presId="urn:microsoft.com/office/officeart/2005/8/layout/hierarchy2"/>
    <dgm:cxn modelId="{0219C169-B99D-489C-A5C4-4F46E841FBB5}" type="presOf" srcId="{CE00742E-32E1-448D-BD61-A4F24F0E8776}" destId="{AB8C96FF-EA65-4F3B-B64B-95B25C376017}" srcOrd="0" destOrd="0" presId="urn:microsoft.com/office/officeart/2005/8/layout/hierarchy2"/>
    <dgm:cxn modelId="{0B6DC951-C667-48DB-8216-EA78883C33B0}" type="presOf" srcId="{CE00742E-32E1-448D-BD61-A4F24F0E8776}" destId="{ABFF3103-2C09-4D70-8B30-39A46E6692D0}" srcOrd="1" destOrd="0" presId="urn:microsoft.com/office/officeart/2005/8/layout/hierarchy2"/>
    <dgm:cxn modelId="{0152F057-D073-4597-8516-FFDC727C1DD6}" srcId="{08C51865-6EA7-42E7-B517-E55321E5AD2D}" destId="{72298EE0-5794-47A5-905C-1898374086AC}" srcOrd="1" destOrd="0" parTransId="{1B8B0F8C-A915-47F9-A6EB-CA27A15FDEE8}" sibTransId="{A6822622-E2A3-4A97-802F-6F8FB56CBBDB}"/>
    <dgm:cxn modelId="{39756478-4FE1-416C-86E1-384096946949}" srcId="{86585D69-8C89-4D59-B696-8D8E05048868}" destId="{C0801BEA-25E5-44C8-95FD-134013ADF29D}" srcOrd="1" destOrd="0" parTransId="{F64B9924-F8A5-4706-B751-3C7528E1FD22}" sibTransId="{2FB89B75-A531-4F50-98B0-DF591561F3ED}"/>
    <dgm:cxn modelId="{F41E9E79-616F-430B-BB10-C7104152E75F}" type="presOf" srcId="{F64B9924-F8A5-4706-B751-3C7528E1FD22}" destId="{295CD4A8-C015-4765-AB90-75E122E2A144}" srcOrd="0" destOrd="0" presId="urn:microsoft.com/office/officeart/2005/8/layout/hierarchy2"/>
    <dgm:cxn modelId="{D0F6E459-8C3B-4E56-BE7C-9F80DBC0C0EA}" type="presOf" srcId="{08C51865-6EA7-42E7-B517-E55321E5AD2D}" destId="{1DD21B11-1B5F-4C80-A533-C4CB16BE75BC}" srcOrd="0" destOrd="0" presId="urn:microsoft.com/office/officeart/2005/8/layout/hierarchy2"/>
    <dgm:cxn modelId="{ECD6307E-CA15-463D-A455-1C5986626D2F}" type="presOf" srcId="{DD4E2F0C-6579-416C-93A0-1FB5E5E71261}" destId="{EA0163B4-4997-4469-B402-3B259166AA3E}" srcOrd="1" destOrd="0" presId="urn:microsoft.com/office/officeart/2005/8/layout/hierarchy2"/>
    <dgm:cxn modelId="{74B12787-7FDE-465D-872D-A36973462E89}" type="presOf" srcId="{6C7272DC-5062-454A-8449-25AFD2DB7FFF}" destId="{B09BBFC4-E508-4AE0-8671-E3117FD813AC}" srcOrd="1" destOrd="0" presId="urn:microsoft.com/office/officeart/2005/8/layout/hierarchy2"/>
    <dgm:cxn modelId="{92756593-EFCC-4C8D-A320-54D551037707}" srcId="{72298EE0-5794-47A5-905C-1898374086AC}" destId="{0E233273-DF3C-4329-82FC-41CF5D04C702}" srcOrd="2" destOrd="0" parTransId="{DD4E2F0C-6579-416C-93A0-1FB5E5E71261}" sibTransId="{EF5F0F0B-D007-456A-83EE-14F7727F084E}"/>
    <dgm:cxn modelId="{643B3B96-DC5F-430E-A66D-FB61CD5064E0}" type="presOf" srcId="{6F9306C2-A59F-4B06-BD0D-EE853158C08C}" destId="{609443BD-0ACE-420E-962F-833639492AA0}" srcOrd="0" destOrd="0" presId="urn:microsoft.com/office/officeart/2005/8/layout/hierarchy2"/>
    <dgm:cxn modelId="{4C9EEB96-95AA-47DE-96B6-32B4F026BB88}" type="presOf" srcId="{6C7272DC-5062-454A-8449-25AFD2DB7FFF}" destId="{1E888EE5-6FB4-4030-AE96-031A108AF055}" srcOrd="0" destOrd="0" presId="urn:microsoft.com/office/officeart/2005/8/layout/hierarchy2"/>
    <dgm:cxn modelId="{402E549F-3092-448E-BB85-DD22C4DD4A28}" srcId="{08C51865-6EA7-42E7-B517-E55321E5AD2D}" destId="{86585D69-8C89-4D59-B696-8D8E05048868}" srcOrd="0" destOrd="0" parTransId="{6C7272DC-5062-454A-8449-25AFD2DB7FFF}" sibTransId="{37A2F891-6E5C-421D-8FEC-8DAB7B514BA6}"/>
    <dgm:cxn modelId="{06A4A0A3-121E-431D-ACF4-DF02D3DA474C}" type="presOf" srcId="{F64B9924-F8A5-4706-B751-3C7528E1FD22}" destId="{756AE7B2-377E-4730-8E3B-5383FE6827A8}" srcOrd="1" destOrd="0" presId="urn:microsoft.com/office/officeart/2005/8/layout/hierarchy2"/>
    <dgm:cxn modelId="{0D8B79AA-ACF1-43AA-9421-0887DFDFE379}" type="presOf" srcId="{11619F8F-FDEC-4722-89DC-EA4195B52E78}" destId="{8F21AFF4-89B6-45CB-89AB-3EE264A040F6}" srcOrd="0" destOrd="0" presId="urn:microsoft.com/office/officeart/2005/8/layout/hierarchy2"/>
    <dgm:cxn modelId="{392774B0-84F7-4EBE-84EB-C2C84BA72D7C}" type="presOf" srcId="{5586CF4B-9DFD-4413-8E63-88EB80F4073C}" destId="{874BD59E-2A57-480A-9218-B0AE1A4A5EC3}" srcOrd="0" destOrd="0" presId="urn:microsoft.com/office/officeart/2005/8/layout/hierarchy2"/>
    <dgm:cxn modelId="{03CA5FB8-DDD9-4D4C-93CA-50E9AC546627}" type="presOf" srcId="{DD4E2F0C-6579-416C-93A0-1FB5E5E71261}" destId="{1EE7F6F0-8569-4E52-ACF0-EC365B7F005E}" srcOrd="0" destOrd="0" presId="urn:microsoft.com/office/officeart/2005/8/layout/hierarchy2"/>
    <dgm:cxn modelId="{9A754AC5-4796-4359-B345-2A8900E87EE6}" srcId="{72298EE0-5794-47A5-905C-1898374086AC}" destId="{F06367C6-A2AA-45BD-806E-BCD5C39F37E5}" srcOrd="0" destOrd="0" parTransId="{6F9306C2-A59F-4B06-BD0D-EE853158C08C}" sibTransId="{A91E64EC-8020-49AD-9B0F-AA0D05EC7D03}"/>
    <dgm:cxn modelId="{4C018AC9-281B-4862-9E23-1B93A91FC01A}" type="presOf" srcId="{1B8B0F8C-A915-47F9-A6EB-CA27A15FDEE8}" destId="{4F928006-2A3E-41A1-A08E-B576AD696CF0}" srcOrd="1" destOrd="0" presId="urn:microsoft.com/office/officeart/2005/8/layout/hierarchy2"/>
    <dgm:cxn modelId="{9E7A03CA-0357-4F6D-AAFC-C3D21DF50F71}" type="presOf" srcId="{86585D69-8C89-4D59-B696-8D8E05048868}" destId="{2BB395F1-C513-4FA0-966E-9FD408EDA247}" srcOrd="0" destOrd="0" presId="urn:microsoft.com/office/officeart/2005/8/layout/hierarchy2"/>
    <dgm:cxn modelId="{63BC19E7-46A8-468F-B17F-8A60CCE6EA52}" srcId="{86585D69-8C89-4D59-B696-8D8E05048868}" destId="{5586CF4B-9DFD-4413-8E63-88EB80F4073C}" srcOrd="0" destOrd="0" parTransId="{CE00742E-32E1-448D-BD61-A4F24F0E8776}" sibTransId="{61C72143-35AB-446C-8F54-12DC74BD8E1E}"/>
    <dgm:cxn modelId="{E992D3F7-59FF-4ECE-9447-3E743720A99F}" type="presOf" srcId="{92FA540C-64BF-4204-B199-C5AAACCC7A25}" destId="{0012F34C-BE03-4D3C-87DB-FD9130312155}" srcOrd="0" destOrd="0" presId="urn:microsoft.com/office/officeart/2005/8/layout/hierarchy2"/>
    <dgm:cxn modelId="{274818FB-76B8-4E40-B8DA-18A1DC1F4F07}" type="presOf" srcId="{0E233273-DF3C-4329-82FC-41CF5D04C702}" destId="{5574569E-13F3-4545-AE11-4B20071440C2}" srcOrd="0" destOrd="0" presId="urn:microsoft.com/office/officeart/2005/8/layout/hierarchy2"/>
    <dgm:cxn modelId="{5F7BFAFE-D9D8-4C49-B831-B9179E14D544}" type="presOf" srcId="{72298EE0-5794-47A5-905C-1898374086AC}" destId="{25267AB5-A262-4EE2-9428-15117BCC6CFF}" srcOrd="0" destOrd="0" presId="urn:microsoft.com/office/officeart/2005/8/layout/hierarchy2"/>
    <dgm:cxn modelId="{8D1C1E77-F340-445F-8E26-4B4B2F0DB5BB}" type="presParOf" srcId="{0012F34C-BE03-4D3C-87DB-FD9130312155}" destId="{B0B0A36B-9899-4231-A4F2-6B9E7B9F5218}" srcOrd="0" destOrd="0" presId="urn:microsoft.com/office/officeart/2005/8/layout/hierarchy2"/>
    <dgm:cxn modelId="{549C01DC-E10C-42A0-8885-6FA5099D95F0}" type="presParOf" srcId="{B0B0A36B-9899-4231-A4F2-6B9E7B9F5218}" destId="{1DD21B11-1B5F-4C80-A533-C4CB16BE75BC}" srcOrd="0" destOrd="0" presId="urn:microsoft.com/office/officeart/2005/8/layout/hierarchy2"/>
    <dgm:cxn modelId="{D745AF86-6F9F-4BB9-B7FF-BA6F08D4DFE1}" type="presParOf" srcId="{B0B0A36B-9899-4231-A4F2-6B9E7B9F5218}" destId="{20731FDD-C942-4119-8C74-9D47C1FB6F8E}" srcOrd="1" destOrd="0" presId="urn:microsoft.com/office/officeart/2005/8/layout/hierarchy2"/>
    <dgm:cxn modelId="{36ABE5F5-602A-4FD6-80D6-A36D57FBDB31}" type="presParOf" srcId="{20731FDD-C942-4119-8C74-9D47C1FB6F8E}" destId="{1E888EE5-6FB4-4030-AE96-031A108AF055}" srcOrd="0" destOrd="0" presId="urn:microsoft.com/office/officeart/2005/8/layout/hierarchy2"/>
    <dgm:cxn modelId="{39BE54A0-06E7-4F37-810F-8C1FFF7C95DC}" type="presParOf" srcId="{1E888EE5-6FB4-4030-AE96-031A108AF055}" destId="{B09BBFC4-E508-4AE0-8671-E3117FD813AC}" srcOrd="0" destOrd="0" presId="urn:microsoft.com/office/officeart/2005/8/layout/hierarchy2"/>
    <dgm:cxn modelId="{C7CB46A8-638C-4D32-ACDD-8203B89FCDB2}" type="presParOf" srcId="{20731FDD-C942-4119-8C74-9D47C1FB6F8E}" destId="{9C2E5D68-22EA-4E57-96C3-D3BB462EAC40}" srcOrd="1" destOrd="0" presId="urn:microsoft.com/office/officeart/2005/8/layout/hierarchy2"/>
    <dgm:cxn modelId="{E1ADBCE9-D29F-4084-9735-723726928B26}" type="presParOf" srcId="{9C2E5D68-22EA-4E57-96C3-D3BB462EAC40}" destId="{2BB395F1-C513-4FA0-966E-9FD408EDA247}" srcOrd="0" destOrd="0" presId="urn:microsoft.com/office/officeart/2005/8/layout/hierarchy2"/>
    <dgm:cxn modelId="{94F35528-7ED2-4829-9C6B-85C9C6DF5EC2}" type="presParOf" srcId="{9C2E5D68-22EA-4E57-96C3-D3BB462EAC40}" destId="{FC1A1E71-2304-4F11-B5DB-8D6ADD5AD321}" srcOrd="1" destOrd="0" presId="urn:microsoft.com/office/officeart/2005/8/layout/hierarchy2"/>
    <dgm:cxn modelId="{79F4A6C1-14E2-4AFA-BCDB-2F4739B56517}" type="presParOf" srcId="{FC1A1E71-2304-4F11-B5DB-8D6ADD5AD321}" destId="{AB8C96FF-EA65-4F3B-B64B-95B25C376017}" srcOrd="0" destOrd="0" presId="urn:microsoft.com/office/officeart/2005/8/layout/hierarchy2"/>
    <dgm:cxn modelId="{5A58D94A-6F6A-41CE-8632-503EF3C794E1}" type="presParOf" srcId="{AB8C96FF-EA65-4F3B-B64B-95B25C376017}" destId="{ABFF3103-2C09-4D70-8B30-39A46E6692D0}" srcOrd="0" destOrd="0" presId="urn:microsoft.com/office/officeart/2005/8/layout/hierarchy2"/>
    <dgm:cxn modelId="{5A04D3C5-71C5-4F68-81A1-42A82E325D10}" type="presParOf" srcId="{FC1A1E71-2304-4F11-B5DB-8D6ADD5AD321}" destId="{F55D292C-AE0A-4BB1-AA44-6F8701707AA2}" srcOrd="1" destOrd="0" presId="urn:microsoft.com/office/officeart/2005/8/layout/hierarchy2"/>
    <dgm:cxn modelId="{B3E55EF1-EAE3-42C9-B052-8946A3E3904E}" type="presParOf" srcId="{F55D292C-AE0A-4BB1-AA44-6F8701707AA2}" destId="{874BD59E-2A57-480A-9218-B0AE1A4A5EC3}" srcOrd="0" destOrd="0" presId="urn:microsoft.com/office/officeart/2005/8/layout/hierarchy2"/>
    <dgm:cxn modelId="{B02F3056-27E6-4094-8A1A-9216215767F7}" type="presParOf" srcId="{F55D292C-AE0A-4BB1-AA44-6F8701707AA2}" destId="{55DD3FEA-13AD-45E6-8BD9-4097C05B392B}" srcOrd="1" destOrd="0" presId="urn:microsoft.com/office/officeart/2005/8/layout/hierarchy2"/>
    <dgm:cxn modelId="{73618E66-0E7C-4D6F-BFB8-24E43EBD1A98}" type="presParOf" srcId="{FC1A1E71-2304-4F11-B5DB-8D6ADD5AD321}" destId="{295CD4A8-C015-4765-AB90-75E122E2A144}" srcOrd="2" destOrd="0" presId="urn:microsoft.com/office/officeart/2005/8/layout/hierarchy2"/>
    <dgm:cxn modelId="{D94AC726-5DA3-461D-AF44-42E733D683EA}" type="presParOf" srcId="{295CD4A8-C015-4765-AB90-75E122E2A144}" destId="{756AE7B2-377E-4730-8E3B-5383FE6827A8}" srcOrd="0" destOrd="0" presId="urn:microsoft.com/office/officeart/2005/8/layout/hierarchy2"/>
    <dgm:cxn modelId="{89AC8EF4-2C83-46AE-BE06-9770FCDBDF3D}" type="presParOf" srcId="{FC1A1E71-2304-4F11-B5DB-8D6ADD5AD321}" destId="{D383A8D1-F171-4A02-8FE3-7B38812419F3}" srcOrd="3" destOrd="0" presId="urn:microsoft.com/office/officeart/2005/8/layout/hierarchy2"/>
    <dgm:cxn modelId="{FC1D2ED0-F2FA-4438-B6CD-618DFF0F067C}" type="presParOf" srcId="{D383A8D1-F171-4A02-8FE3-7B38812419F3}" destId="{83501444-26D4-4094-82A5-1C1D838141E2}" srcOrd="0" destOrd="0" presId="urn:microsoft.com/office/officeart/2005/8/layout/hierarchy2"/>
    <dgm:cxn modelId="{3C49C7DB-534F-4128-B797-695DE5D14341}" type="presParOf" srcId="{D383A8D1-F171-4A02-8FE3-7B38812419F3}" destId="{D0B5EF73-C5D3-4B38-8323-CD0F6D010197}" srcOrd="1" destOrd="0" presId="urn:microsoft.com/office/officeart/2005/8/layout/hierarchy2"/>
    <dgm:cxn modelId="{CC52B7BE-6444-4EA9-9155-3769E3436664}" type="presParOf" srcId="{20731FDD-C942-4119-8C74-9D47C1FB6F8E}" destId="{0AB36EC7-0FD9-4477-83FE-B7BA3882DA69}" srcOrd="2" destOrd="0" presId="urn:microsoft.com/office/officeart/2005/8/layout/hierarchy2"/>
    <dgm:cxn modelId="{6AEE17C9-345E-4A1A-97C4-882275B5FA98}" type="presParOf" srcId="{0AB36EC7-0FD9-4477-83FE-B7BA3882DA69}" destId="{4F928006-2A3E-41A1-A08E-B576AD696CF0}" srcOrd="0" destOrd="0" presId="urn:microsoft.com/office/officeart/2005/8/layout/hierarchy2"/>
    <dgm:cxn modelId="{706275F5-811A-406D-833A-44D31AF29E88}" type="presParOf" srcId="{20731FDD-C942-4119-8C74-9D47C1FB6F8E}" destId="{821D302C-D35E-44E1-8B27-7356934C6501}" srcOrd="3" destOrd="0" presId="urn:microsoft.com/office/officeart/2005/8/layout/hierarchy2"/>
    <dgm:cxn modelId="{CFCBF9F5-8303-4889-A2AF-93D37850A09C}" type="presParOf" srcId="{821D302C-D35E-44E1-8B27-7356934C6501}" destId="{25267AB5-A262-4EE2-9428-15117BCC6CFF}" srcOrd="0" destOrd="0" presId="urn:microsoft.com/office/officeart/2005/8/layout/hierarchy2"/>
    <dgm:cxn modelId="{F5860B23-19C6-4D04-B97F-E5838143E178}" type="presParOf" srcId="{821D302C-D35E-44E1-8B27-7356934C6501}" destId="{E29E060A-411B-404B-9D7F-04FF4574B29F}" srcOrd="1" destOrd="0" presId="urn:microsoft.com/office/officeart/2005/8/layout/hierarchy2"/>
    <dgm:cxn modelId="{9AB7262A-9D83-4698-9AB7-F28B6B21E836}" type="presParOf" srcId="{E29E060A-411B-404B-9D7F-04FF4574B29F}" destId="{609443BD-0ACE-420E-962F-833639492AA0}" srcOrd="0" destOrd="0" presId="urn:microsoft.com/office/officeart/2005/8/layout/hierarchy2"/>
    <dgm:cxn modelId="{C73B5F25-206E-4222-B0EC-CA4EBDC761B1}" type="presParOf" srcId="{609443BD-0ACE-420E-962F-833639492AA0}" destId="{912C1F1D-2ADF-497B-9770-D66F4A219C3F}" srcOrd="0" destOrd="0" presId="urn:microsoft.com/office/officeart/2005/8/layout/hierarchy2"/>
    <dgm:cxn modelId="{6CF68660-300F-4C5E-B08F-3F6A6ED61B64}" type="presParOf" srcId="{E29E060A-411B-404B-9D7F-04FF4574B29F}" destId="{2586826F-970F-4FFC-8E04-DD0CD3554731}" srcOrd="1" destOrd="0" presId="urn:microsoft.com/office/officeart/2005/8/layout/hierarchy2"/>
    <dgm:cxn modelId="{4E7700F9-EAB1-4409-A5F7-C510DD800FC0}" type="presParOf" srcId="{2586826F-970F-4FFC-8E04-DD0CD3554731}" destId="{1F16E33F-B888-4810-92D1-9880E884AC48}" srcOrd="0" destOrd="0" presId="urn:microsoft.com/office/officeart/2005/8/layout/hierarchy2"/>
    <dgm:cxn modelId="{E4AA3E30-F83C-4DA2-8F5A-2012C642998F}" type="presParOf" srcId="{2586826F-970F-4FFC-8E04-DD0CD3554731}" destId="{959E9049-7E65-413E-9E15-2EE1B6AE58DF}" srcOrd="1" destOrd="0" presId="urn:microsoft.com/office/officeart/2005/8/layout/hierarchy2"/>
    <dgm:cxn modelId="{3826CED1-56D7-48D3-AFD2-A7DA32E9DF50}" type="presParOf" srcId="{E29E060A-411B-404B-9D7F-04FF4574B29F}" destId="{D336BFE3-67F7-4CEE-BBD9-AB56A80F7C11}" srcOrd="2" destOrd="0" presId="urn:microsoft.com/office/officeart/2005/8/layout/hierarchy2"/>
    <dgm:cxn modelId="{67B554A2-43F2-4156-9B52-D2ED4D12FB73}" type="presParOf" srcId="{D336BFE3-67F7-4CEE-BBD9-AB56A80F7C11}" destId="{5AB927FD-A545-4374-AED3-1B10841C782A}" srcOrd="0" destOrd="0" presId="urn:microsoft.com/office/officeart/2005/8/layout/hierarchy2"/>
    <dgm:cxn modelId="{515F5EAB-2288-4582-B769-67361CC5FA49}" type="presParOf" srcId="{E29E060A-411B-404B-9D7F-04FF4574B29F}" destId="{DA5FC274-2DC5-438D-BB3B-FCF48519BDF3}" srcOrd="3" destOrd="0" presId="urn:microsoft.com/office/officeart/2005/8/layout/hierarchy2"/>
    <dgm:cxn modelId="{F59B4667-4632-43E9-BCD5-DC9BFF9BBB37}" type="presParOf" srcId="{DA5FC274-2DC5-438D-BB3B-FCF48519BDF3}" destId="{8F21AFF4-89B6-45CB-89AB-3EE264A040F6}" srcOrd="0" destOrd="0" presId="urn:microsoft.com/office/officeart/2005/8/layout/hierarchy2"/>
    <dgm:cxn modelId="{226629F7-FDCF-4C19-9982-EE935C48AA0B}" type="presParOf" srcId="{DA5FC274-2DC5-438D-BB3B-FCF48519BDF3}" destId="{5D4C57C5-FEB4-45CA-BF82-1B992CCC05BE}" srcOrd="1" destOrd="0" presId="urn:microsoft.com/office/officeart/2005/8/layout/hierarchy2"/>
    <dgm:cxn modelId="{0C14A0CD-E6E0-473D-86A0-71D5053794C2}" type="presParOf" srcId="{E29E060A-411B-404B-9D7F-04FF4574B29F}" destId="{1EE7F6F0-8569-4E52-ACF0-EC365B7F005E}" srcOrd="4" destOrd="0" presId="urn:microsoft.com/office/officeart/2005/8/layout/hierarchy2"/>
    <dgm:cxn modelId="{90345C04-2978-46F5-9C5B-7893C6F9E749}" type="presParOf" srcId="{1EE7F6F0-8569-4E52-ACF0-EC365B7F005E}" destId="{EA0163B4-4997-4469-B402-3B259166AA3E}" srcOrd="0" destOrd="0" presId="urn:microsoft.com/office/officeart/2005/8/layout/hierarchy2"/>
    <dgm:cxn modelId="{B7A7BC2E-395B-4819-AC9D-748FF80130A0}" type="presParOf" srcId="{E29E060A-411B-404B-9D7F-04FF4574B29F}" destId="{12824D71-C2FC-4BAA-8901-BEE7C280264B}" srcOrd="5" destOrd="0" presId="urn:microsoft.com/office/officeart/2005/8/layout/hierarchy2"/>
    <dgm:cxn modelId="{44E63B8B-D867-4DC9-8B49-DC1EE8C50193}" type="presParOf" srcId="{12824D71-C2FC-4BAA-8901-BEE7C280264B}" destId="{5574569E-13F3-4545-AE11-4B20071440C2}" srcOrd="0" destOrd="0" presId="urn:microsoft.com/office/officeart/2005/8/layout/hierarchy2"/>
    <dgm:cxn modelId="{0FA10E1F-9059-4F23-A5C4-80D0E27E4919}" type="presParOf" srcId="{12824D71-C2FC-4BAA-8901-BEE7C280264B}" destId="{D0C2794E-18B5-4A63-AA44-AC51904E8199}"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A8E6E-90BC-4D33-B178-700003719329}">
      <dsp:nvSpPr>
        <dsp:cNvPr id="0" name=""/>
        <dsp:cNvSpPr/>
      </dsp:nvSpPr>
      <dsp:spPr>
        <a:xfrm>
          <a:off x="4289100" y="1388366"/>
          <a:ext cx="311537" cy="2316009"/>
        </a:xfrm>
        <a:custGeom>
          <a:avLst/>
          <a:gdLst/>
          <a:ahLst/>
          <a:cxnLst/>
          <a:rect l="0" t="0" r="0" b="0"/>
          <a:pathLst>
            <a:path>
              <a:moveTo>
                <a:pt x="311537" y="0"/>
              </a:moveTo>
              <a:lnTo>
                <a:pt x="311537" y="2316009"/>
              </a:lnTo>
              <a:lnTo>
                <a:pt x="0" y="2316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A8F8CA-80A2-4E9A-AA1E-005A2A43FBD5}">
      <dsp:nvSpPr>
        <dsp:cNvPr id="0" name=""/>
        <dsp:cNvSpPr/>
      </dsp:nvSpPr>
      <dsp:spPr>
        <a:xfrm>
          <a:off x="4600637" y="1388366"/>
          <a:ext cx="231248" cy="742588"/>
        </a:xfrm>
        <a:custGeom>
          <a:avLst/>
          <a:gdLst/>
          <a:ahLst/>
          <a:cxnLst/>
          <a:rect l="0" t="0" r="0" b="0"/>
          <a:pathLst>
            <a:path>
              <a:moveTo>
                <a:pt x="0" y="0"/>
              </a:moveTo>
              <a:lnTo>
                <a:pt x="0" y="742588"/>
              </a:lnTo>
              <a:lnTo>
                <a:pt x="231248" y="7425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B69F0B-3AD9-43D6-9FF2-0E17D8D732BF}">
      <dsp:nvSpPr>
        <dsp:cNvPr id="0" name=""/>
        <dsp:cNvSpPr/>
      </dsp:nvSpPr>
      <dsp:spPr>
        <a:xfrm>
          <a:off x="4289100" y="1388366"/>
          <a:ext cx="311537" cy="742588"/>
        </a:xfrm>
        <a:custGeom>
          <a:avLst/>
          <a:gdLst/>
          <a:ahLst/>
          <a:cxnLst/>
          <a:rect l="0" t="0" r="0" b="0"/>
          <a:pathLst>
            <a:path>
              <a:moveTo>
                <a:pt x="311537" y="0"/>
              </a:moveTo>
              <a:lnTo>
                <a:pt x="311537" y="742588"/>
              </a:lnTo>
              <a:lnTo>
                <a:pt x="0" y="7425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D0E1A9-5E3C-4F01-BEEC-4EBABC4A16E0}">
      <dsp:nvSpPr>
        <dsp:cNvPr id="0" name=""/>
        <dsp:cNvSpPr/>
      </dsp:nvSpPr>
      <dsp:spPr>
        <a:xfrm>
          <a:off x="4600637" y="1388366"/>
          <a:ext cx="2602615" cy="3335408"/>
        </a:xfrm>
        <a:custGeom>
          <a:avLst/>
          <a:gdLst/>
          <a:ahLst/>
          <a:cxnLst/>
          <a:rect l="0" t="0" r="0" b="0"/>
          <a:pathLst>
            <a:path>
              <a:moveTo>
                <a:pt x="0" y="0"/>
              </a:moveTo>
              <a:lnTo>
                <a:pt x="0" y="3102719"/>
              </a:lnTo>
              <a:lnTo>
                <a:pt x="2602615" y="3102719"/>
              </a:lnTo>
              <a:lnTo>
                <a:pt x="2602615" y="33354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4FB0A2-3FDC-43EC-85BC-516F5DB25E61}">
      <dsp:nvSpPr>
        <dsp:cNvPr id="0" name=""/>
        <dsp:cNvSpPr/>
      </dsp:nvSpPr>
      <dsp:spPr>
        <a:xfrm>
          <a:off x="4506895" y="1388366"/>
          <a:ext cx="91440" cy="3325137"/>
        </a:xfrm>
        <a:custGeom>
          <a:avLst/>
          <a:gdLst/>
          <a:ahLst/>
          <a:cxnLst/>
          <a:rect l="0" t="0" r="0" b="0"/>
          <a:pathLst>
            <a:path>
              <a:moveTo>
                <a:pt x="93742" y="0"/>
              </a:moveTo>
              <a:lnTo>
                <a:pt x="93742" y="3092448"/>
              </a:lnTo>
              <a:lnTo>
                <a:pt x="45720" y="3092448"/>
              </a:lnTo>
              <a:lnTo>
                <a:pt x="45720" y="33251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ABFFE9-99F6-4807-B72D-ECF1FFFD42CB}">
      <dsp:nvSpPr>
        <dsp:cNvPr id="0" name=""/>
        <dsp:cNvSpPr/>
      </dsp:nvSpPr>
      <dsp:spPr>
        <a:xfrm>
          <a:off x="1840325" y="1388366"/>
          <a:ext cx="2760312" cy="3335408"/>
        </a:xfrm>
        <a:custGeom>
          <a:avLst/>
          <a:gdLst/>
          <a:ahLst/>
          <a:cxnLst/>
          <a:rect l="0" t="0" r="0" b="0"/>
          <a:pathLst>
            <a:path>
              <a:moveTo>
                <a:pt x="2760312" y="0"/>
              </a:moveTo>
              <a:lnTo>
                <a:pt x="2760312" y="3102719"/>
              </a:lnTo>
              <a:lnTo>
                <a:pt x="0" y="3102719"/>
              </a:lnTo>
              <a:lnTo>
                <a:pt x="0" y="33354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52E7CC-DC88-42EC-B3F7-FAA9C5475887}">
      <dsp:nvSpPr>
        <dsp:cNvPr id="0" name=""/>
        <dsp:cNvSpPr/>
      </dsp:nvSpPr>
      <dsp:spPr>
        <a:xfrm>
          <a:off x="486607" y="273630"/>
          <a:ext cx="2238956" cy="890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Dr. Kenneth Bradshaw,</a:t>
          </a:r>
        </a:p>
        <a:p>
          <a:pPr marL="0" lvl="0" indent="0" algn="ctr" defTabSz="488950">
            <a:lnSpc>
              <a:spcPct val="90000"/>
            </a:lnSpc>
            <a:spcBef>
              <a:spcPct val="0"/>
            </a:spcBef>
            <a:spcAft>
              <a:spcPct val="35000"/>
            </a:spcAft>
            <a:buNone/>
          </a:pPr>
          <a:r>
            <a:rPr lang="en-US" sz="1100" b="1" kern="1200" dirty="0">
              <a:solidFill>
                <a:srgbClr val="FFFF00"/>
              </a:solidFill>
            </a:rPr>
            <a:t>Superintendent</a:t>
          </a:r>
        </a:p>
      </dsp:txBody>
      <dsp:txXfrm>
        <a:off x="486607" y="273630"/>
        <a:ext cx="2238956" cy="890146"/>
      </dsp:txXfrm>
    </dsp:sp>
    <dsp:sp modelId="{DDAC1BFE-5601-459C-A5CF-FA2C36FBEF1B}">
      <dsp:nvSpPr>
        <dsp:cNvPr id="0" name=""/>
        <dsp:cNvSpPr/>
      </dsp:nvSpPr>
      <dsp:spPr>
        <a:xfrm>
          <a:off x="3492594" y="280323"/>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Title IX System Coordinator</a:t>
          </a:r>
        </a:p>
        <a:p>
          <a:pPr marL="0" lvl="0" indent="0" algn="ctr" defTabSz="488950">
            <a:lnSpc>
              <a:spcPct val="90000"/>
            </a:lnSpc>
            <a:spcBef>
              <a:spcPct val="0"/>
            </a:spcBef>
            <a:spcAft>
              <a:spcPct val="35000"/>
            </a:spcAft>
            <a:buNone/>
          </a:pPr>
          <a:r>
            <a:rPr lang="en-US" sz="1100" kern="1200" dirty="0"/>
            <a:t>Dr. Aronica Gloster, Student Services</a:t>
          </a:r>
        </a:p>
      </dsp:txBody>
      <dsp:txXfrm>
        <a:off x="3492594" y="280323"/>
        <a:ext cx="2216086" cy="1108043"/>
      </dsp:txXfrm>
    </dsp:sp>
    <dsp:sp modelId="{55C450A9-CC21-40EF-94DB-17B45B518CC9}">
      <dsp:nvSpPr>
        <dsp:cNvPr id="0" name=""/>
        <dsp:cNvSpPr/>
      </dsp:nvSpPr>
      <dsp:spPr>
        <a:xfrm>
          <a:off x="732282" y="4723775"/>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System Investigators</a:t>
          </a:r>
        </a:p>
        <a:p>
          <a:pPr marL="0" lvl="0" indent="0" algn="ctr" defTabSz="488950">
            <a:lnSpc>
              <a:spcPct val="90000"/>
            </a:lnSpc>
            <a:spcBef>
              <a:spcPct val="0"/>
            </a:spcBef>
            <a:spcAft>
              <a:spcPct val="35000"/>
            </a:spcAft>
            <a:buNone/>
          </a:pPr>
          <a:r>
            <a:rPr lang="en-US" sz="1100" kern="1200" dirty="0"/>
            <a:t>Mrs. Kourtney Bell</a:t>
          </a:r>
        </a:p>
        <a:p>
          <a:pPr marL="0" lvl="0" indent="0" algn="ctr" defTabSz="488950">
            <a:lnSpc>
              <a:spcPct val="90000"/>
            </a:lnSpc>
            <a:spcBef>
              <a:spcPct val="0"/>
            </a:spcBef>
            <a:spcAft>
              <a:spcPct val="35000"/>
            </a:spcAft>
            <a:buNone/>
          </a:pPr>
          <a:r>
            <a:rPr lang="en-US" sz="1100" kern="1200" dirty="0"/>
            <a:t>Mr. Gregg Riddle</a:t>
          </a:r>
        </a:p>
        <a:p>
          <a:pPr marL="0" lvl="0" indent="0" algn="ctr" defTabSz="488950">
            <a:lnSpc>
              <a:spcPct val="90000"/>
            </a:lnSpc>
            <a:spcBef>
              <a:spcPct val="0"/>
            </a:spcBef>
            <a:spcAft>
              <a:spcPct val="35000"/>
            </a:spcAft>
            <a:buNone/>
          </a:pPr>
          <a:r>
            <a:rPr lang="en-US" sz="1100" kern="1200" dirty="0"/>
            <a:t>Officer Henry Jackson</a:t>
          </a:r>
        </a:p>
        <a:p>
          <a:pPr marL="0" lvl="0" indent="0" algn="ctr" defTabSz="488950">
            <a:lnSpc>
              <a:spcPct val="90000"/>
            </a:lnSpc>
            <a:spcBef>
              <a:spcPct val="0"/>
            </a:spcBef>
            <a:spcAft>
              <a:spcPct val="35000"/>
            </a:spcAft>
            <a:buNone/>
          </a:pPr>
          <a:endParaRPr lang="en-US" sz="1100" kern="1200" dirty="0"/>
        </a:p>
      </dsp:txBody>
      <dsp:txXfrm>
        <a:off x="732282" y="4723775"/>
        <a:ext cx="2216086" cy="1108043"/>
      </dsp:txXfrm>
    </dsp:sp>
    <dsp:sp modelId="{899CFD99-888F-4CC4-8079-FFA7F5ACA010}">
      <dsp:nvSpPr>
        <dsp:cNvPr id="0" name=""/>
        <dsp:cNvSpPr/>
      </dsp:nvSpPr>
      <dsp:spPr>
        <a:xfrm>
          <a:off x="3444572" y="4713503"/>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Decision-Maker</a:t>
          </a:r>
        </a:p>
        <a:p>
          <a:pPr marL="0" lvl="0" indent="0" algn="ctr" defTabSz="488950">
            <a:lnSpc>
              <a:spcPct val="90000"/>
            </a:lnSpc>
            <a:spcBef>
              <a:spcPct val="0"/>
            </a:spcBef>
            <a:spcAft>
              <a:spcPct val="35000"/>
            </a:spcAft>
            <a:buNone/>
          </a:pPr>
          <a:r>
            <a:rPr lang="en-US" sz="1100" kern="1200" dirty="0"/>
            <a:t>Mr. Matthew </a:t>
          </a:r>
          <a:r>
            <a:rPr lang="en-US" sz="1100" kern="1200" dirty="0" err="1"/>
            <a:t>Priester</a:t>
          </a:r>
          <a:r>
            <a:rPr lang="en-US" sz="1100" kern="1200" dirty="0"/>
            <a:t>, </a:t>
          </a:r>
        </a:p>
        <a:p>
          <a:pPr marL="0" lvl="0" indent="0" algn="ctr" defTabSz="488950">
            <a:lnSpc>
              <a:spcPct val="90000"/>
            </a:lnSpc>
            <a:spcBef>
              <a:spcPct val="0"/>
            </a:spcBef>
            <a:spcAft>
              <a:spcPct val="35000"/>
            </a:spcAft>
            <a:buNone/>
          </a:pPr>
          <a:r>
            <a:rPr lang="en-US" sz="1100" kern="1200" dirty="0"/>
            <a:t>Deputy Superintendent</a:t>
          </a:r>
        </a:p>
      </dsp:txBody>
      <dsp:txXfrm>
        <a:off x="3444572" y="4713503"/>
        <a:ext cx="2216086" cy="1108043"/>
      </dsp:txXfrm>
    </dsp:sp>
    <dsp:sp modelId="{686D1F33-846E-423E-981E-835329A271A0}">
      <dsp:nvSpPr>
        <dsp:cNvPr id="0" name=""/>
        <dsp:cNvSpPr/>
      </dsp:nvSpPr>
      <dsp:spPr>
        <a:xfrm>
          <a:off x="6095210" y="4723775"/>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Appellate Decision-Maker</a:t>
          </a:r>
        </a:p>
        <a:p>
          <a:pPr marL="0" lvl="0" indent="0" algn="ctr" defTabSz="488950">
            <a:lnSpc>
              <a:spcPct val="90000"/>
            </a:lnSpc>
            <a:spcBef>
              <a:spcPct val="0"/>
            </a:spcBef>
            <a:spcAft>
              <a:spcPct val="35000"/>
            </a:spcAft>
            <a:buNone/>
          </a:pPr>
          <a:r>
            <a:rPr lang="en-US" sz="1100" kern="1200" dirty="0"/>
            <a:t>Dr. Kenneth Bradshaw,</a:t>
          </a:r>
        </a:p>
        <a:p>
          <a:pPr marL="0" lvl="0" indent="0" algn="ctr" defTabSz="488950">
            <a:lnSpc>
              <a:spcPct val="90000"/>
            </a:lnSpc>
            <a:spcBef>
              <a:spcPct val="0"/>
            </a:spcBef>
            <a:spcAft>
              <a:spcPct val="35000"/>
            </a:spcAft>
            <a:buNone/>
          </a:pPr>
          <a:r>
            <a:rPr lang="en-US" sz="1100" kern="1200" dirty="0"/>
            <a:t>Superintendent</a:t>
          </a:r>
        </a:p>
      </dsp:txBody>
      <dsp:txXfrm>
        <a:off x="6095210" y="4723775"/>
        <a:ext cx="2216086" cy="1108043"/>
      </dsp:txXfrm>
    </dsp:sp>
    <dsp:sp modelId="{450B8F62-6A5F-4F80-9743-293CD6E1622E}">
      <dsp:nvSpPr>
        <dsp:cNvPr id="0" name=""/>
        <dsp:cNvSpPr/>
      </dsp:nvSpPr>
      <dsp:spPr>
        <a:xfrm>
          <a:off x="2073014" y="1576932"/>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Complaints Against Employees</a:t>
          </a:r>
        </a:p>
        <a:p>
          <a:pPr marL="0" lvl="0" indent="0" algn="ctr" defTabSz="488950">
            <a:lnSpc>
              <a:spcPct val="90000"/>
            </a:lnSpc>
            <a:spcBef>
              <a:spcPct val="0"/>
            </a:spcBef>
            <a:spcAft>
              <a:spcPct val="35000"/>
            </a:spcAft>
            <a:buNone/>
          </a:pPr>
          <a:r>
            <a:rPr lang="en-US" sz="1100" kern="1200" dirty="0"/>
            <a:t>Dr. Cecil Clark, </a:t>
          </a:r>
        </a:p>
        <a:p>
          <a:pPr marL="0" lvl="0" indent="0" algn="ctr" defTabSz="488950">
            <a:lnSpc>
              <a:spcPct val="90000"/>
            </a:lnSpc>
            <a:spcBef>
              <a:spcPct val="0"/>
            </a:spcBef>
            <a:spcAft>
              <a:spcPct val="35000"/>
            </a:spcAft>
            <a:buNone/>
          </a:pPr>
          <a:r>
            <a:rPr lang="en-US" sz="1100" kern="1200" dirty="0"/>
            <a:t>Chief HR Officer</a:t>
          </a:r>
        </a:p>
      </dsp:txBody>
      <dsp:txXfrm>
        <a:off x="2073014" y="1576932"/>
        <a:ext cx="2216086" cy="1108043"/>
      </dsp:txXfrm>
    </dsp:sp>
    <dsp:sp modelId="{820E7546-51F7-4B8C-BDA8-6B0F7E828C68}">
      <dsp:nvSpPr>
        <dsp:cNvPr id="0" name=""/>
        <dsp:cNvSpPr/>
      </dsp:nvSpPr>
      <dsp:spPr>
        <a:xfrm>
          <a:off x="4831886" y="1576932"/>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Complaints Against Students</a:t>
          </a:r>
        </a:p>
        <a:p>
          <a:pPr marL="0" lvl="0" indent="0" algn="ctr" defTabSz="488950">
            <a:lnSpc>
              <a:spcPct val="90000"/>
            </a:lnSpc>
            <a:spcBef>
              <a:spcPct val="0"/>
            </a:spcBef>
            <a:spcAft>
              <a:spcPct val="35000"/>
            </a:spcAft>
            <a:buNone/>
          </a:pPr>
          <a:r>
            <a:rPr lang="en-US" sz="1100" kern="1200" dirty="0"/>
            <a:t>Dr. Aronica Gloster,</a:t>
          </a:r>
        </a:p>
        <a:p>
          <a:pPr marL="0" lvl="0" indent="0" algn="ctr" defTabSz="488950">
            <a:lnSpc>
              <a:spcPct val="90000"/>
            </a:lnSpc>
            <a:spcBef>
              <a:spcPct val="0"/>
            </a:spcBef>
            <a:spcAft>
              <a:spcPct val="35000"/>
            </a:spcAft>
            <a:buNone/>
          </a:pPr>
          <a:r>
            <a:rPr lang="en-US" sz="1100" kern="1200" dirty="0"/>
            <a:t> Student Services</a:t>
          </a:r>
        </a:p>
      </dsp:txBody>
      <dsp:txXfrm>
        <a:off x="4831886" y="1576932"/>
        <a:ext cx="2216086" cy="1108043"/>
      </dsp:txXfrm>
    </dsp:sp>
    <dsp:sp modelId="{252D30A7-8ED9-4BF1-A771-12005E4EA709}">
      <dsp:nvSpPr>
        <dsp:cNvPr id="0" name=""/>
        <dsp:cNvSpPr/>
      </dsp:nvSpPr>
      <dsp:spPr>
        <a:xfrm>
          <a:off x="2073014" y="3150354"/>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Athletics Complaints</a:t>
          </a:r>
        </a:p>
        <a:p>
          <a:pPr marL="0" lvl="0" indent="0" algn="ctr" defTabSz="488950">
            <a:lnSpc>
              <a:spcPct val="90000"/>
            </a:lnSpc>
            <a:spcBef>
              <a:spcPct val="0"/>
            </a:spcBef>
            <a:spcAft>
              <a:spcPct val="35000"/>
            </a:spcAft>
            <a:buNone/>
          </a:pPr>
          <a:r>
            <a:rPr lang="en-US" sz="1100" kern="1200" dirty="0"/>
            <a:t>Mr. Scott McClintock, Athletics</a:t>
          </a:r>
        </a:p>
      </dsp:txBody>
      <dsp:txXfrm>
        <a:off x="2073014" y="3150354"/>
        <a:ext cx="2216086" cy="1108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21B11-1B5F-4C80-A533-C4CB16BE75BC}">
      <dsp:nvSpPr>
        <dsp:cNvPr id="0" name=""/>
        <dsp:cNvSpPr/>
      </dsp:nvSpPr>
      <dsp:spPr>
        <a:xfrm>
          <a:off x="389201" y="1947779"/>
          <a:ext cx="1934104" cy="9670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Title IX</a:t>
          </a:r>
        </a:p>
      </dsp:txBody>
      <dsp:txXfrm>
        <a:off x="417525" y="1976103"/>
        <a:ext cx="1877456" cy="910404"/>
      </dsp:txXfrm>
    </dsp:sp>
    <dsp:sp modelId="{1E888EE5-6FB4-4030-AE96-031A108AF055}">
      <dsp:nvSpPr>
        <dsp:cNvPr id="0" name=""/>
        <dsp:cNvSpPr/>
      </dsp:nvSpPr>
      <dsp:spPr>
        <a:xfrm rot="17945813">
          <a:off x="1914670" y="1720175"/>
          <a:ext cx="1590912" cy="32124"/>
        </a:xfrm>
        <a:custGeom>
          <a:avLst/>
          <a:gdLst/>
          <a:ahLst/>
          <a:cxnLst/>
          <a:rect l="0" t="0" r="0" b="0"/>
          <a:pathLst>
            <a:path>
              <a:moveTo>
                <a:pt x="0" y="16062"/>
              </a:moveTo>
              <a:lnTo>
                <a:pt x="1590912"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354" y="1696464"/>
        <a:ext cx="79545" cy="79545"/>
      </dsp:txXfrm>
    </dsp:sp>
    <dsp:sp modelId="{2BB395F1-C513-4FA0-966E-9FD408EDA247}">
      <dsp:nvSpPr>
        <dsp:cNvPr id="0" name=""/>
        <dsp:cNvSpPr/>
      </dsp:nvSpPr>
      <dsp:spPr>
        <a:xfrm>
          <a:off x="3096947" y="557642"/>
          <a:ext cx="1934104" cy="967052"/>
        </a:xfrm>
        <a:prstGeom prst="roundRect">
          <a:avLst>
            <a:gd name="adj" fmla="val 10000"/>
          </a:avLst>
        </a:prstGeom>
        <a:solidFill>
          <a:srgbClr val="C803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Discrimination</a:t>
          </a:r>
        </a:p>
      </dsp:txBody>
      <dsp:txXfrm>
        <a:off x="3125271" y="585966"/>
        <a:ext cx="1877456" cy="910404"/>
      </dsp:txXfrm>
    </dsp:sp>
    <dsp:sp modelId="{AB8C96FF-EA65-4F3B-B64B-95B25C376017}">
      <dsp:nvSpPr>
        <dsp:cNvPr id="0" name=""/>
        <dsp:cNvSpPr/>
      </dsp:nvSpPr>
      <dsp:spPr>
        <a:xfrm rot="19457599">
          <a:off x="4941501" y="747079"/>
          <a:ext cx="952742" cy="32124"/>
        </a:xfrm>
        <a:custGeom>
          <a:avLst/>
          <a:gdLst/>
          <a:ahLst/>
          <a:cxnLst/>
          <a:rect l="0" t="0" r="0" b="0"/>
          <a:pathLst>
            <a:path>
              <a:moveTo>
                <a:pt x="0" y="16062"/>
              </a:moveTo>
              <a:lnTo>
                <a:pt x="952742"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054" y="739322"/>
        <a:ext cx="47637" cy="47637"/>
      </dsp:txXfrm>
    </dsp:sp>
    <dsp:sp modelId="{874BD59E-2A57-480A-9218-B0AE1A4A5EC3}">
      <dsp:nvSpPr>
        <dsp:cNvPr id="0" name=""/>
        <dsp:cNvSpPr/>
      </dsp:nvSpPr>
      <dsp:spPr>
        <a:xfrm>
          <a:off x="5804693" y="1587"/>
          <a:ext cx="1934104" cy="967052"/>
        </a:xfrm>
        <a:prstGeom prst="roundRect">
          <a:avLst>
            <a:gd name="adj" fmla="val 10000"/>
          </a:avLst>
        </a:prstGeom>
        <a:solidFill>
          <a:srgbClr val="EC6E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Sex/Gender Discrimination</a:t>
          </a:r>
        </a:p>
      </dsp:txBody>
      <dsp:txXfrm>
        <a:off x="5833017" y="29911"/>
        <a:ext cx="1877456" cy="910404"/>
      </dsp:txXfrm>
    </dsp:sp>
    <dsp:sp modelId="{295CD4A8-C015-4765-AB90-75E122E2A144}">
      <dsp:nvSpPr>
        <dsp:cNvPr id="0" name=""/>
        <dsp:cNvSpPr/>
      </dsp:nvSpPr>
      <dsp:spPr>
        <a:xfrm rot="2142401">
          <a:off x="4941501" y="1303134"/>
          <a:ext cx="952742" cy="32124"/>
        </a:xfrm>
        <a:custGeom>
          <a:avLst/>
          <a:gdLst/>
          <a:ahLst/>
          <a:cxnLst/>
          <a:rect l="0" t="0" r="0" b="0"/>
          <a:pathLst>
            <a:path>
              <a:moveTo>
                <a:pt x="0" y="16062"/>
              </a:moveTo>
              <a:lnTo>
                <a:pt x="952742"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054" y="1295377"/>
        <a:ext cx="47637" cy="47637"/>
      </dsp:txXfrm>
    </dsp:sp>
    <dsp:sp modelId="{83501444-26D4-4094-82A5-1C1D838141E2}">
      <dsp:nvSpPr>
        <dsp:cNvPr id="0" name=""/>
        <dsp:cNvSpPr/>
      </dsp:nvSpPr>
      <dsp:spPr>
        <a:xfrm>
          <a:off x="5804693" y="1113697"/>
          <a:ext cx="1934104" cy="967052"/>
        </a:xfrm>
        <a:prstGeom prst="roundRect">
          <a:avLst>
            <a:gd name="adj" fmla="val 10000"/>
          </a:avLst>
        </a:prstGeom>
        <a:solidFill>
          <a:srgbClr val="EC6E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Program Equity</a:t>
          </a:r>
        </a:p>
      </dsp:txBody>
      <dsp:txXfrm>
        <a:off x="5833017" y="1142021"/>
        <a:ext cx="1877456" cy="910404"/>
      </dsp:txXfrm>
    </dsp:sp>
    <dsp:sp modelId="{0AB36EC7-0FD9-4477-83FE-B7BA3882DA69}">
      <dsp:nvSpPr>
        <dsp:cNvPr id="0" name=""/>
        <dsp:cNvSpPr/>
      </dsp:nvSpPr>
      <dsp:spPr>
        <a:xfrm rot="3654187">
          <a:off x="1914670" y="3110312"/>
          <a:ext cx="1590912" cy="32124"/>
        </a:xfrm>
        <a:custGeom>
          <a:avLst/>
          <a:gdLst/>
          <a:ahLst/>
          <a:cxnLst/>
          <a:rect l="0" t="0" r="0" b="0"/>
          <a:pathLst>
            <a:path>
              <a:moveTo>
                <a:pt x="0" y="16062"/>
              </a:moveTo>
              <a:lnTo>
                <a:pt x="1590912"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354" y="3086601"/>
        <a:ext cx="79545" cy="79545"/>
      </dsp:txXfrm>
    </dsp:sp>
    <dsp:sp modelId="{25267AB5-A262-4EE2-9428-15117BCC6CFF}">
      <dsp:nvSpPr>
        <dsp:cNvPr id="0" name=""/>
        <dsp:cNvSpPr/>
      </dsp:nvSpPr>
      <dsp:spPr>
        <a:xfrm>
          <a:off x="3096947" y="3337917"/>
          <a:ext cx="1934104" cy="96705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Sexual Harassment</a:t>
          </a:r>
        </a:p>
      </dsp:txBody>
      <dsp:txXfrm>
        <a:off x="3125271" y="3366241"/>
        <a:ext cx="1877456" cy="910404"/>
      </dsp:txXfrm>
    </dsp:sp>
    <dsp:sp modelId="{609443BD-0ACE-420E-962F-833639492AA0}">
      <dsp:nvSpPr>
        <dsp:cNvPr id="0" name=""/>
        <dsp:cNvSpPr/>
      </dsp:nvSpPr>
      <dsp:spPr>
        <a:xfrm rot="18289469">
          <a:off x="4740504" y="3249326"/>
          <a:ext cx="1354736" cy="32124"/>
        </a:xfrm>
        <a:custGeom>
          <a:avLst/>
          <a:gdLst/>
          <a:ahLst/>
          <a:cxnLst/>
          <a:rect l="0" t="0" r="0" b="0"/>
          <a:pathLst>
            <a:path>
              <a:moveTo>
                <a:pt x="0" y="16062"/>
              </a:moveTo>
              <a:lnTo>
                <a:pt x="1354736"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004" y="3231520"/>
        <a:ext cx="67736" cy="67736"/>
      </dsp:txXfrm>
    </dsp:sp>
    <dsp:sp modelId="{1F16E33F-B888-4810-92D1-9880E884AC48}">
      <dsp:nvSpPr>
        <dsp:cNvPr id="0" name=""/>
        <dsp:cNvSpPr/>
      </dsp:nvSpPr>
      <dsp:spPr>
        <a:xfrm>
          <a:off x="5804693" y="2225807"/>
          <a:ext cx="1934104" cy="967052"/>
        </a:xfrm>
        <a:prstGeom prst="roundRect">
          <a:avLst>
            <a:gd name="adj" fmla="val 10000"/>
          </a:avLst>
        </a:prstGeom>
        <a:solidFill>
          <a:srgbClr val="4DF7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Quid Pro Quo</a:t>
          </a:r>
        </a:p>
      </dsp:txBody>
      <dsp:txXfrm>
        <a:off x="5833017" y="2254131"/>
        <a:ext cx="1877456" cy="910404"/>
      </dsp:txXfrm>
    </dsp:sp>
    <dsp:sp modelId="{D336BFE3-67F7-4CEE-BBD9-AB56A80F7C11}">
      <dsp:nvSpPr>
        <dsp:cNvPr id="0" name=""/>
        <dsp:cNvSpPr/>
      </dsp:nvSpPr>
      <dsp:spPr>
        <a:xfrm>
          <a:off x="5031052" y="3805381"/>
          <a:ext cx="773641" cy="32124"/>
        </a:xfrm>
        <a:custGeom>
          <a:avLst/>
          <a:gdLst/>
          <a:ahLst/>
          <a:cxnLst/>
          <a:rect l="0" t="0" r="0" b="0"/>
          <a:pathLst>
            <a:path>
              <a:moveTo>
                <a:pt x="0" y="16062"/>
              </a:moveTo>
              <a:lnTo>
                <a:pt x="773641"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8531" y="3802102"/>
        <a:ext cx="38682" cy="38682"/>
      </dsp:txXfrm>
    </dsp:sp>
    <dsp:sp modelId="{8F21AFF4-89B6-45CB-89AB-3EE264A040F6}">
      <dsp:nvSpPr>
        <dsp:cNvPr id="0" name=""/>
        <dsp:cNvSpPr/>
      </dsp:nvSpPr>
      <dsp:spPr>
        <a:xfrm>
          <a:off x="5804693" y="3337917"/>
          <a:ext cx="1934104" cy="967052"/>
        </a:xfrm>
        <a:prstGeom prst="roundRect">
          <a:avLst>
            <a:gd name="adj" fmla="val 10000"/>
          </a:avLst>
        </a:prstGeom>
        <a:solidFill>
          <a:srgbClr val="4DF7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Unwelcome Conduct</a:t>
          </a:r>
        </a:p>
      </dsp:txBody>
      <dsp:txXfrm>
        <a:off x="5833017" y="3366241"/>
        <a:ext cx="1877456" cy="910404"/>
      </dsp:txXfrm>
    </dsp:sp>
    <dsp:sp modelId="{1EE7F6F0-8569-4E52-ACF0-EC365B7F005E}">
      <dsp:nvSpPr>
        <dsp:cNvPr id="0" name=""/>
        <dsp:cNvSpPr/>
      </dsp:nvSpPr>
      <dsp:spPr>
        <a:xfrm rot="3310531">
          <a:off x="4740504" y="4361436"/>
          <a:ext cx="1354736" cy="32124"/>
        </a:xfrm>
        <a:custGeom>
          <a:avLst/>
          <a:gdLst/>
          <a:ahLst/>
          <a:cxnLst/>
          <a:rect l="0" t="0" r="0" b="0"/>
          <a:pathLst>
            <a:path>
              <a:moveTo>
                <a:pt x="0" y="16062"/>
              </a:moveTo>
              <a:lnTo>
                <a:pt x="1354736"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004" y="4343630"/>
        <a:ext cx="67736" cy="67736"/>
      </dsp:txXfrm>
    </dsp:sp>
    <dsp:sp modelId="{5574569E-13F3-4545-AE11-4B20071440C2}">
      <dsp:nvSpPr>
        <dsp:cNvPr id="0" name=""/>
        <dsp:cNvSpPr/>
      </dsp:nvSpPr>
      <dsp:spPr>
        <a:xfrm>
          <a:off x="5804693" y="4450027"/>
          <a:ext cx="1934104" cy="967052"/>
        </a:xfrm>
        <a:prstGeom prst="roundRect">
          <a:avLst>
            <a:gd name="adj" fmla="val 10000"/>
          </a:avLst>
        </a:prstGeom>
        <a:solidFill>
          <a:srgbClr val="4DF7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Sexual Assault, Dating Violence, Domestic Violence or Stalking</a:t>
          </a:r>
        </a:p>
      </dsp:txBody>
      <dsp:txXfrm>
        <a:off x="5833017" y="4478351"/>
        <a:ext cx="1877456" cy="91040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025FE-842C-4224-A60C-B4CC3E4938CF}" type="datetimeFigureOut">
              <a:rPr lang="en-US" smtClean="0"/>
              <a:t>9/8/2021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6E197-3A88-4EEC-8131-7C2C7E3E30CF}" type="slidenum">
              <a:rPr lang="en-US" smtClean="0"/>
              <a:t>‹#›</a:t>
            </a:fld>
            <a:endParaRPr lang="en-US" dirty="0"/>
          </a:p>
        </p:txBody>
      </p:sp>
    </p:spTree>
    <p:extLst>
      <p:ext uri="{BB962C8B-B14F-4D97-AF65-F5344CB8AC3E}">
        <p14:creationId xmlns:p14="http://schemas.microsoft.com/office/powerpoint/2010/main" val="418106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cboe.org/Page/6224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1</a:t>
            </a:fld>
            <a:endParaRPr lang="en-US" dirty="0"/>
          </a:p>
        </p:txBody>
      </p:sp>
    </p:spTree>
    <p:extLst>
      <p:ext uri="{BB962C8B-B14F-4D97-AF65-F5344CB8AC3E}">
        <p14:creationId xmlns:p14="http://schemas.microsoft.com/office/powerpoint/2010/main" val="660671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Policy is</a:t>
            </a:r>
            <a:r>
              <a:rPr lang="en-US" baseline="0" dirty="0"/>
              <a:t> Policy GAEB – Sexual Harassment of Employees</a:t>
            </a:r>
          </a:p>
          <a:p>
            <a:pPr marL="171450" indent="-171450">
              <a:buFont typeface="Arial" panose="020B0604020202020204" pitchFamily="34" charset="0"/>
              <a:buChar char="•"/>
            </a:pPr>
            <a:r>
              <a:rPr lang="en-US" baseline="0" dirty="0"/>
              <a:t>Prohibits harassment of students or employees </a:t>
            </a:r>
          </a:p>
          <a:p>
            <a:pPr marL="171450" indent="-171450">
              <a:buFont typeface="Arial" panose="020B0604020202020204" pitchFamily="34" charset="0"/>
              <a:buChar char="•"/>
            </a:pPr>
            <a:r>
              <a:rPr lang="en-US" baseline="0" dirty="0"/>
              <a:t>By students or employees</a:t>
            </a:r>
          </a:p>
          <a:p>
            <a:pPr marL="171450" indent="-171450">
              <a:buFont typeface="Arial" panose="020B0604020202020204" pitchFamily="34" charset="0"/>
              <a:buChar char="•"/>
            </a:pPr>
            <a:r>
              <a:rPr lang="en-US" baseline="0" dirty="0"/>
              <a:t>Based on race, color, sex, national origin, religion, age, or disability (protected classes)</a:t>
            </a:r>
          </a:p>
          <a:p>
            <a:pPr marL="171450" indent="-171450">
              <a:buFont typeface="Arial" panose="020B0604020202020204" pitchFamily="34" charset="0"/>
              <a:buChar char="•"/>
            </a:pPr>
            <a:r>
              <a:rPr lang="en-US" baseline="0" dirty="0"/>
              <a:t>Harassment can include – conduct or speech entailing unwelcome sexual advances, requests for sexual favors, taunts, threats, vulgar comments, physical contact that creates hostile environment – and others acts</a:t>
            </a:r>
          </a:p>
          <a:p>
            <a:pPr marL="171450" indent="-171450">
              <a:buFont typeface="Arial" panose="020B0604020202020204" pitchFamily="34" charset="0"/>
              <a:buChar char="•"/>
            </a:pPr>
            <a:r>
              <a:rPr lang="en-US" baseline="0" dirty="0"/>
              <a:t>Report to principal or appropriate coordinator designated by policy</a:t>
            </a:r>
          </a:p>
          <a:p>
            <a:pPr marL="171450" indent="-171450">
              <a:buFont typeface="Arial" panose="020B0604020202020204" pitchFamily="34" charset="0"/>
              <a:buChar char="•"/>
            </a:pPr>
            <a:r>
              <a:rPr lang="en-US" baseline="0" dirty="0"/>
              <a:t>No retaliation for reporting</a:t>
            </a:r>
          </a:p>
          <a:p>
            <a:pPr marL="171450" indent="-171450">
              <a:buFont typeface="Arial" panose="020B0604020202020204" pitchFamily="34" charset="0"/>
              <a:buChar char="•"/>
            </a:pPr>
            <a:r>
              <a:rPr lang="en-US" baseline="0" dirty="0"/>
              <a:t>If it is abuse, it should be reported to proper authorities (DFACS)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10</a:t>
            </a:fld>
            <a:endParaRPr lang="en-US" dirty="0"/>
          </a:p>
        </p:txBody>
      </p:sp>
    </p:spTree>
    <p:extLst>
      <p:ext uri="{BB962C8B-B14F-4D97-AF65-F5344CB8AC3E}">
        <p14:creationId xmlns:p14="http://schemas.microsoft.com/office/powerpoint/2010/main" val="382885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ALL</a:t>
            </a:r>
            <a:r>
              <a:rPr lang="en-US" b="1" baseline="0" dirty="0"/>
              <a:t> </a:t>
            </a:r>
            <a:r>
              <a:rPr lang="en-US" b="0" baseline="0" dirty="0"/>
              <a:t> employees must promptly report</a:t>
            </a:r>
          </a:p>
          <a:p>
            <a:pPr marL="171450" indent="-171450">
              <a:buFont typeface="Arial" panose="020B0604020202020204" pitchFamily="34" charset="0"/>
              <a:buChar char="•"/>
            </a:pPr>
            <a:r>
              <a:rPr lang="en-US" b="0" baseline="0" dirty="0"/>
              <a:t>Supervisors must tell of this policy</a:t>
            </a:r>
          </a:p>
          <a:p>
            <a:pPr marL="171450" indent="-171450">
              <a:buFont typeface="Arial" panose="020B0604020202020204" pitchFamily="34" charset="0"/>
              <a:buChar char="•"/>
            </a:pPr>
            <a:r>
              <a:rPr lang="en-US" b="0" baseline="0" dirty="0"/>
              <a:t>Principals must put in handbooks and verbally that harassment is forbidden</a:t>
            </a:r>
          </a:p>
          <a:p>
            <a:pPr marL="171450" indent="-171450">
              <a:buFont typeface="Arial" panose="020B0604020202020204" pitchFamily="34" charset="0"/>
              <a:buChar char="•"/>
            </a:pPr>
            <a:r>
              <a:rPr lang="en-US" b="0" baseline="0" dirty="0"/>
              <a:t>Violations will be investigated</a:t>
            </a:r>
          </a:p>
          <a:p>
            <a:pPr marL="171450" indent="-171450">
              <a:buFont typeface="Arial" panose="020B0604020202020204" pitchFamily="34" charset="0"/>
              <a:buChar char="•"/>
            </a:pPr>
            <a:r>
              <a:rPr lang="en-US" b="0" baseline="0" dirty="0"/>
              <a:t>Appropriate discipline actions as well as rehabilitative actions taken and outlined</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E896E197-3A88-4EEC-8131-7C2C7E3E30CF}" type="slidenum">
              <a:rPr lang="en-US" smtClean="0"/>
              <a:t>11</a:t>
            </a:fld>
            <a:endParaRPr lang="en-US" dirty="0"/>
          </a:p>
        </p:txBody>
      </p:sp>
    </p:spTree>
    <p:extLst>
      <p:ext uri="{BB962C8B-B14F-4D97-AF65-F5344CB8AC3E}">
        <p14:creationId xmlns:p14="http://schemas.microsoft.com/office/powerpoint/2010/main" val="4282307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positive supportive measures and consequences</a:t>
            </a:r>
          </a:p>
        </p:txBody>
      </p:sp>
      <p:sp>
        <p:nvSpPr>
          <p:cNvPr id="4" name="Slide Number Placeholder 3"/>
          <p:cNvSpPr>
            <a:spLocks noGrp="1"/>
          </p:cNvSpPr>
          <p:nvPr>
            <p:ph type="sldNum" sz="quarter" idx="10"/>
          </p:nvPr>
        </p:nvSpPr>
        <p:spPr/>
        <p:txBody>
          <a:bodyPr/>
          <a:lstStyle/>
          <a:p>
            <a:fld id="{E896E197-3A88-4EEC-8131-7C2C7E3E30CF}" type="slidenum">
              <a:rPr lang="en-US" smtClean="0"/>
              <a:t>12</a:t>
            </a:fld>
            <a:endParaRPr lang="en-US" dirty="0"/>
          </a:p>
        </p:txBody>
      </p:sp>
    </p:spTree>
    <p:extLst>
      <p:ext uri="{BB962C8B-B14F-4D97-AF65-F5344CB8AC3E}">
        <p14:creationId xmlns:p14="http://schemas.microsoft.com/office/powerpoint/2010/main" val="763731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Superintendent can recommend termination or</a:t>
            </a:r>
            <a:r>
              <a:rPr lang="en-US" baseline="0" dirty="0"/>
              <a:t> 10 days suspension with sensitivity training when using particular insults</a:t>
            </a:r>
          </a:p>
          <a:p>
            <a:pPr marL="171450" indent="-171450">
              <a:buFont typeface="Arial" panose="020B0604020202020204" pitchFamily="34" charset="0"/>
              <a:buChar char="•"/>
            </a:pPr>
            <a:r>
              <a:rPr lang="en-US" baseline="0" dirty="0"/>
              <a:t>Substantiated violations – reported to Professional Standards Commission</a:t>
            </a:r>
          </a:p>
          <a:p>
            <a:pPr marL="171450" indent="-171450">
              <a:buFont typeface="Arial" panose="020B0604020202020204" pitchFamily="34" charset="0"/>
              <a:buChar char="•"/>
            </a:pPr>
            <a:r>
              <a:rPr lang="en-US" baseline="0" dirty="0"/>
              <a:t>Due process will be afforded to all effected employees.</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13</a:t>
            </a:fld>
            <a:endParaRPr lang="en-US" dirty="0"/>
          </a:p>
        </p:txBody>
      </p:sp>
    </p:spTree>
    <p:extLst>
      <p:ext uri="{BB962C8B-B14F-4D97-AF65-F5344CB8AC3E}">
        <p14:creationId xmlns:p14="http://schemas.microsoft.com/office/powerpoint/2010/main" val="3679860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should we care about Sexual</a:t>
            </a:r>
            <a:r>
              <a:rPr lang="en-US" baseline="0" dirty="0"/>
              <a:t> Harassment.  This short video describes the impacts of sexual harassment and what it looks like in schools.  Some of these examples may sound familiar.  It is produced by an advocacy group but describes common instances of harassment.</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14</a:t>
            </a:fld>
            <a:endParaRPr lang="en-US" dirty="0"/>
          </a:p>
        </p:txBody>
      </p:sp>
    </p:spTree>
    <p:extLst>
      <p:ext uri="{BB962C8B-B14F-4D97-AF65-F5344CB8AC3E}">
        <p14:creationId xmlns:p14="http://schemas.microsoft.com/office/powerpoint/2010/main" val="658507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we know that ACEs (adverse childhood experiences)</a:t>
            </a:r>
            <a:r>
              <a:rPr lang="en-US" baseline="0" dirty="0"/>
              <a:t> have long-term effects, so too are the impacts of sexual misconduct on individuals, schools and communities.  Some of those impacts are shown here.  </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15</a:t>
            </a:fld>
            <a:endParaRPr lang="en-US" dirty="0"/>
          </a:p>
        </p:txBody>
      </p:sp>
    </p:spTree>
    <p:extLst>
      <p:ext uri="{BB962C8B-B14F-4D97-AF65-F5344CB8AC3E}">
        <p14:creationId xmlns:p14="http://schemas.microsoft.com/office/powerpoint/2010/main" val="3937868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of Civil Rights – enforces Title IX.  They work to</a:t>
            </a:r>
            <a:r>
              <a:rPr lang="en-US" baseline="0" dirty="0"/>
              <a:t> ensure that schools are providing safe environments, conducive to learning and free of discrimination.</a:t>
            </a:r>
          </a:p>
          <a:p>
            <a:endParaRPr lang="en-US" baseline="0" dirty="0"/>
          </a:p>
          <a:p>
            <a:r>
              <a:rPr lang="en-US" baseline="0" dirty="0"/>
              <a:t>They work to ensure that school systems/</a:t>
            </a:r>
            <a:r>
              <a:rPr lang="en-US" baseline="0" dirty="0" err="1"/>
              <a:t>distrcts</a:t>
            </a:r>
            <a:r>
              <a:rPr lang="en-US" baseline="0" dirty="0"/>
              <a:t> properly respond to complaints of sexual harassment and sexual violence. </a:t>
            </a:r>
          </a:p>
          <a:p>
            <a:endParaRPr lang="en-US" baseline="0" dirty="0"/>
          </a:p>
          <a:p>
            <a:r>
              <a:rPr lang="en-US" baseline="0" dirty="0"/>
              <a:t>They look to make sure that school personnel don’t demonstrate “deliberate indifference.”</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16</a:t>
            </a:fld>
            <a:endParaRPr lang="en-US" dirty="0"/>
          </a:p>
        </p:txBody>
      </p:sp>
    </p:spTree>
    <p:extLst>
      <p:ext uri="{BB962C8B-B14F-4D97-AF65-F5344CB8AC3E}">
        <p14:creationId xmlns:p14="http://schemas.microsoft.com/office/powerpoint/2010/main" val="1873020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3370"/>
            <a:r>
              <a:rPr lang="en-US" sz="1200" dirty="0"/>
              <a:t>• </a:t>
            </a:r>
            <a:r>
              <a:rPr lang="en-US" sz="1200" dirty="0">
                <a:solidFill>
                  <a:srgbClr val="231490"/>
                </a:solidFill>
              </a:rPr>
              <a:t>OCR standard indicates that upon receipt of notice, </a:t>
            </a:r>
            <a:r>
              <a:rPr lang="en-US" sz="1200" dirty="0">
                <a:solidFill>
                  <a:srgbClr val="FF0000"/>
                </a:solidFill>
              </a:rPr>
              <a:t>school/district must take immediate and appropriate steps </a:t>
            </a:r>
            <a:r>
              <a:rPr lang="en-US" sz="1200" dirty="0">
                <a:solidFill>
                  <a:srgbClr val="231490"/>
                </a:solidFill>
              </a:rPr>
              <a:t>to investigate what occurred and take prompt and effective action to </a:t>
            </a:r>
            <a:r>
              <a:rPr lang="en-US" sz="1200" dirty="0">
                <a:solidFill>
                  <a:srgbClr val="FF0000"/>
                </a:solidFill>
              </a:rPr>
              <a:t>end</a:t>
            </a:r>
            <a:r>
              <a:rPr lang="en-US" sz="1200" dirty="0"/>
              <a:t> </a:t>
            </a:r>
            <a:r>
              <a:rPr lang="en-US" sz="1200" dirty="0">
                <a:solidFill>
                  <a:srgbClr val="231490"/>
                </a:solidFill>
              </a:rPr>
              <a:t>the harassment</a:t>
            </a:r>
            <a:r>
              <a:rPr lang="en-US" sz="1200" dirty="0"/>
              <a:t>, </a:t>
            </a:r>
            <a:r>
              <a:rPr lang="en-US" sz="1200" dirty="0">
                <a:solidFill>
                  <a:srgbClr val="FF0000"/>
                </a:solidFill>
              </a:rPr>
              <a:t>remedy</a:t>
            </a:r>
            <a:r>
              <a:rPr lang="en-US" sz="1200" dirty="0"/>
              <a:t> </a:t>
            </a:r>
            <a:r>
              <a:rPr lang="en-US" sz="1200" dirty="0">
                <a:solidFill>
                  <a:srgbClr val="231490"/>
                </a:solidFill>
              </a:rPr>
              <a:t>the effects, and </a:t>
            </a:r>
            <a:r>
              <a:rPr lang="en-US" sz="1200" dirty="0">
                <a:solidFill>
                  <a:srgbClr val="FF0000"/>
                </a:solidFill>
              </a:rPr>
              <a:t>prevent</a:t>
            </a:r>
            <a:r>
              <a:rPr lang="en-US" sz="1200" dirty="0"/>
              <a:t> </a:t>
            </a:r>
            <a:r>
              <a:rPr lang="en-US" sz="1200" dirty="0">
                <a:solidFill>
                  <a:srgbClr val="231490"/>
                </a:solidFill>
              </a:rPr>
              <a:t>the recurrence</a:t>
            </a:r>
            <a:r>
              <a:rPr lang="en-US" sz="1200" dirty="0"/>
              <a:t>. </a:t>
            </a:r>
          </a:p>
          <a:p>
            <a:pPr marR="13370"/>
            <a:endParaRPr lang="en-US" sz="1200" dirty="0"/>
          </a:p>
          <a:p>
            <a:pPr marR="13370"/>
            <a:r>
              <a:rPr lang="en-US" sz="1200" dirty="0">
                <a:solidFill>
                  <a:srgbClr val="231490"/>
                </a:solidFill>
              </a:rPr>
              <a:t>• OCR administratively enforces Title IX by: </a:t>
            </a:r>
          </a:p>
          <a:p>
            <a:pPr marR="13370"/>
            <a:r>
              <a:rPr lang="en-US" sz="1200" dirty="0">
                <a:solidFill>
                  <a:srgbClr val="231490"/>
                </a:solidFill>
              </a:rPr>
              <a:t>	– Conducting investigations from complaints filed with the U.S. Dept. of Education. </a:t>
            </a:r>
          </a:p>
          <a:p>
            <a:pPr marR="13370"/>
            <a:r>
              <a:rPr lang="en-US" sz="1200" dirty="0">
                <a:solidFill>
                  <a:srgbClr val="231490"/>
                </a:solidFill>
              </a:rPr>
              <a:t>	– Engaging in voluntary compliance investigations (will go into districts to see if we are compliant</a:t>
            </a:r>
            <a:r>
              <a:rPr lang="en-US" sz="1200" baseline="0" dirty="0">
                <a:solidFill>
                  <a:srgbClr val="231490"/>
                </a:solidFill>
              </a:rPr>
              <a:t> – maybe chosen randomly)</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17</a:t>
            </a:fld>
            <a:endParaRPr lang="en-US" dirty="0"/>
          </a:p>
        </p:txBody>
      </p:sp>
    </p:spTree>
    <p:extLst>
      <p:ext uri="{BB962C8B-B14F-4D97-AF65-F5344CB8AC3E}">
        <p14:creationId xmlns:p14="http://schemas.microsoft.com/office/powerpoint/2010/main" val="427241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significant</a:t>
            </a:r>
            <a:r>
              <a:rPr lang="en-US" baseline="0" dirty="0"/>
              <a:t> changes with the 2020 regulations:</a:t>
            </a:r>
          </a:p>
          <a:p>
            <a:pPr marL="457200" indent="-457200">
              <a:buFont typeface="Arial" panose="020B0604020202020204" pitchFamily="34" charset="0"/>
              <a:buChar char="•"/>
            </a:pPr>
            <a:r>
              <a:rPr lang="en-US" baseline="0" dirty="0"/>
              <a:t>1. </a:t>
            </a:r>
            <a:r>
              <a:rPr lang="en-US" sz="2400" b="1" u="sng" dirty="0">
                <a:solidFill>
                  <a:srgbClr val="231490"/>
                </a:solidFill>
              </a:rPr>
              <a:t>Goal of Updates</a:t>
            </a:r>
            <a:r>
              <a:rPr lang="en-US" sz="2400" dirty="0">
                <a:solidFill>
                  <a:srgbClr val="231490"/>
                </a:solidFill>
              </a:rPr>
              <a:t>: Predictable, Consistent and Reliable means of securing non-discrimination</a:t>
            </a:r>
          </a:p>
          <a:p>
            <a:pPr marL="914400" lvl="1" indent="-457200">
              <a:buFont typeface="Arial" panose="020B0604020202020204" pitchFamily="34" charset="0"/>
              <a:buChar char="•"/>
            </a:pPr>
            <a:r>
              <a:rPr lang="en-US" sz="2400" dirty="0">
                <a:solidFill>
                  <a:srgbClr val="231490"/>
                </a:solidFill>
              </a:rPr>
              <a:t>Had been “dear colleague letters” during</a:t>
            </a:r>
            <a:r>
              <a:rPr lang="en-US" sz="2400" baseline="0" dirty="0">
                <a:solidFill>
                  <a:srgbClr val="231490"/>
                </a:solidFill>
              </a:rPr>
              <a:t> President Obama’s administration</a:t>
            </a:r>
          </a:p>
          <a:p>
            <a:pPr marL="914400" lvl="2" indent="0">
              <a:buFont typeface="Arial" panose="020B0604020202020204" pitchFamily="34" charset="0"/>
              <a:buNone/>
            </a:pPr>
            <a:r>
              <a:rPr lang="en-US" sz="2400" baseline="0" dirty="0">
                <a:solidFill>
                  <a:srgbClr val="231490"/>
                </a:solidFill>
              </a:rPr>
              <a:t>Now federal law – during President Trump’s administration</a:t>
            </a:r>
          </a:p>
          <a:p>
            <a:pPr marL="914400" lvl="2" indent="0">
              <a:buFont typeface="Arial" panose="020B0604020202020204" pitchFamily="34" charset="0"/>
              <a:buNone/>
            </a:pPr>
            <a:r>
              <a:rPr lang="en-US" sz="2400" baseline="0" dirty="0">
                <a:solidFill>
                  <a:srgbClr val="231490"/>
                </a:solidFill>
              </a:rPr>
              <a:t>Unsure how President Biden will proceed</a:t>
            </a:r>
            <a:endParaRPr lang="en-US" sz="2400" dirty="0">
              <a:solidFill>
                <a:srgbClr val="231490"/>
              </a:solidFill>
            </a:endParaRPr>
          </a:p>
          <a:p>
            <a:endParaRPr lang="en-US" sz="2400" dirty="0">
              <a:solidFill>
                <a:srgbClr val="231490"/>
              </a:solidFill>
            </a:endParaRPr>
          </a:p>
          <a:p>
            <a:pPr marL="457200" indent="-457200">
              <a:buFont typeface="Arial" panose="020B0604020202020204" pitchFamily="34" charset="0"/>
              <a:buChar char="•"/>
            </a:pPr>
            <a:r>
              <a:rPr lang="en-US" sz="2400" b="1" u="sng" dirty="0">
                <a:solidFill>
                  <a:srgbClr val="231490"/>
                </a:solidFill>
              </a:rPr>
              <a:t>Robust protections </a:t>
            </a:r>
            <a:r>
              <a:rPr lang="en-US" sz="2400" dirty="0">
                <a:solidFill>
                  <a:srgbClr val="231490"/>
                </a:solidFill>
              </a:rPr>
              <a:t>for all of those involved in Title IX cases</a:t>
            </a:r>
          </a:p>
          <a:p>
            <a:pPr marL="914400" lvl="1" indent="-457200">
              <a:buFont typeface="Arial" panose="020B0604020202020204" pitchFamily="34" charset="0"/>
              <a:buChar char="•"/>
            </a:pPr>
            <a:r>
              <a:rPr lang="en-US" sz="2400" dirty="0">
                <a:solidFill>
                  <a:srgbClr val="231490"/>
                </a:solidFill>
              </a:rPr>
              <a:t>Previously</a:t>
            </a:r>
            <a:r>
              <a:rPr lang="en-US" sz="2400" baseline="0" dirty="0">
                <a:solidFill>
                  <a:srgbClr val="231490"/>
                </a:solidFill>
              </a:rPr>
              <a:t> more “victim- centered”</a:t>
            </a:r>
          </a:p>
          <a:p>
            <a:pPr marL="914400" lvl="1" indent="-457200">
              <a:buFont typeface="Arial" panose="020B0604020202020204" pitchFamily="34" charset="0"/>
              <a:buChar char="•"/>
            </a:pPr>
            <a:r>
              <a:rPr lang="en-US" sz="2400" baseline="0" dirty="0">
                <a:solidFill>
                  <a:srgbClr val="231490"/>
                </a:solidFill>
              </a:rPr>
              <a:t>Now more respondent “centered” – with focus on due process</a:t>
            </a:r>
            <a:endParaRPr lang="en-US" sz="2400" dirty="0">
              <a:solidFill>
                <a:srgbClr val="231490"/>
              </a:solidFill>
            </a:endParaRPr>
          </a:p>
          <a:p>
            <a:pPr marL="457200" indent="-457200">
              <a:buFont typeface="Arial" panose="020B0604020202020204" pitchFamily="34" charset="0"/>
              <a:buChar char="•"/>
            </a:pPr>
            <a:endParaRPr lang="en-US" sz="2400" dirty="0">
              <a:solidFill>
                <a:srgbClr val="231490"/>
              </a:solidFill>
            </a:endParaRPr>
          </a:p>
          <a:p>
            <a:pPr marL="457200" indent="-457200">
              <a:buFont typeface="Arial" panose="020B0604020202020204" pitchFamily="34" charset="0"/>
              <a:buChar char="•"/>
            </a:pPr>
            <a:r>
              <a:rPr lang="en-US" sz="2400" b="1" u="sng" dirty="0">
                <a:solidFill>
                  <a:srgbClr val="231490"/>
                </a:solidFill>
              </a:rPr>
              <a:t>Creates framework </a:t>
            </a:r>
            <a:r>
              <a:rPr lang="en-US" sz="2400" dirty="0">
                <a:solidFill>
                  <a:srgbClr val="231490"/>
                </a:solidFill>
              </a:rPr>
              <a:t>for how schools must respond to complaints</a:t>
            </a:r>
          </a:p>
          <a:p>
            <a:pPr marL="914400" lvl="1" indent="-457200">
              <a:buFont typeface="Arial" panose="020B0604020202020204" pitchFamily="34" charset="0"/>
              <a:buChar char="•"/>
            </a:pPr>
            <a:r>
              <a:rPr lang="en-US" sz="2400" dirty="0">
                <a:solidFill>
                  <a:srgbClr val="231490"/>
                </a:solidFill>
              </a:rPr>
              <a:t>Grievance process – fair and transparent</a:t>
            </a:r>
          </a:p>
          <a:p>
            <a:pPr marL="914400" lvl="1" indent="-457200">
              <a:buFont typeface="Arial" panose="020B0604020202020204" pitchFamily="34" charset="0"/>
              <a:buChar char="•"/>
            </a:pPr>
            <a:r>
              <a:rPr lang="en-US" sz="2400" dirty="0">
                <a:solidFill>
                  <a:srgbClr val="231490"/>
                </a:solidFill>
              </a:rPr>
              <a:t>School can’t be discriminatory in responses (must apply to all regardless of sex)</a:t>
            </a:r>
          </a:p>
          <a:p>
            <a:pPr marL="914400" lvl="1" indent="-457200">
              <a:buFont typeface="Arial" panose="020B0604020202020204" pitchFamily="34" charset="0"/>
              <a:buChar char="•"/>
            </a:pPr>
            <a:r>
              <a:rPr lang="en-US" sz="2400" dirty="0">
                <a:solidFill>
                  <a:srgbClr val="231490"/>
                </a:solidFill>
              </a:rPr>
              <a:t>Maintenance of records for 7 years</a:t>
            </a:r>
          </a:p>
          <a:p>
            <a:pPr marL="914400" lvl="1" indent="-457200">
              <a:buFont typeface="Arial" panose="020B0604020202020204" pitchFamily="34" charset="0"/>
              <a:buChar char="•"/>
            </a:pPr>
            <a:endParaRPr lang="en-US" sz="2400" dirty="0">
              <a:solidFill>
                <a:srgbClr val="231490"/>
              </a:solidFill>
            </a:endParaRPr>
          </a:p>
          <a:p>
            <a:pPr marL="457200" indent="-457200">
              <a:buFont typeface="Arial" panose="020B0604020202020204" pitchFamily="34" charset="0"/>
              <a:buChar char="•"/>
            </a:pPr>
            <a:r>
              <a:rPr lang="en-US" sz="2400" dirty="0"/>
              <a:t>Title IX training materials must be available for the public to review.  Our department will upload all Title IX trainings onto the District website.  School websites should include a link to the District’s nondiscrimination webpage, where training materials will be stored.</a:t>
            </a:r>
            <a:endParaRPr lang="en-US" sz="2400" dirty="0">
              <a:solidFill>
                <a:srgbClr val="231490"/>
              </a:solidFill>
            </a:endParaRP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18</a:t>
            </a:fld>
            <a:endParaRPr lang="en-US" dirty="0"/>
          </a:p>
        </p:txBody>
      </p:sp>
    </p:spTree>
    <p:extLst>
      <p:ext uri="{BB962C8B-B14F-4D97-AF65-F5344CB8AC3E}">
        <p14:creationId xmlns:p14="http://schemas.microsoft.com/office/powerpoint/2010/main" val="2367845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t>
            </a:r>
            <a:r>
              <a:rPr lang="en-US" baseline="0" dirty="0"/>
              <a:t> requirements for schools:</a:t>
            </a:r>
          </a:p>
          <a:p>
            <a:endParaRPr lang="en-US" baseline="0" dirty="0"/>
          </a:p>
          <a:p>
            <a:pPr marL="914400" lvl="1" indent="-457200">
              <a:buFont typeface="Arial" panose="020B0604020202020204" pitchFamily="34" charset="0"/>
              <a:buChar char="•"/>
            </a:pPr>
            <a:r>
              <a:rPr lang="en-US" sz="2000" b="1" u="sng" dirty="0">
                <a:solidFill>
                  <a:srgbClr val="231490"/>
                </a:solidFill>
              </a:rPr>
              <a:t>Annual Training</a:t>
            </a:r>
          </a:p>
          <a:p>
            <a:pPr marL="1371600" lvl="2" indent="-457200">
              <a:buFont typeface="Courier New" panose="02070309020205020404" pitchFamily="49" charset="0"/>
              <a:buChar char="o"/>
            </a:pPr>
            <a:r>
              <a:rPr lang="en-US" sz="2000" dirty="0">
                <a:solidFill>
                  <a:srgbClr val="231490"/>
                </a:solidFill>
              </a:rPr>
              <a:t>Employees</a:t>
            </a:r>
          </a:p>
          <a:p>
            <a:pPr marL="1371600" lvl="2" indent="-457200">
              <a:buFont typeface="Courier New" panose="02070309020205020404" pitchFamily="49" charset="0"/>
              <a:buChar char="o"/>
            </a:pPr>
            <a:r>
              <a:rPr lang="en-US" sz="2000" dirty="0">
                <a:solidFill>
                  <a:srgbClr val="231490"/>
                </a:solidFill>
              </a:rPr>
              <a:t>Students</a:t>
            </a:r>
          </a:p>
          <a:p>
            <a:pPr marL="1371600" lvl="2" indent="-457200">
              <a:buFont typeface="Courier New" panose="02070309020205020404" pitchFamily="49" charset="0"/>
              <a:buChar char="o"/>
            </a:pPr>
            <a:r>
              <a:rPr lang="en-US" sz="2000" dirty="0">
                <a:solidFill>
                  <a:srgbClr val="231490"/>
                </a:solidFill>
              </a:rPr>
              <a:t>Parents </a:t>
            </a:r>
            <a:r>
              <a:rPr lang="en-US" sz="2000" i="1" dirty="0">
                <a:solidFill>
                  <a:srgbClr val="231490"/>
                </a:solidFill>
              </a:rPr>
              <a:t>(make information available)</a:t>
            </a:r>
          </a:p>
          <a:p>
            <a:pPr lvl="2"/>
            <a:endParaRPr lang="en-US" sz="2000" i="1" dirty="0">
              <a:solidFill>
                <a:srgbClr val="231490"/>
              </a:solidFill>
            </a:endParaRPr>
          </a:p>
          <a:p>
            <a:pPr marL="914400" lvl="1" indent="-457200">
              <a:buFont typeface="Arial" panose="020B0604020202020204" pitchFamily="34" charset="0"/>
              <a:buChar char="•"/>
            </a:pPr>
            <a:r>
              <a:rPr lang="en-US" sz="2000" b="1" u="sng" dirty="0">
                <a:solidFill>
                  <a:srgbClr val="231490"/>
                </a:solidFill>
              </a:rPr>
              <a:t>Poster</a:t>
            </a:r>
          </a:p>
          <a:p>
            <a:pPr marL="1371600" lvl="2" indent="-457200">
              <a:buFont typeface="Courier New" panose="02070309020205020404" pitchFamily="49" charset="0"/>
              <a:buChar char="o"/>
            </a:pPr>
            <a:r>
              <a:rPr lang="en-US" sz="2000" dirty="0">
                <a:solidFill>
                  <a:srgbClr val="231490"/>
                </a:solidFill>
              </a:rPr>
              <a:t>Display in visible places</a:t>
            </a:r>
          </a:p>
          <a:p>
            <a:pPr marL="1371600" lvl="2" indent="-457200">
              <a:buFont typeface="Courier New" panose="02070309020205020404" pitchFamily="49" charset="0"/>
              <a:buChar char="o"/>
            </a:pPr>
            <a:r>
              <a:rPr lang="en-US" sz="2000" dirty="0">
                <a:solidFill>
                  <a:srgbClr val="231490"/>
                </a:solidFill>
              </a:rPr>
              <a:t>Updated with school-specific TIX Coordinator information</a:t>
            </a:r>
          </a:p>
          <a:p>
            <a:pPr marL="1371600" lvl="2" indent="-457200">
              <a:buFont typeface="Courier New" panose="02070309020205020404" pitchFamily="49" charset="0"/>
              <a:buChar char="o"/>
            </a:pPr>
            <a:endParaRPr lang="en-US" sz="2000" dirty="0">
              <a:solidFill>
                <a:srgbClr val="231490"/>
              </a:solidFill>
            </a:endParaRPr>
          </a:p>
          <a:p>
            <a:pPr marL="800100" lvl="1" indent="-342900">
              <a:buFont typeface="Arial" panose="020B0604020202020204" pitchFamily="34" charset="0"/>
              <a:buChar char="•"/>
            </a:pPr>
            <a:r>
              <a:rPr lang="en-US" sz="2000" b="1" u="sng" dirty="0">
                <a:solidFill>
                  <a:srgbClr val="231490"/>
                </a:solidFill>
              </a:rPr>
              <a:t>Handbook Statement</a:t>
            </a:r>
          </a:p>
          <a:p>
            <a:pPr marL="1371600" lvl="2" indent="-457200">
              <a:buFont typeface="Courier New" panose="02070309020205020404" pitchFamily="49" charset="0"/>
              <a:buChar char="o"/>
            </a:pPr>
            <a:r>
              <a:rPr lang="en-US" sz="2000" dirty="0">
                <a:solidFill>
                  <a:srgbClr val="231490"/>
                </a:solidFill>
              </a:rPr>
              <a:t>Include statement on non-discrimination and Title IX</a:t>
            </a:r>
          </a:p>
          <a:p>
            <a:pPr marL="1371600" lvl="2" indent="-457200">
              <a:buFont typeface="Courier New" panose="02070309020205020404" pitchFamily="49" charset="0"/>
              <a:buChar char="o"/>
            </a:pPr>
            <a:endParaRPr lang="en-US" sz="2000" dirty="0">
              <a:solidFill>
                <a:srgbClr val="231490"/>
              </a:solidFill>
            </a:endParaRPr>
          </a:p>
          <a:p>
            <a:pPr marL="285750" indent="-285750">
              <a:buFont typeface="Arial" panose="020B0604020202020204" pitchFamily="34" charset="0"/>
              <a:buChar char="•"/>
            </a:pPr>
            <a:r>
              <a:rPr lang="en-US" sz="2000" b="1" u="sng" dirty="0">
                <a:solidFill>
                  <a:srgbClr val="231490"/>
                </a:solidFill>
              </a:rPr>
              <a:t>Personnel</a:t>
            </a:r>
            <a:endParaRPr lang="en-US" sz="2000" b="1" dirty="0">
              <a:solidFill>
                <a:srgbClr val="231490"/>
              </a:solidFill>
            </a:endParaRPr>
          </a:p>
          <a:p>
            <a:pPr marL="742950" lvl="1" indent="-285750">
              <a:buFont typeface="Arial" panose="020B0604020202020204" pitchFamily="34" charset="0"/>
              <a:buChar char="•"/>
            </a:pPr>
            <a:r>
              <a:rPr lang="en-US" sz="2000" dirty="0">
                <a:solidFill>
                  <a:srgbClr val="231490"/>
                </a:solidFill>
              </a:rPr>
              <a:t>Designated School Title IX Coordinator</a:t>
            </a:r>
          </a:p>
          <a:p>
            <a:pPr marL="742950" lvl="1" indent="-285750">
              <a:buFont typeface="Arial" panose="020B0604020202020204" pitchFamily="34" charset="0"/>
              <a:buChar char="•"/>
            </a:pPr>
            <a:r>
              <a:rPr lang="en-US" sz="2000" dirty="0">
                <a:solidFill>
                  <a:srgbClr val="231490"/>
                </a:solidFill>
              </a:rPr>
              <a:t>Will maintain all files related to Title IX cases</a:t>
            </a:r>
          </a:p>
          <a:p>
            <a:pPr marL="742950" lvl="1" indent="-285750">
              <a:buFont typeface="Arial" panose="020B0604020202020204" pitchFamily="34" charset="0"/>
              <a:buChar char="•"/>
            </a:pPr>
            <a:endParaRPr lang="en-US" dirty="0">
              <a:solidFill>
                <a:srgbClr val="231490"/>
              </a:solidFill>
            </a:endParaRPr>
          </a:p>
          <a:p>
            <a:pPr marL="285750" indent="-285750">
              <a:buFont typeface="Arial" panose="020B0604020202020204" pitchFamily="34" charset="0"/>
              <a:buChar char="•"/>
            </a:pPr>
            <a:r>
              <a:rPr lang="en-US" sz="2000" b="1" u="sng" dirty="0">
                <a:solidFill>
                  <a:srgbClr val="231490"/>
                </a:solidFill>
              </a:rPr>
              <a:t>Website</a:t>
            </a:r>
          </a:p>
          <a:p>
            <a:pPr marL="742950" lvl="1" indent="-285750">
              <a:buFont typeface="Arial" panose="020B0604020202020204" pitchFamily="34" charset="0"/>
              <a:buChar char="•"/>
            </a:pPr>
            <a:r>
              <a:rPr lang="en-US" sz="2000" dirty="0">
                <a:solidFill>
                  <a:srgbClr val="231490"/>
                </a:solidFill>
                <a:hlinkClick r:id="rId3"/>
              </a:rPr>
              <a:t>RCSS Title IX Website</a:t>
            </a: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School sites – link to RCSS Site</a:t>
            </a:r>
          </a:p>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b="1" u="sng" dirty="0">
                <a:solidFill>
                  <a:srgbClr val="231490"/>
                </a:solidFill>
              </a:rPr>
              <a:t>Reporting Requirements</a:t>
            </a:r>
            <a:r>
              <a:rPr lang="en-US" sz="2000" dirty="0">
                <a:solidFill>
                  <a:srgbClr val="231490"/>
                </a:solidFill>
              </a:rPr>
              <a:t>: </a:t>
            </a:r>
          </a:p>
          <a:p>
            <a:pPr lvl="1"/>
            <a:r>
              <a:rPr lang="en-US" sz="2000" dirty="0">
                <a:solidFill>
                  <a:srgbClr val="231490"/>
                </a:solidFill>
              </a:rPr>
              <a:t>Report to the System’s Title IX Coordinator, as well as any additional designated individuals (school site administrators and school Title IX Coordinator), any known claims of potential sexual harassment. </a:t>
            </a:r>
          </a:p>
          <a:p>
            <a:pPr marL="1371600" lvl="2" indent="-457200">
              <a:buFont typeface="Courier New" panose="02070309020205020404" pitchFamily="49" charset="0"/>
              <a:buChar char="o"/>
            </a:pPr>
            <a:endParaRPr lang="en-US" sz="2000" dirty="0">
              <a:solidFill>
                <a:srgbClr val="231490"/>
              </a:solidFill>
            </a:endParaRP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19</a:t>
            </a:fld>
            <a:endParaRPr lang="en-US" dirty="0"/>
          </a:p>
        </p:txBody>
      </p:sp>
    </p:spTree>
    <p:extLst>
      <p:ext uri="{BB962C8B-B14F-4D97-AF65-F5344CB8AC3E}">
        <p14:creationId xmlns:p14="http://schemas.microsoft.com/office/powerpoint/2010/main" val="260675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a:t>
            </a:fld>
            <a:endParaRPr lang="en-US" dirty="0"/>
          </a:p>
        </p:txBody>
      </p:sp>
    </p:spTree>
    <p:extLst>
      <p:ext uri="{BB962C8B-B14F-4D97-AF65-F5344CB8AC3E}">
        <p14:creationId xmlns:p14="http://schemas.microsoft.com/office/powerpoint/2010/main" val="109567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b="1" u="sng" dirty="0">
                <a:solidFill>
                  <a:srgbClr val="231490"/>
                </a:solidFill>
              </a:rPr>
              <a:t>System Title IX Coordinator</a:t>
            </a:r>
            <a:r>
              <a:rPr lang="en-US" sz="2000" b="1" dirty="0">
                <a:solidFill>
                  <a:srgbClr val="231490"/>
                </a:solidFill>
              </a:rPr>
              <a:t>: </a:t>
            </a:r>
          </a:p>
          <a:p>
            <a:pPr marL="800100" lvl="1" indent="-342900">
              <a:buFont typeface="Wingdings" panose="05000000000000000000" pitchFamily="2" charset="2"/>
              <a:buChar char="q"/>
            </a:pPr>
            <a:r>
              <a:rPr lang="en-US" sz="2000" dirty="0">
                <a:solidFill>
                  <a:srgbClr val="231490"/>
                </a:solidFill>
              </a:rPr>
              <a:t>ensures fidelity and compliance</a:t>
            </a:r>
          </a:p>
          <a:p>
            <a:pPr marL="800100" lvl="1" indent="-342900">
              <a:buFont typeface="Wingdings" panose="05000000000000000000" pitchFamily="2" charset="2"/>
              <a:buChar char="q"/>
            </a:pPr>
            <a:r>
              <a:rPr lang="en-US" sz="2000" dirty="0">
                <a:solidFill>
                  <a:srgbClr val="231490"/>
                </a:solidFill>
              </a:rPr>
              <a:t>facilitates investigation process </a:t>
            </a:r>
          </a:p>
          <a:p>
            <a:pPr marL="800100" lvl="1" indent="-342900">
              <a:buFont typeface="Wingdings" panose="05000000000000000000" pitchFamily="2" charset="2"/>
              <a:buChar char="q"/>
            </a:pPr>
            <a:r>
              <a:rPr lang="en-US" sz="2000" dirty="0">
                <a:solidFill>
                  <a:srgbClr val="231490"/>
                </a:solidFill>
              </a:rPr>
              <a:t>arrange for appeals process</a:t>
            </a:r>
          </a:p>
          <a:p>
            <a:pPr marL="800100" lvl="1" indent="-342900">
              <a:buFont typeface="Wingdings" panose="05000000000000000000" pitchFamily="2" charset="2"/>
              <a:buChar char="q"/>
            </a:pPr>
            <a:r>
              <a:rPr lang="en-US" sz="2000" dirty="0">
                <a:solidFill>
                  <a:srgbClr val="231490"/>
                </a:solidFill>
              </a:rPr>
              <a:t>ensures training</a:t>
            </a:r>
          </a:p>
          <a:p>
            <a:endParaRPr lang="en-US" sz="2000" b="1" dirty="0">
              <a:solidFill>
                <a:srgbClr val="231490"/>
              </a:solidFill>
            </a:endParaRPr>
          </a:p>
          <a:p>
            <a:endParaRPr lang="en-US" sz="2000" b="1" dirty="0">
              <a:solidFill>
                <a:srgbClr val="231490"/>
              </a:solidFill>
            </a:endParaRPr>
          </a:p>
          <a:p>
            <a:pPr marL="342900" indent="-342900">
              <a:buFont typeface="Arial" panose="020B0604020202020204" pitchFamily="34" charset="0"/>
              <a:buChar char="•"/>
            </a:pPr>
            <a:r>
              <a:rPr lang="en-US" sz="2000" b="1" u="sng" dirty="0">
                <a:solidFill>
                  <a:srgbClr val="231490"/>
                </a:solidFill>
              </a:rPr>
              <a:t>School Title IX Coordinator</a:t>
            </a:r>
            <a:r>
              <a:rPr lang="en-US" sz="2000" dirty="0">
                <a:solidFill>
                  <a:srgbClr val="231490"/>
                </a:solidFill>
              </a:rPr>
              <a:t> (School-level)</a:t>
            </a:r>
          </a:p>
          <a:p>
            <a:pPr marL="800100" lvl="1" indent="-342900">
              <a:buFont typeface="Wingdings" panose="05000000000000000000" pitchFamily="2" charset="2"/>
              <a:buChar char="q"/>
            </a:pPr>
            <a:r>
              <a:rPr lang="en-US" sz="2000" dirty="0">
                <a:solidFill>
                  <a:srgbClr val="231490"/>
                </a:solidFill>
              </a:rPr>
              <a:t>Ensures training of students, employees on Title IX</a:t>
            </a:r>
          </a:p>
          <a:p>
            <a:pPr marL="800100" lvl="1" indent="-342900">
              <a:buFont typeface="Wingdings" panose="05000000000000000000" pitchFamily="2" charset="2"/>
              <a:buChar char="q"/>
            </a:pPr>
            <a:r>
              <a:rPr lang="en-US" sz="2000" dirty="0">
                <a:solidFill>
                  <a:srgbClr val="231490"/>
                </a:solidFill>
              </a:rPr>
              <a:t>Receives reports and complaints </a:t>
            </a:r>
          </a:p>
          <a:p>
            <a:pPr marL="800100" lvl="1" indent="-342900">
              <a:buFont typeface="Wingdings" panose="05000000000000000000" pitchFamily="2" charset="2"/>
              <a:buChar char="q"/>
            </a:pPr>
            <a:r>
              <a:rPr lang="en-US" sz="2000" dirty="0">
                <a:solidFill>
                  <a:srgbClr val="231490"/>
                </a:solidFill>
              </a:rPr>
              <a:t>First point of contact </a:t>
            </a:r>
          </a:p>
          <a:p>
            <a:pPr marL="800100" lvl="1" indent="-342900">
              <a:buFont typeface="Wingdings" panose="05000000000000000000" pitchFamily="2" charset="2"/>
              <a:buChar char="q"/>
            </a:pPr>
            <a:r>
              <a:rPr lang="en-US" sz="2000" dirty="0">
                <a:solidFill>
                  <a:srgbClr val="231490"/>
                </a:solidFill>
              </a:rPr>
              <a:t>Implements supportive measures and decisions </a:t>
            </a:r>
          </a:p>
          <a:p>
            <a:pPr marL="800100" lvl="1" indent="-342900">
              <a:buFont typeface="Wingdings" panose="05000000000000000000" pitchFamily="2" charset="2"/>
              <a:buChar char="q"/>
            </a:pPr>
            <a:r>
              <a:rPr lang="en-US" sz="2000" dirty="0">
                <a:solidFill>
                  <a:srgbClr val="231490"/>
                </a:solidFill>
              </a:rPr>
              <a:t>Keeps records pertaining to Title IX complaints</a:t>
            </a:r>
          </a:p>
          <a:p>
            <a:pPr marL="800100" lvl="1" indent="-342900">
              <a:buFont typeface="Wingdings" panose="05000000000000000000" pitchFamily="2" charset="2"/>
              <a:buChar char="q"/>
            </a:pPr>
            <a:endParaRPr lang="en-US" sz="2000" dirty="0">
              <a:solidFill>
                <a:srgbClr val="231490"/>
              </a:solidFill>
            </a:endParaRPr>
          </a:p>
          <a:p>
            <a:pPr marL="342900" indent="-342900">
              <a:buFont typeface="Arial" panose="020B0604020202020204" pitchFamily="34" charset="0"/>
              <a:buChar char="•"/>
            </a:pPr>
            <a:r>
              <a:rPr lang="en-US" sz="2000" b="1" u="sng" dirty="0">
                <a:solidFill>
                  <a:srgbClr val="231490"/>
                </a:solidFill>
              </a:rPr>
              <a:t>Title IX Investigator </a:t>
            </a:r>
            <a:r>
              <a:rPr lang="en-US" sz="2000" u="sng" dirty="0">
                <a:solidFill>
                  <a:srgbClr val="231490"/>
                </a:solidFill>
              </a:rPr>
              <a:t>(System-level)</a:t>
            </a:r>
            <a:endParaRPr lang="en-US" sz="2000" dirty="0">
              <a:solidFill>
                <a:srgbClr val="231490"/>
              </a:solidFill>
            </a:endParaRPr>
          </a:p>
          <a:p>
            <a:pPr marL="800100" lvl="1" indent="-342900">
              <a:buFont typeface="Wingdings" panose="05000000000000000000" pitchFamily="2" charset="2"/>
              <a:buChar char="q"/>
            </a:pPr>
            <a:r>
              <a:rPr lang="en-US" sz="2000" dirty="0">
                <a:solidFill>
                  <a:srgbClr val="231490"/>
                </a:solidFill>
              </a:rPr>
              <a:t>Investigates alleged misconduct </a:t>
            </a:r>
          </a:p>
          <a:p>
            <a:pPr marL="800100" lvl="1" indent="-342900">
              <a:buFont typeface="Wingdings" panose="05000000000000000000" pitchFamily="2" charset="2"/>
              <a:buChar char="q"/>
            </a:pPr>
            <a:r>
              <a:rPr lang="en-US" sz="2000" dirty="0">
                <a:solidFill>
                  <a:srgbClr val="231490"/>
                </a:solidFill>
              </a:rPr>
              <a:t>Can be the Title IX Coordinator</a:t>
            </a:r>
          </a:p>
          <a:p>
            <a:pPr lvl="1"/>
            <a:endParaRPr lang="en-US" sz="2000" dirty="0">
              <a:solidFill>
                <a:srgbClr val="231490"/>
              </a:solidFill>
            </a:endParaRPr>
          </a:p>
          <a:p>
            <a:pPr lvl="1"/>
            <a:endParaRPr lang="en-US" sz="2000" dirty="0">
              <a:solidFill>
                <a:srgbClr val="231490"/>
              </a:solidFill>
            </a:endParaRPr>
          </a:p>
          <a:p>
            <a:pPr marL="342900" indent="-342900">
              <a:buFont typeface="Arial" panose="020B0604020202020204" pitchFamily="34" charset="0"/>
              <a:buChar char="•"/>
            </a:pPr>
            <a:r>
              <a:rPr lang="en-US" sz="2000" b="1" u="sng" dirty="0">
                <a:solidFill>
                  <a:srgbClr val="231490"/>
                </a:solidFill>
              </a:rPr>
              <a:t>Decision-Maker &amp; Appellate Decision-Maker </a:t>
            </a:r>
            <a:r>
              <a:rPr lang="en-US" sz="2000" u="sng" dirty="0">
                <a:solidFill>
                  <a:srgbClr val="231490"/>
                </a:solidFill>
              </a:rPr>
              <a:t>(System-level)</a:t>
            </a:r>
            <a:r>
              <a:rPr lang="en-US" sz="2000" b="1" u="sng" dirty="0">
                <a:solidFill>
                  <a:srgbClr val="231490"/>
                </a:solidFill>
              </a:rPr>
              <a:t> </a:t>
            </a:r>
            <a:endParaRPr lang="en-US" sz="2000" dirty="0">
              <a:solidFill>
                <a:srgbClr val="231490"/>
              </a:solidFill>
            </a:endParaRPr>
          </a:p>
          <a:p>
            <a:pPr marL="800100" lvl="1" indent="-342900">
              <a:buFont typeface="Wingdings" panose="05000000000000000000" pitchFamily="2" charset="2"/>
              <a:buChar char="q"/>
            </a:pPr>
            <a:r>
              <a:rPr lang="en-US" sz="2000" dirty="0">
                <a:solidFill>
                  <a:srgbClr val="231490"/>
                </a:solidFill>
              </a:rPr>
              <a:t>Makes a decision based on the Title IX Investigator’s investigative report</a:t>
            </a:r>
          </a:p>
          <a:p>
            <a:pPr marL="800100" lvl="1" indent="-342900">
              <a:buFont typeface="Wingdings" panose="05000000000000000000" pitchFamily="2" charset="2"/>
              <a:buChar char="q"/>
            </a:pPr>
            <a:r>
              <a:rPr lang="en-US" sz="2000" dirty="0">
                <a:solidFill>
                  <a:srgbClr val="231490"/>
                </a:solidFill>
              </a:rPr>
              <a:t>Cannot be the Title IX Coordinator or Title IX Investigator</a:t>
            </a:r>
          </a:p>
          <a:p>
            <a:pPr marL="800100" lvl="1" indent="-342900">
              <a:buFont typeface="Wingdings" panose="05000000000000000000" pitchFamily="2" charset="2"/>
              <a:buChar char="q"/>
            </a:pPr>
            <a:endParaRPr lang="en-US" sz="2000" dirty="0">
              <a:solidFill>
                <a:srgbClr val="231490"/>
              </a:solidFill>
            </a:endParaRPr>
          </a:p>
          <a:p>
            <a:pPr marL="800100" lvl="1" indent="-342900">
              <a:buFont typeface="Wingdings" panose="05000000000000000000" pitchFamily="2" charset="2"/>
              <a:buChar char="q"/>
            </a:pPr>
            <a:endParaRPr lang="en-US" sz="2000" dirty="0">
              <a:solidFill>
                <a:srgbClr val="231490"/>
              </a:solidFill>
            </a:endParaRPr>
          </a:p>
          <a:p>
            <a:pPr marL="342900" indent="-342900">
              <a:buFont typeface="Arial" panose="020B0604020202020204" pitchFamily="34" charset="0"/>
              <a:buChar char="•"/>
            </a:pPr>
            <a:r>
              <a:rPr lang="en-US" sz="2000" b="1" u="sng" dirty="0">
                <a:solidFill>
                  <a:srgbClr val="231490"/>
                </a:solidFill>
              </a:rPr>
              <a:t>Informal Resolution Facilitator</a:t>
            </a:r>
            <a:r>
              <a:rPr lang="en-US" sz="2000" b="1" dirty="0">
                <a:solidFill>
                  <a:srgbClr val="231490"/>
                </a:solidFill>
              </a:rPr>
              <a:t>: </a:t>
            </a:r>
            <a:r>
              <a:rPr lang="en-US" sz="2000" dirty="0">
                <a:solidFill>
                  <a:srgbClr val="231490"/>
                </a:solidFill>
              </a:rPr>
              <a:t> </a:t>
            </a:r>
          </a:p>
          <a:p>
            <a:pPr marL="800100" lvl="1" indent="-342900">
              <a:buFont typeface="Wingdings" panose="05000000000000000000" pitchFamily="2" charset="2"/>
              <a:buChar char="q"/>
            </a:pPr>
            <a:r>
              <a:rPr lang="en-US" sz="2000" dirty="0">
                <a:solidFill>
                  <a:srgbClr val="231490"/>
                </a:solidFill>
              </a:rPr>
              <a:t>Must be trained</a:t>
            </a:r>
          </a:p>
          <a:p>
            <a:pPr marL="800100" lvl="1" indent="-342900">
              <a:buFont typeface="Wingdings" panose="05000000000000000000" pitchFamily="2" charset="2"/>
              <a:buChar char="q"/>
            </a:pPr>
            <a:r>
              <a:rPr lang="en-US" sz="2000" dirty="0">
                <a:solidFill>
                  <a:srgbClr val="231490"/>
                </a:solidFill>
              </a:rPr>
              <a:t>Facilitates process between complainant and respondent</a:t>
            </a:r>
          </a:p>
          <a:p>
            <a:pPr marL="800100" lvl="1" indent="-342900">
              <a:buFont typeface="Wingdings" panose="05000000000000000000" pitchFamily="2" charset="2"/>
              <a:buChar char="q"/>
            </a:pPr>
            <a:endParaRPr lang="en-US" sz="2000" dirty="0">
              <a:solidFill>
                <a:srgbClr val="231490"/>
              </a:solidFill>
            </a:endParaRP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20</a:t>
            </a:fld>
            <a:endParaRPr lang="en-US" dirty="0"/>
          </a:p>
        </p:txBody>
      </p:sp>
    </p:spTree>
    <p:extLst>
      <p:ext uri="{BB962C8B-B14F-4D97-AF65-F5344CB8AC3E}">
        <p14:creationId xmlns:p14="http://schemas.microsoft.com/office/powerpoint/2010/main" val="3185077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emphasizes role of school title IX </a:t>
            </a:r>
            <a:r>
              <a:rPr lang="en-US"/>
              <a:t>Coordinators.</a:t>
            </a:r>
          </a:p>
          <a:p>
            <a:endParaRPr lang="en-US"/>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21</a:t>
            </a:fld>
            <a:endParaRPr lang="en-US" dirty="0"/>
          </a:p>
        </p:txBody>
      </p:sp>
    </p:spTree>
    <p:extLst>
      <p:ext uri="{BB962C8B-B14F-4D97-AF65-F5344CB8AC3E}">
        <p14:creationId xmlns:p14="http://schemas.microsoft.com/office/powerpoint/2010/main" val="1632523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Complaints</a:t>
            </a:r>
            <a:r>
              <a:rPr lang="en-US" baseline="0" dirty="0"/>
              <a:t> from the school will be received by Title IX System Coordinator who will work with the specific parties listed below.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22</a:t>
            </a:fld>
            <a:endParaRPr lang="en-US" dirty="0"/>
          </a:p>
        </p:txBody>
      </p:sp>
    </p:spTree>
    <p:extLst>
      <p:ext uri="{BB962C8B-B14F-4D97-AF65-F5344CB8AC3E}">
        <p14:creationId xmlns:p14="http://schemas.microsoft.com/office/powerpoint/2010/main" val="1174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few terms</a:t>
            </a:r>
            <a:r>
              <a:rPr lang="en-US" baseline="0" dirty="0"/>
              <a:t> that are important in the process with which you need to be familiar. </a:t>
            </a:r>
          </a:p>
          <a:p>
            <a:pPr marL="342900" indent="-342900">
              <a:buFont typeface="Arial" panose="020B0604020202020204" pitchFamily="34" charset="0"/>
              <a:buChar char="•"/>
            </a:pPr>
            <a:r>
              <a:rPr lang="en-US" sz="1200" b="1" u="sng" dirty="0">
                <a:solidFill>
                  <a:schemeClr val="accent2"/>
                </a:solidFill>
              </a:rPr>
              <a:t>Complainant </a:t>
            </a:r>
            <a:r>
              <a:rPr lang="en-US" sz="1200" b="1" dirty="0">
                <a:solidFill>
                  <a:srgbClr val="231490"/>
                </a:solidFill>
              </a:rPr>
              <a:t>– </a:t>
            </a:r>
            <a:r>
              <a:rPr lang="en-US" sz="1200" dirty="0">
                <a:solidFill>
                  <a:srgbClr val="231490"/>
                </a:solidFill>
              </a:rPr>
              <a:t>means an individual who is alleged to be the victim of conduct that could constitute sexual harassment, or on whose behalf the Title IX Coordinator has filed a formal complaint. </a:t>
            </a:r>
          </a:p>
          <a:p>
            <a:pPr marL="342900" indent="-342900">
              <a:buFont typeface="Arial" panose="020B0604020202020204" pitchFamily="34" charset="0"/>
              <a:buChar char="•"/>
            </a:pPr>
            <a:endParaRPr lang="en-US" sz="1200" b="1" dirty="0">
              <a:solidFill>
                <a:srgbClr val="231490"/>
              </a:solidFill>
            </a:endParaRPr>
          </a:p>
          <a:p>
            <a:pPr marL="342900" indent="-342900">
              <a:buFont typeface="Arial" panose="020B0604020202020204" pitchFamily="34" charset="0"/>
              <a:buChar char="•"/>
            </a:pPr>
            <a:r>
              <a:rPr lang="en-US" sz="1200" b="1" u="sng" dirty="0">
                <a:solidFill>
                  <a:schemeClr val="accent2"/>
                </a:solidFill>
              </a:rPr>
              <a:t>Respondent</a:t>
            </a:r>
            <a:r>
              <a:rPr lang="en-US" sz="1200" b="1" dirty="0">
                <a:solidFill>
                  <a:srgbClr val="231490"/>
                </a:solidFill>
              </a:rPr>
              <a:t> – </a:t>
            </a:r>
            <a:r>
              <a:rPr lang="en-US" sz="1200" dirty="0">
                <a:solidFill>
                  <a:srgbClr val="231490"/>
                </a:solidFill>
              </a:rPr>
              <a:t>means an individual who has been reported to be the perpetrator of conduct that could constitute sexual harassment</a:t>
            </a:r>
          </a:p>
          <a:p>
            <a:pPr marL="342900" indent="-342900">
              <a:buFont typeface="Arial" panose="020B0604020202020204" pitchFamily="34" charset="0"/>
              <a:buChar char="•"/>
            </a:pPr>
            <a:endParaRPr lang="en-US" sz="1200" b="1" u="sng" dirty="0">
              <a:solidFill>
                <a:srgbClr val="231490"/>
              </a:solidFill>
            </a:endParaRP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sng" dirty="0">
                <a:solidFill>
                  <a:srgbClr val="FF0000"/>
                </a:solidFill>
              </a:rPr>
              <a:t>Advisor </a:t>
            </a:r>
            <a:r>
              <a:rPr lang="en-US" sz="1200" dirty="0">
                <a:solidFill>
                  <a:srgbClr val="231490"/>
                </a:solidFill>
              </a:rPr>
              <a:t> -- </a:t>
            </a:r>
            <a:r>
              <a:rPr lang="en-US" sz="1200" b="1" dirty="0">
                <a:solidFill>
                  <a:srgbClr val="231490"/>
                </a:solidFill>
              </a:rPr>
              <a:t>a friend, a family member, an attorney, a neighbor, or other individual of the party's choosing</a:t>
            </a:r>
            <a:r>
              <a:rPr lang="en-US" sz="1200" dirty="0">
                <a:solidFill>
                  <a:srgbClr val="231490"/>
                </a:solidFill>
              </a:rPr>
              <a:t> who may support complainant or respondent.  Can review documents, attend meetings but not actively participate in interviews.</a:t>
            </a:r>
            <a:endParaRPr lang="en-US" sz="1200" u="sng" dirty="0">
              <a:solidFill>
                <a:srgbClr val="231490"/>
              </a:solidFill>
            </a:endParaRPr>
          </a:p>
          <a:p>
            <a:pPr marL="342900" indent="-342900">
              <a:buFont typeface="Arial" panose="020B0604020202020204" pitchFamily="34" charset="0"/>
              <a:buChar char="•"/>
            </a:pPr>
            <a:endParaRPr lang="en-US" sz="1200" b="1" u="sng" dirty="0">
              <a:solidFill>
                <a:schemeClr val="accent2"/>
              </a:solidFill>
            </a:endParaRPr>
          </a:p>
          <a:p>
            <a:pPr marL="342900" indent="-342900">
              <a:buFont typeface="Arial" panose="020B0604020202020204" pitchFamily="34" charset="0"/>
              <a:buChar char="•"/>
            </a:pPr>
            <a:r>
              <a:rPr lang="en-US" sz="1200" b="1" u="sng" dirty="0">
                <a:solidFill>
                  <a:schemeClr val="accent2"/>
                </a:solidFill>
              </a:rPr>
              <a:t>Actual Notice</a:t>
            </a:r>
            <a:r>
              <a:rPr lang="en-US" sz="1200" b="1" dirty="0">
                <a:solidFill>
                  <a:schemeClr val="accent2"/>
                </a:solidFill>
              </a:rPr>
              <a:t> </a:t>
            </a:r>
            <a:r>
              <a:rPr lang="en-US" sz="1200" b="1" dirty="0">
                <a:solidFill>
                  <a:srgbClr val="231490"/>
                </a:solidFill>
              </a:rPr>
              <a:t>-- </a:t>
            </a:r>
            <a:r>
              <a:rPr lang="en-US" sz="1200" dirty="0">
                <a:solidFill>
                  <a:srgbClr val="231490"/>
                </a:solidFill>
              </a:rPr>
              <a:t>means notice of sexual harassment or allegations of sexual harassment to a recipient’s Title IX Coordinator or any official who has authority to institute corrective measures on behalf of the School System.  (</a:t>
            </a:r>
            <a:r>
              <a:rPr lang="en-US" sz="1200" i="1" dirty="0">
                <a:solidFill>
                  <a:srgbClr val="231490"/>
                </a:solidFill>
              </a:rPr>
              <a:t>Any employee who is aware)</a:t>
            </a:r>
          </a:p>
          <a:p>
            <a:pPr marL="342900" indent="-342900">
              <a:buFont typeface="Arial" panose="020B0604020202020204" pitchFamily="34" charset="0"/>
              <a:buChar char="•"/>
            </a:pPr>
            <a:endParaRPr lang="en-US" sz="1200" i="1" dirty="0">
              <a:solidFill>
                <a:srgbClr val="231490"/>
              </a:solidFill>
            </a:endParaRPr>
          </a:p>
          <a:p>
            <a:pPr marL="342900" indent="-342900">
              <a:buFont typeface="Arial" panose="020B0604020202020204" pitchFamily="34" charset="0"/>
              <a:buChar char="•"/>
            </a:pPr>
            <a:r>
              <a:rPr lang="en-US" sz="1200" b="1" u="sng" dirty="0">
                <a:solidFill>
                  <a:schemeClr val="accent2"/>
                </a:solidFill>
              </a:rPr>
              <a:t>Deliberate Indifference</a:t>
            </a:r>
            <a:r>
              <a:rPr lang="en-US" sz="1200" b="1" dirty="0">
                <a:solidFill>
                  <a:schemeClr val="accent2"/>
                </a:solidFill>
              </a:rPr>
              <a:t> </a:t>
            </a:r>
            <a:r>
              <a:rPr lang="en-US" sz="1200" i="1" dirty="0">
                <a:solidFill>
                  <a:srgbClr val="231490"/>
                </a:solidFill>
              </a:rPr>
              <a:t>– </a:t>
            </a:r>
            <a:r>
              <a:rPr lang="en-US" sz="1200" dirty="0">
                <a:solidFill>
                  <a:srgbClr val="231490"/>
                </a:solidFill>
              </a:rPr>
              <a:t>response is unreasonable given what is known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23</a:t>
            </a:fld>
            <a:endParaRPr lang="en-US" dirty="0"/>
          </a:p>
        </p:txBody>
      </p:sp>
    </p:spTree>
    <p:extLst>
      <p:ext uri="{BB962C8B-B14F-4D97-AF65-F5344CB8AC3E}">
        <p14:creationId xmlns:p14="http://schemas.microsoft.com/office/powerpoint/2010/main" val="3006749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24</a:t>
            </a:fld>
            <a:endParaRPr lang="en-US" dirty="0"/>
          </a:p>
        </p:txBody>
      </p:sp>
    </p:spTree>
    <p:extLst>
      <p:ext uri="{BB962C8B-B14F-4D97-AF65-F5344CB8AC3E}">
        <p14:creationId xmlns:p14="http://schemas.microsoft.com/office/powerpoint/2010/main" val="1823063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25</a:t>
            </a:fld>
            <a:endParaRPr lang="en-US" dirty="0"/>
          </a:p>
        </p:txBody>
      </p:sp>
    </p:spTree>
    <p:extLst>
      <p:ext uri="{BB962C8B-B14F-4D97-AF65-F5344CB8AC3E}">
        <p14:creationId xmlns:p14="http://schemas.microsoft.com/office/powerpoint/2010/main" val="2060719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reminds us of the divisions of</a:t>
            </a:r>
            <a:r>
              <a:rPr lang="en-US" baseline="0" dirty="0"/>
              <a:t> responsibility covered by Title IX.  We are focusing on Sexual Harassment.  There is a new definition of sexual harassment from this legislation.  </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26</a:t>
            </a:fld>
            <a:endParaRPr lang="en-US" dirty="0"/>
          </a:p>
        </p:txBody>
      </p:sp>
    </p:spTree>
    <p:extLst>
      <p:ext uri="{BB962C8B-B14F-4D97-AF65-F5344CB8AC3E}">
        <p14:creationId xmlns:p14="http://schemas.microsoft.com/office/powerpoint/2010/main" val="2078346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231490"/>
                </a:solidFill>
              </a:rPr>
              <a:t>Sexual harassment means conduct on the basis of sex that satisfies one or more of the following:</a:t>
            </a:r>
          </a:p>
          <a:p>
            <a:r>
              <a:rPr lang="en-US" dirty="0">
                <a:solidFill>
                  <a:srgbClr val="231490"/>
                </a:solidFill>
              </a:rPr>
              <a:t> </a:t>
            </a:r>
          </a:p>
          <a:p>
            <a:pPr marL="342900" indent="-342900">
              <a:buFontTx/>
              <a:buAutoNum type="arabicParenBoth"/>
            </a:pPr>
            <a:r>
              <a:rPr lang="en-US" b="1" dirty="0">
                <a:solidFill>
                  <a:srgbClr val="FF0000"/>
                </a:solidFill>
              </a:rPr>
              <a:t>Quid Pro Quo:  </a:t>
            </a:r>
            <a:r>
              <a:rPr lang="en-US" b="1" dirty="0">
                <a:solidFill>
                  <a:srgbClr val="231490"/>
                </a:solidFill>
              </a:rPr>
              <a:t>An employee of the School System conditioning the provision of an aid, benefit, or service of the recipient on an individual’s participation in unwelcome sexual conduct; </a:t>
            </a:r>
          </a:p>
          <a:p>
            <a:r>
              <a:rPr lang="en-US" dirty="0">
                <a:solidFill>
                  <a:srgbClr val="231490"/>
                </a:solidFill>
              </a:rPr>
              <a:t> </a:t>
            </a:r>
          </a:p>
          <a:p>
            <a:r>
              <a:rPr lang="en-US" b="1" dirty="0">
                <a:solidFill>
                  <a:srgbClr val="231490"/>
                </a:solidFill>
              </a:rPr>
              <a:t>(2) </a:t>
            </a:r>
            <a:r>
              <a:rPr lang="en-US" b="1" dirty="0">
                <a:solidFill>
                  <a:srgbClr val="FF0000"/>
                </a:solidFill>
              </a:rPr>
              <a:t>Unwelcome conduct </a:t>
            </a:r>
            <a:r>
              <a:rPr lang="en-US" b="1" dirty="0">
                <a:solidFill>
                  <a:srgbClr val="231490"/>
                </a:solidFill>
              </a:rPr>
              <a:t>determined by a reasonable person to be so severe, pervasive, and objectively offensive that it effectively denies a person equal access to the School System’s education programs or activities; or</a:t>
            </a:r>
          </a:p>
          <a:p>
            <a:r>
              <a:rPr lang="en-US" dirty="0">
                <a:solidFill>
                  <a:srgbClr val="231490"/>
                </a:solidFill>
              </a:rPr>
              <a:t> </a:t>
            </a:r>
          </a:p>
          <a:p>
            <a:r>
              <a:rPr lang="en-US" b="1" dirty="0">
                <a:solidFill>
                  <a:srgbClr val="231490"/>
                </a:solidFill>
              </a:rPr>
              <a:t>(3) </a:t>
            </a:r>
            <a:r>
              <a:rPr lang="en-US" b="1" dirty="0">
                <a:solidFill>
                  <a:srgbClr val="FF0000"/>
                </a:solidFill>
              </a:rPr>
              <a:t>“Sexual assault” </a:t>
            </a:r>
            <a:r>
              <a:rPr lang="en-US" b="1" dirty="0">
                <a:solidFill>
                  <a:srgbClr val="231490"/>
                </a:solidFill>
              </a:rPr>
              <a:t>as defined in 20 U.S.C. § 1092(f)(6)(A)(v), </a:t>
            </a:r>
            <a:r>
              <a:rPr lang="en-US" b="1" dirty="0">
                <a:solidFill>
                  <a:srgbClr val="FF0000"/>
                </a:solidFill>
              </a:rPr>
              <a:t>“dating violence” </a:t>
            </a:r>
            <a:r>
              <a:rPr lang="en-US" b="1" dirty="0">
                <a:solidFill>
                  <a:srgbClr val="231490"/>
                </a:solidFill>
              </a:rPr>
              <a:t>as defined in 34 U.S.C. § 12291(a)(10), </a:t>
            </a:r>
            <a:r>
              <a:rPr lang="en-US" b="1" dirty="0">
                <a:solidFill>
                  <a:srgbClr val="FF0000"/>
                </a:solidFill>
              </a:rPr>
              <a:t>“domestic violence” </a:t>
            </a:r>
            <a:r>
              <a:rPr lang="en-US" b="1" dirty="0">
                <a:solidFill>
                  <a:srgbClr val="231490"/>
                </a:solidFill>
              </a:rPr>
              <a:t>as defined in 34 U.S.C. § 12291(a)(8), or </a:t>
            </a:r>
            <a:r>
              <a:rPr lang="en-US" b="1" dirty="0">
                <a:solidFill>
                  <a:srgbClr val="FF0000"/>
                </a:solidFill>
              </a:rPr>
              <a:t>“stalking” </a:t>
            </a:r>
            <a:r>
              <a:rPr lang="en-US" b="1" dirty="0">
                <a:solidFill>
                  <a:srgbClr val="231490"/>
                </a:solidFill>
              </a:rPr>
              <a:t>as defined in 34 U.S.C. § 12291(a)(30</a:t>
            </a:r>
            <a:r>
              <a:rPr lang="en-US" sz="1800" b="1" dirty="0">
                <a:solidFill>
                  <a:srgbClr val="231490"/>
                </a:solidFill>
              </a:rPr>
              <a:t>). </a:t>
            </a:r>
          </a:p>
          <a:p>
            <a:endParaRPr lang="en-US" sz="1800" b="1" dirty="0">
              <a:solidFill>
                <a:srgbClr val="231490"/>
              </a:solidFill>
            </a:endParaRPr>
          </a:p>
          <a:p>
            <a:r>
              <a:rPr lang="en-US" b="1" i="1" dirty="0">
                <a:solidFill>
                  <a:srgbClr val="231490"/>
                </a:solidFill>
              </a:rPr>
              <a:t>All of these types of sexual harassment jeopardize the equal access to education that Title IX is designed to protect</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27</a:t>
            </a:fld>
            <a:endParaRPr lang="en-US" dirty="0"/>
          </a:p>
        </p:txBody>
      </p:sp>
    </p:spTree>
    <p:extLst>
      <p:ext uri="{BB962C8B-B14F-4D97-AF65-F5344CB8AC3E}">
        <p14:creationId xmlns:p14="http://schemas.microsoft.com/office/powerpoint/2010/main" val="1519337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31490"/>
                </a:solidFill>
              </a:rPr>
              <a:t>• “Quid pro quo” means “something for something”</a:t>
            </a:r>
          </a:p>
          <a:p>
            <a:endParaRPr lang="en-US" sz="1200" dirty="0">
              <a:solidFill>
                <a:srgbClr val="231490"/>
              </a:solidFill>
            </a:endParaRPr>
          </a:p>
          <a:p>
            <a:r>
              <a:rPr lang="en-US" sz="1200" dirty="0">
                <a:solidFill>
                  <a:srgbClr val="231490"/>
                </a:solidFill>
              </a:rPr>
              <a:t>Applies</a:t>
            </a:r>
            <a:r>
              <a:rPr lang="en-US" sz="1200" baseline="0" dirty="0">
                <a:solidFill>
                  <a:srgbClr val="231490"/>
                </a:solidFill>
              </a:rPr>
              <a:t> only employee to student</a:t>
            </a:r>
            <a:endParaRPr lang="en-US" sz="1200" dirty="0">
              <a:solidFill>
                <a:srgbClr val="231490"/>
              </a:solidFill>
            </a:endParaRPr>
          </a:p>
          <a:p>
            <a:endParaRPr lang="en-US" sz="1200" dirty="0">
              <a:solidFill>
                <a:srgbClr val="231490"/>
              </a:solidFill>
            </a:endParaRPr>
          </a:p>
          <a:p>
            <a:r>
              <a:rPr lang="en-US" sz="1200" dirty="0">
                <a:solidFill>
                  <a:srgbClr val="231490"/>
                </a:solidFill>
              </a:rPr>
              <a:t>• Sexual demands are made the condition of educational benefits or access to educational opportunities regarding the individual</a:t>
            </a:r>
          </a:p>
          <a:p>
            <a:r>
              <a:rPr lang="en-US" sz="1200" dirty="0">
                <a:solidFill>
                  <a:srgbClr val="231490"/>
                </a:solidFill>
              </a:rPr>
              <a:t> </a:t>
            </a:r>
          </a:p>
          <a:p>
            <a:r>
              <a:rPr lang="en-US" sz="1200" dirty="0">
                <a:solidFill>
                  <a:srgbClr val="231490"/>
                </a:solidFill>
              </a:rPr>
              <a:t>• Not evaluated for severity, offensiveness, pervasiveness, or denial of equal educational access – existence is enough</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28</a:t>
            </a:fld>
            <a:endParaRPr lang="en-US" dirty="0"/>
          </a:p>
        </p:txBody>
      </p:sp>
    </p:spTree>
    <p:extLst>
      <p:ext uri="{BB962C8B-B14F-4D97-AF65-F5344CB8AC3E}">
        <p14:creationId xmlns:p14="http://schemas.microsoft.com/office/powerpoint/2010/main" val="794285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Unwelcome conduct determined by a reasonable person to be so severe, pervasive, and objectively offensive that it effectively denies a person equal access to the School System’s education programs or activities; or</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29</a:t>
            </a:fld>
            <a:endParaRPr lang="en-US" dirty="0"/>
          </a:p>
        </p:txBody>
      </p:sp>
    </p:spTree>
    <p:extLst>
      <p:ext uri="{BB962C8B-B14F-4D97-AF65-F5344CB8AC3E}">
        <p14:creationId xmlns:p14="http://schemas.microsoft.com/office/powerpoint/2010/main" val="1487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Based on the vision, mission, and beliefs, the RCSS stakeholders created the strategy map. This is our map for improvement from 2020-2025. Please review the strategy map from the bottom to the top as all parts lead to student achievement and success for our students. You may want to circle or place a star next to the performance objectives related to this presentation</a:t>
            </a:r>
            <a:r>
              <a:rPr lang="en-US"/>
              <a:t>. </a:t>
            </a:r>
            <a:endParaRPr lang="en-US"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0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things</a:t>
            </a:r>
            <a:r>
              <a:rPr lang="en-US" baseline="0" dirty="0"/>
              <a:t> that might be indicators of a student experiencing unwelcome conduct; can make it less subjective to decide.  </a:t>
            </a:r>
          </a:p>
          <a:p>
            <a:r>
              <a:rPr lang="en-US" baseline="0" dirty="0"/>
              <a:t>However, a student doesn’t need to have reached a “breaking point” to have experienced unwelcome conduct.</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30</a:t>
            </a:fld>
            <a:endParaRPr lang="en-US" dirty="0"/>
          </a:p>
        </p:txBody>
      </p:sp>
    </p:spTree>
    <p:extLst>
      <p:ext uri="{BB962C8B-B14F-4D97-AF65-F5344CB8AC3E}">
        <p14:creationId xmlns:p14="http://schemas.microsoft.com/office/powerpoint/2010/main" val="780730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area of </a:t>
            </a:r>
          </a:p>
        </p:txBody>
      </p:sp>
      <p:sp>
        <p:nvSpPr>
          <p:cNvPr id="4" name="Slide Number Placeholder 3"/>
          <p:cNvSpPr>
            <a:spLocks noGrp="1"/>
          </p:cNvSpPr>
          <p:nvPr>
            <p:ph type="sldNum" sz="quarter" idx="10"/>
          </p:nvPr>
        </p:nvSpPr>
        <p:spPr/>
        <p:txBody>
          <a:bodyPr/>
          <a:lstStyle/>
          <a:p>
            <a:fld id="{E896E197-3A88-4EEC-8131-7C2C7E3E30CF}" type="slidenum">
              <a:rPr lang="en-US" smtClean="0"/>
              <a:t>31</a:t>
            </a:fld>
            <a:endParaRPr lang="en-US" dirty="0"/>
          </a:p>
        </p:txBody>
      </p:sp>
    </p:spTree>
    <p:extLst>
      <p:ext uri="{BB962C8B-B14F-4D97-AF65-F5344CB8AC3E}">
        <p14:creationId xmlns:p14="http://schemas.microsoft.com/office/powerpoint/2010/main" val="2008931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32</a:t>
            </a:fld>
            <a:endParaRPr lang="en-US" dirty="0"/>
          </a:p>
        </p:txBody>
      </p:sp>
    </p:spTree>
    <p:extLst>
      <p:ext uri="{BB962C8B-B14F-4D97-AF65-F5344CB8AC3E}">
        <p14:creationId xmlns:p14="http://schemas.microsoft.com/office/powerpoint/2010/main" val="788269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33</a:t>
            </a:fld>
            <a:endParaRPr lang="en-US" dirty="0"/>
          </a:p>
        </p:txBody>
      </p:sp>
    </p:spTree>
    <p:extLst>
      <p:ext uri="{BB962C8B-B14F-4D97-AF65-F5344CB8AC3E}">
        <p14:creationId xmlns:p14="http://schemas.microsoft.com/office/powerpoint/2010/main" val="855472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34</a:t>
            </a:fld>
            <a:endParaRPr lang="en-US" dirty="0"/>
          </a:p>
        </p:txBody>
      </p:sp>
    </p:spTree>
    <p:extLst>
      <p:ext uri="{BB962C8B-B14F-4D97-AF65-F5344CB8AC3E}">
        <p14:creationId xmlns:p14="http://schemas.microsoft.com/office/powerpoint/2010/main" val="4196978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solidFill>
                  <a:srgbClr val="231490"/>
                </a:solidFill>
              </a:rPr>
              <a:t>For K-12 schools, once any school/district employee has </a:t>
            </a:r>
            <a:r>
              <a:rPr lang="en-US" sz="2400" b="1" dirty="0">
                <a:solidFill>
                  <a:srgbClr val="231490"/>
                </a:solidFill>
              </a:rPr>
              <a:t>actual notice </a:t>
            </a:r>
            <a:r>
              <a:rPr lang="en-US" sz="2400" dirty="0">
                <a:solidFill>
                  <a:srgbClr val="231490"/>
                </a:solidFill>
              </a:rPr>
              <a:t>of sexual harassment/sexual misconduct, the school must: </a:t>
            </a:r>
          </a:p>
          <a:p>
            <a:pPr marL="285750" indent="-285750">
              <a:buFont typeface="Wingdings" panose="05000000000000000000" pitchFamily="2" charset="2"/>
              <a:buChar char="q"/>
            </a:pPr>
            <a:endParaRPr lang="en-US" sz="2400" dirty="0">
              <a:solidFill>
                <a:srgbClr val="231490"/>
              </a:solidFill>
            </a:endParaRPr>
          </a:p>
          <a:p>
            <a:pPr marL="285750" indent="-285750">
              <a:buFont typeface="Wingdings" panose="05000000000000000000" pitchFamily="2" charset="2"/>
              <a:buChar char="q"/>
            </a:pPr>
            <a:r>
              <a:rPr lang="en-US" sz="2400" dirty="0">
                <a:solidFill>
                  <a:srgbClr val="231490"/>
                </a:solidFill>
              </a:rPr>
              <a:t>Take immediate and appropriate steps to investigate what occurred – The obligation to investigate is absolute, even if just an Initial Assessment is completed</a:t>
            </a:r>
          </a:p>
          <a:p>
            <a:pPr marL="285750" indent="-285750">
              <a:buFont typeface="Wingdings" panose="05000000000000000000" pitchFamily="2" charset="2"/>
              <a:buChar char="q"/>
            </a:pPr>
            <a:endParaRPr lang="en-US" sz="2400" dirty="0">
              <a:solidFill>
                <a:srgbClr val="231490"/>
              </a:solidFill>
            </a:endParaRPr>
          </a:p>
          <a:p>
            <a:pPr marL="285750" indent="-285750">
              <a:buFont typeface="Wingdings" panose="05000000000000000000" pitchFamily="2" charset="2"/>
              <a:buChar char="q"/>
            </a:pPr>
            <a:r>
              <a:rPr lang="en-US" sz="2400" dirty="0">
                <a:solidFill>
                  <a:srgbClr val="231490"/>
                </a:solidFill>
              </a:rPr>
              <a:t>Take prompt and effective action to: </a:t>
            </a:r>
          </a:p>
          <a:p>
            <a:pPr marL="742950" lvl="1" indent="-285750">
              <a:buFont typeface="Wingdings" panose="05000000000000000000" pitchFamily="2" charset="2"/>
              <a:buChar char="q"/>
            </a:pPr>
            <a:r>
              <a:rPr lang="en-US" sz="2400" b="1" dirty="0">
                <a:solidFill>
                  <a:srgbClr val="231490"/>
                </a:solidFill>
              </a:rPr>
              <a:t>Investigate</a:t>
            </a:r>
            <a:r>
              <a:rPr lang="en-US" sz="2400" dirty="0">
                <a:solidFill>
                  <a:srgbClr val="231490"/>
                </a:solidFill>
              </a:rPr>
              <a:t> the allegation</a:t>
            </a:r>
            <a:r>
              <a:rPr lang="en-US" sz="2400" b="1" dirty="0">
                <a:solidFill>
                  <a:srgbClr val="231490"/>
                </a:solidFill>
              </a:rPr>
              <a:t> </a:t>
            </a:r>
          </a:p>
          <a:p>
            <a:pPr marL="742950" lvl="1" indent="-285750">
              <a:buFont typeface="Wingdings" panose="05000000000000000000" pitchFamily="2" charset="2"/>
              <a:buChar char="q"/>
            </a:pPr>
            <a:r>
              <a:rPr lang="en-US" sz="2400" b="1" dirty="0">
                <a:solidFill>
                  <a:srgbClr val="231490"/>
                </a:solidFill>
              </a:rPr>
              <a:t>Stop </a:t>
            </a:r>
            <a:r>
              <a:rPr lang="en-US" sz="2400" dirty="0">
                <a:solidFill>
                  <a:srgbClr val="231490"/>
                </a:solidFill>
              </a:rPr>
              <a:t>the harassment </a:t>
            </a:r>
          </a:p>
          <a:p>
            <a:pPr marL="742950" lvl="1" indent="-285750">
              <a:buFont typeface="Wingdings" panose="05000000000000000000" pitchFamily="2" charset="2"/>
              <a:buChar char="q"/>
            </a:pPr>
            <a:r>
              <a:rPr lang="en-US" sz="2400" b="1" dirty="0">
                <a:solidFill>
                  <a:srgbClr val="231490"/>
                </a:solidFill>
              </a:rPr>
              <a:t>Prevent</a:t>
            </a:r>
            <a:r>
              <a:rPr lang="en-US" sz="2400" dirty="0">
                <a:solidFill>
                  <a:srgbClr val="231490"/>
                </a:solidFill>
              </a:rPr>
              <a:t> the recurrence </a:t>
            </a:r>
          </a:p>
          <a:p>
            <a:pPr marL="742950" lvl="1" indent="-285750">
              <a:buFont typeface="Wingdings" panose="05000000000000000000" pitchFamily="2" charset="2"/>
              <a:buChar char="q"/>
            </a:pPr>
            <a:r>
              <a:rPr lang="en-US" sz="2400" b="1" dirty="0">
                <a:solidFill>
                  <a:srgbClr val="231490"/>
                </a:solidFill>
              </a:rPr>
              <a:t>Remedy</a:t>
            </a:r>
            <a:r>
              <a:rPr lang="en-US" sz="2400" dirty="0">
                <a:solidFill>
                  <a:srgbClr val="231490"/>
                </a:solidFill>
              </a:rPr>
              <a:t> the effects </a:t>
            </a:r>
          </a:p>
          <a:p>
            <a:pPr marL="742950" lvl="1" indent="-285750">
              <a:buFont typeface="Wingdings" panose="05000000000000000000" pitchFamily="2" charset="2"/>
              <a:buChar char="q"/>
            </a:pPr>
            <a:endParaRPr lang="en-US" sz="2400" dirty="0">
              <a:solidFill>
                <a:srgbClr val="231490"/>
              </a:solidFill>
            </a:endParaRPr>
          </a:p>
          <a:p>
            <a:pPr algn="ctr"/>
            <a:r>
              <a:rPr lang="en-US" sz="2400" b="1" i="1" dirty="0">
                <a:solidFill>
                  <a:srgbClr val="FF0000"/>
                </a:solidFill>
              </a:rPr>
              <a:t>These responsibilities must be met regardless to whether the Complainant makes a formal complaint or asks the school to take action</a:t>
            </a:r>
            <a:r>
              <a:rPr lang="en-US" sz="2400" dirty="0">
                <a:solidFill>
                  <a:srgbClr val="231490"/>
                </a:solidFill>
              </a:rPr>
              <a:t>.</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35</a:t>
            </a:fld>
            <a:endParaRPr lang="en-US" dirty="0"/>
          </a:p>
        </p:txBody>
      </p:sp>
    </p:spTree>
    <p:extLst>
      <p:ext uri="{BB962C8B-B14F-4D97-AF65-F5344CB8AC3E}">
        <p14:creationId xmlns:p14="http://schemas.microsoft.com/office/powerpoint/2010/main" val="1298853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solidFill>
                  <a:srgbClr val="231490"/>
                </a:solidFill>
              </a:rPr>
              <a:t>Let’s see if we can identify potential instances of sexual harassment based on the definitions.</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36</a:t>
            </a:fld>
            <a:endParaRPr lang="en-US" dirty="0"/>
          </a:p>
        </p:txBody>
      </p:sp>
    </p:spTree>
    <p:extLst>
      <p:ext uri="{BB962C8B-B14F-4D97-AF65-F5344CB8AC3E}">
        <p14:creationId xmlns:p14="http://schemas.microsoft.com/office/powerpoint/2010/main" val="956250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37</a:t>
            </a:fld>
            <a:endParaRPr lang="en-US" dirty="0"/>
          </a:p>
        </p:txBody>
      </p:sp>
    </p:spTree>
    <p:extLst>
      <p:ext uri="{BB962C8B-B14F-4D97-AF65-F5344CB8AC3E}">
        <p14:creationId xmlns:p14="http://schemas.microsoft.com/office/powerpoint/2010/main" val="1557423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there is an allegation</a:t>
            </a:r>
            <a:r>
              <a:rPr lang="en-US" baseline="0" dirty="0"/>
              <a:t> of sexual harassment, the schools must investigate (either informal (small </a:t>
            </a:r>
            <a:r>
              <a:rPr lang="en-US" baseline="0" dirty="0" err="1"/>
              <a:t>i</a:t>
            </a:r>
            <a:r>
              <a:rPr lang="en-US" baseline="0" dirty="0"/>
              <a:t>) or big I formal investigation</a:t>
            </a:r>
          </a:p>
          <a:p>
            <a:endParaRPr lang="en-US" baseline="0" dirty="0"/>
          </a:p>
          <a:p>
            <a:r>
              <a:rPr lang="en-US" baseline="0" dirty="0"/>
              <a:t>Stop the harassment</a:t>
            </a:r>
          </a:p>
          <a:p>
            <a:endParaRPr lang="en-US" baseline="0" dirty="0"/>
          </a:p>
          <a:p>
            <a:r>
              <a:rPr lang="en-US" baseline="0" dirty="0"/>
              <a:t>Prevent Sexual </a:t>
            </a:r>
            <a:r>
              <a:rPr lang="en-US" baseline="0" dirty="0" err="1"/>
              <a:t>Harrasment</a:t>
            </a:r>
            <a:endParaRPr lang="en-US" baseline="0" dirty="0"/>
          </a:p>
          <a:p>
            <a:endParaRPr lang="en-US" baseline="0" dirty="0"/>
          </a:p>
          <a:p>
            <a:r>
              <a:rPr lang="en-US" baseline="0" dirty="0"/>
              <a:t>Remedy the impacts of the harassment - m</a:t>
            </a:r>
            <a:r>
              <a:rPr lang="en-US" dirty="0"/>
              <a:t>eans such measures must be designed </a:t>
            </a:r>
            <a:r>
              <a:rPr lang="en-US" b="1" dirty="0"/>
              <a:t>to restore or preserve equal access </a:t>
            </a:r>
            <a:r>
              <a:rPr lang="en-US" dirty="0"/>
              <a:t>to the School System’s education program or activity. Such remedies may include services for supportive measures, as defined below. However, remedies need not be </a:t>
            </a:r>
            <a:r>
              <a:rPr lang="en-US" dirty="0" err="1"/>
              <a:t>nondisciplinary</a:t>
            </a:r>
            <a:r>
              <a:rPr lang="en-US" dirty="0"/>
              <a:t> or non-punitive and need not avoid burdening the respondent. </a:t>
            </a:r>
          </a:p>
        </p:txBody>
      </p:sp>
      <p:sp>
        <p:nvSpPr>
          <p:cNvPr id="4" name="Slide Number Placeholder 3"/>
          <p:cNvSpPr>
            <a:spLocks noGrp="1"/>
          </p:cNvSpPr>
          <p:nvPr>
            <p:ph type="sldNum" sz="quarter" idx="10"/>
          </p:nvPr>
        </p:nvSpPr>
        <p:spPr/>
        <p:txBody>
          <a:bodyPr/>
          <a:lstStyle/>
          <a:p>
            <a:fld id="{E896E197-3A88-4EEC-8131-7C2C7E3E30CF}" type="slidenum">
              <a:rPr lang="en-US" smtClean="0"/>
              <a:t>38</a:t>
            </a:fld>
            <a:endParaRPr lang="en-US" dirty="0"/>
          </a:p>
        </p:txBody>
      </p:sp>
    </p:spTree>
    <p:extLst>
      <p:ext uri="{BB962C8B-B14F-4D97-AF65-F5344CB8AC3E}">
        <p14:creationId xmlns:p14="http://schemas.microsoft.com/office/powerpoint/2010/main" val="2739122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kicks off when school employees have Actual Notice! Let‘s talk about when</a:t>
            </a:r>
            <a:r>
              <a:rPr lang="en-US" baseline="0" dirty="0"/>
              <a:t> actual notice occurs and the responsibility that goes with it. </a:t>
            </a:r>
          </a:p>
          <a:p>
            <a:endParaRPr lang="en-US" baseline="0" dirty="0"/>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39</a:t>
            </a:fld>
            <a:endParaRPr lang="en-US" dirty="0"/>
          </a:p>
        </p:txBody>
      </p:sp>
    </p:spTree>
    <p:extLst>
      <p:ext uri="{BB962C8B-B14F-4D97-AF65-F5344CB8AC3E}">
        <p14:creationId xmlns:p14="http://schemas.microsoft.com/office/powerpoint/2010/main" val="4017305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this session, it is our hope that you will be able to:</a:t>
            </a:r>
          </a:p>
          <a:p>
            <a:pPr marL="571500" marR="13370" indent="-571500">
              <a:buFont typeface="Arial" panose="020B0604020202020204" pitchFamily="34" charset="0"/>
              <a:buChar char="•"/>
            </a:pPr>
            <a:r>
              <a:rPr lang="en-US" sz="1200" dirty="0">
                <a:solidFill>
                  <a:srgbClr val="231490"/>
                </a:solidFill>
              </a:rPr>
              <a:t>Understand the general history of Title IX</a:t>
            </a:r>
          </a:p>
          <a:p>
            <a:pPr marL="571500" marR="13370" indent="-571500">
              <a:buFont typeface="Arial" panose="020B0604020202020204" pitchFamily="34" charset="0"/>
              <a:buChar char="•"/>
            </a:pPr>
            <a:r>
              <a:rPr lang="en-US" sz="1200" dirty="0">
                <a:solidFill>
                  <a:srgbClr val="231490"/>
                </a:solidFill>
              </a:rPr>
              <a:t>Describe updates to federal Title IX requirements</a:t>
            </a:r>
          </a:p>
          <a:p>
            <a:pPr marL="571500" marR="13370" indent="-571500">
              <a:buFont typeface="Arial" panose="020B0604020202020204" pitchFamily="34" charset="0"/>
              <a:buChar char="•"/>
            </a:pPr>
            <a:r>
              <a:rPr lang="en-US" sz="1200" dirty="0">
                <a:solidFill>
                  <a:srgbClr val="231490"/>
                </a:solidFill>
              </a:rPr>
              <a:t>Implement Title IX procedures for handling formal complaints</a:t>
            </a:r>
          </a:p>
          <a:p>
            <a:pPr marL="571500" marR="13370" indent="-571500">
              <a:buFont typeface="Arial" panose="020B0604020202020204" pitchFamily="34" charset="0"/>
              <a:buChar char="•"/>
            </a:pPr>
            <a:r>
              <a:rPr lang="en-US" sz="1200" dirty="0">
                <a:solidFill>
                  <a:srgbClr val="231490"/>
                </a:solidFill>
              </a:rPr>
              <a:t>Utilize school-wide efforts to prevent Title IX-related cases in RCSS schools</a:t>
            </a:r>
          </a:p>
          <a:p>
            <a:endParaRPr lang="en-US"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a:t>
            </a:fld>
            <a:endParaRPr lang="en-US" dirty="0"/>
          </a:p>
        </p:txBody>
      </p:sp>
    </p:spTree>
    <p:extLst>
      <p:ext uri="{BB962C8B-B14F-4D97-AF65-F5344CB8AC3E}">
        <p14:creationId xmlns:p14="http://schemas.microsoft.com/office/powerpoint/2010/main" val="2897835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40</a:t>
            </a:fld>
            <a:endParaRPr lang="en-US" dirty="0"/>
          </a:p>
        </p:txBody>
      </p:sp>
    </p:spTree>
    <p:extLst>
      <p:ext uri="{BB962C8B-B14F-4D97-AF65-F5344CB8AC3E}">
        <p14:creationId xmlns:p14="http://schemas.microsoft.com/office/powerpoint/2010/main" val="120009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formal complaint</a:t>
            </a:r>
            <a:r>
              <a:rPr lang="en-US" baseline="0" dirty="0"/>
              <a:t> is what will trigger an investigation and the other steps we’ll review today.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Supportive measures are required with a actual notice</a:t>
            </a:r>
            <a:r>
              <a:rPr lang="en-US" dirty="0"/>
              <a:t>/knowledge</a:t>
            </a:r>
            <a:r>
              <a:rPr lang="en-US" baseline="0" dirty="0"/>
              <a:t> for the complainant..</a:t>
            </a:r>
            <a:r>
              <a:rPr lang="en-US" dirty="0"/>
              <a:t> </a:t>
            </a:r>
            <a:r>
              <a:rPr lang="en-US" baseline="0" dirty="0"/>
              <a:t> They can also be provided to respondent, if necessary.</a:t>
            </a:r>
            <a:endParaRPr lang="en-US" dirty="0">
              <a:cs typeface="Calibri"/>
            </a:endParaRPr>
          </a:p>
        </p:txBody>
      </p:sp>
      <p:sp>
        <p:nvSpPr>
          <p:cNvPr id="4" name="Slide Number Placeholder 3"/>
          <p:cNvSpPr>
            <a:spLocks noGrp="1"/>
          </p:cNvSpPr>
          <p:nvPr>
            <p:ph type="sldNum" sz="quarter" idx="10"/>
          </p:nvPr>
        </p:nvSpPr>
        <p:spPr/>
        <p:txBody>
          <a:bodyPr/>
          <a:lstStyle/>
          <a:p>
            <a:fld id="{E896E197-3A88-4EEC-8131-7C2C7E3E30CF}" type="slidenum">
              <a:rPr lang="en-US" smtClean="0"/>
              <a:t>41</a:t>
            </a:fld>
            <a:endParaRPr lang="en-US" dirty="0"/>
          </a:p>
        </p:txBody>
      </p:sp>
    </p:spTree>
    <p:extLst>
      <p:ext uri="{BB962C8B-B14F-4D97-AF65-F5344CB8AC3E}">
        <p14:creationId xmlns:p14="http://schemas.microsoft.com/office/powerpoint/2010/main" val="3962591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42</a:t>
            </a:fld>
            <a:endParaRPr lang="en-US" dirty="0"/>
          </a:p>
        </p:txBody>
      </p:sp>
    </p:spTree>
    <p:extLst>
      <p:ext uri="{BB962C8B-B14F-4D97-AF65-F5344CB8AC3E}">
        <p14:creationId xmlns:p14="http://schemas.microsoft.com/office/powerpoint/2010/main" val="418843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actual notice, the responsibility to provide supportive measures exists.  Part of what the Title IX coordinator will do during</a:t>
            </a:r>
            <a:r>
              <a:rPr lang="en-US" baseline="0" dirty="0"/>
              <a:t> the initial conversations with a complainant is to provide supportive measures.  They must be documented.  </a:t>
            </a:r>
          </a:p>
          <a:p>
            <a:endParaRPr lang="en-US" baseline="0" dirty="0"/>
          </a:p>
          <a:p>
            <a:r>
              <a:rPr lang="en-US" baseline="0" dirty="0"/>
              <a:t>If for some reason measures are not provided, document why. </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43</a:t>
            </a:fld>
            <a:endParaRPr lang="en-US" dirty="0"/>
          </a:p>
        </p:txBody>
      </p:sp>
    </p:spTree>
    <p:extLst>
      <p:ext uri="{BB962C8B-B14F-4D97-AF65-F5344CB8AC3E}">
        <p14:creationId xmlns:p14="http://schemas.microsoft.com/office/powerpoint/2010/main" val="24161602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examples of common supportive measures.</a:t>
            </a:r>
          </a:p>
          <a:p>
            <a:endParaRPr lang="en-US" dirty="0"/>
          </a:p>
          <a:p>
            <a:pPr marL="285750" indent="-285750">
              <a:lnSpc>
                <a:spcPct val="150000"/>
              </a:lnSpc>
              <a:buFont typeface="Arial" panose="020B0604020202020204" pitchFamily="34" charset="0"/>
              <a:buChar char="•"/>
            </a:pPr>
            <a:r>
              <a:rPr lang="en-US" sz="1200" dirty="0">
                <a:solidFill>
                  <a:srgbClr val="231490"/>
                </a:solidFill>
              </a:rPr>
              <a:t>Referral to counseling, medical and/or other health services </a:t>
            </a:r>
          </a:p>
          <a:p>
            <a:pPr marL="285750" indent="-285750">
              <a:lnSpc>
                <a:spcPct val="150000"/>
              </a:lnSpc>
              <a:buFont typeface="Arial" panose="020B0604020202020204" pitchFamily="34" charset="0"/>
              <a:buChar char="•"/>
            </a:pPr>
            <a:r>
              <a:rPr lang="en-US" sz="1200" dirty="0">
                <a:solidFill>
                  <a:srgbClr val="231490"/>
                </a:solidFill>
              </a:rPr>
              <a:t>Referral to the Employee Assistance Program </a:t>
            </a:r>
          </a:p>
          <a:p>
            <a:pPr marL="285750" indent="-285750">
              <a:lnSpc>
                <a:spcPct val="150000"/>
              </a:lnSpc>
              <a:buFont typeface="Arial" panose="020B0604020202020204" pitchFamily="34" charset="0"/>
              <a:buChar char="•"/>
            </a:pPr>
            <a:r>
              <a:rPr lang="en-US" sz="1200" dirty="0">
                <a:solidFill>
                  <a:srgbClr val="231490"/>
                </a:solidFill>
              </a:rPr>
              <a:t>Mutual restrictions on contact between the parties </a:t>
            </a:r>
          </a:p>
          <a:p>
            <a:pPr marL="285750" indent="-285750">
              <a:lnSpc>
                <a:spcPct val="150000"/>
              </a:lnSpc>
              <a:buFont typeface="Arial" panose="020B0604020202020204" pitchFamily="34" charset="0"/>
              <a:buChar char="•"/>
            </a:pPr>
            <a:r>
              <a:rPr lang="en-US" sz="1200" dirty="0">
                <a:solidFill>
                  <a:srgbClr val="231490"/>
                </a:solidFill>
              </a:rPr>
              <a:t>Altering work arrangements for employees</a:t>
            </a:r>
          </a:p>
          <a:p>
            <a:pPr marL="285750" indent="-285750">
              <a:lnSpc>
                <a:spcPct val="150000"/>
              </a:lnSpc>
              <a:buFont typeface="Arial" panose="020B0604020202020204" pitchFamily="34" charset="0"/>
              <a:buChar char="•"/>
            </a:pPr>
            <a:r>
              <a:rPr lang="en-US" sz="1200" dirty="0">
                <a:solidFill>
                  <a:srgbClr val="231490"/>
                </a:solidFill>
              </a:rPr>
              <a:t>Safety planning </a:t>
            </a:r>
          </a:p>
          <a:p>
            <a:pPr marL="285750" indent="-285750">
              <a:lnSpc>
                <a:spcPct val="150000"/>
              </a:lnSpc>
              <a:buFont typeface="Arial" panose="020B0604020202020204" pitchFamily="34" charset="0"/>
              <a:buChar char="•"/>
            </a:pPr>
            <a:r>
              <a:rPr lang="en-US" sz="1200" dirty="0">
                <a:solidFill>
                  <a:srgbClr val="231490"/>
                </a:solidFill>
              </a:rPr>
              <a:t>Providing school safety escorts</a:t>
            </a:r>
          </a:p>
          <a:p>
            <a:pPr marL="285750" indent="-285750">
              <a:lnSpc>
                <a:spcPct val="150000"/>
              </a:lnSpc>
              <a:buFont typeface="Arial" panose="020B0604020202020204" pitchFamily="34" charset="0"/>
              <a:buChar char="•"/>
            </a:pPr>
            <a:r>
              <a:rPr lang="en-US" sz="1200" dirty="0">
                <a:solidFill>
                  <a:srgbClr val="231490"/>
                </a:solidFill>
              </a:rPr>
              <a:t>Transportation accommodations</a:t>
            </a:r>
          </a:p>
          <a:p>
            <a:pPr marL="285750" indent="-285750">
              <a:lnSpc>
                <a:spcPct val="150000"/>
              </a:lnSpc>
              <a:buFont typeface="Arial" panose="020B0604020202020204" pitchFamily="34" charset="0"/>
              <a:buChar char="•"/>
            </a:pPr>
            <a:r>
              <a:rPr lang="en-US" sz="1200" dirty="0">
                <a:solidFill>
                  <a:srgbClr val="231490"/>
                </a:solidFill>
              </a:rPr>
              <a:t>Implementing contact limitations (no contact orders) between the parties; mutual restrictions on contact between the parties</a:t>
            </a:r>
          </a:p>
          <a:p>
            <a:pPr marL="285750" indent="-285750">
              <a:lnSpc>
                <a:spcPct val="150000"/>
              </a:lnSpc>
              <a:buFont typeface="Arial" panose="020B0604020202020204" pitchFamily="34" charset="0"/>
              <a:buChar char="•"/>
            </a:pPr>
            <a:r>
              <a:rPr lang="en-US" sz="1200" dirty="0">
                <a:solidFill>
                  <a:srgbClr val="231490"/>
                </a:solidFill>
              </a:rPr>
              <a:t>Academic support, extensions of deadlines, or other modifications of work or class schedule</a:t>
            </a:r>
          </a:p>
          <a:p>
            <a:pPr marL="285750" indent="-285750">
              <a:lnSpc>
                <a:spcPct val="150000"/>
              </a:lnSpc>
              <a:buFont typeface="Arial" panose="020B0604020202020204" pitchFamily="34" charset="0"/>
              <a:buChar char="•"/>
            </a:pPr>
            <a:r>
              <a:rPr lang="en-US" sz="1200" dirty="0">
                <a:solidFill>
                  <a:srgbClr val="231490"/>
                </a:solidFill>
              </a:rPr>
              <a:t>Trespass or Be on the Lookout (BOLO) orders </a:t>
            </a:r>
          </a:p>
          <a:p>
            <a:pPr marL="285750" indent="-285750">
              <a:lnSpc>
                <a:spcPct val="150000"/>
              </a:lnSpc>
              <a:buFont typeface="Arial" panose="020B0604020202020204" pitchFamily="34" charset="0"/>
              <a:buChar char="•"/>
            </a:pPr>
            <a:r>
              <a:rPr lang="en-US" sz="1200" dirty="0">
                <a:solidFill>
                  <a:srgbClr val="231490"/>
                </a:solidFill>
              </a:rPr>
              <a:t>Increased security and monitoring of certain areas of school </a:t>
            </a:r>
          </a:p>
          <a:p>
            <a:pPr marL="285750" indent="-285750">
              <a:lnSpc>
                <a:spcPct val="150000"/>
              </a:lnSpc>
              <a:buFont typeface="Arial" panose="020B0604020202020204" pitchFamily="34" charset="0"/>
              <a:buChar char="•"/>
            </a:pPr>
            <a:r>
              <a:rPr lang="en-US" sz="1200" dirty="0">
                <a:solidFill>
                  <a:srgbClr val="231490"/>
                </a:solidFill>
              </a:rPr>
              <a:t>Other similar measures</a:t>
            </a:r>
          </a:p>
          <a:p>
            <a:pPr marL="285750" indent="-285750">
              <a:lnSpc>
                <a:spcPct val="150000"/>
              </a:lnSpc>
              <a:buFont typeface="Arial" panose="020B0604020202020204" pitchFamily="34" charset="0"/>
              <a:buChar char="•"/>
            </a:pPr>
            <a:r>
              <a:rPr lang="en-US" sz="1200" dirty="0">
                <a:solidFill>
                  <a:srgbClr val="231490"/>
                </a:solidFill>
              </a:rPr>
              <a:t>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44</a:t>
            </a:fld>
            <a:endParaRPr lang="en-US" dirty="0"/>
          </a:p>
        </p:txBody>
      </p:sp>
    </p:spTree>
    <p:extLst>
      <p:ext uri="{BB962C8B-B14F-4D97-AF65-F5344CB8AC3E}">
        <p14:creationId xmlns:p14="http://schemas.microsoft.com/office/powerpoint/2010/main" val="3090381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one cannot put punitive measures forward on a respondent (accused person), Emergency removal can be used with students in situations in which there is risk or threat of harm.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Employees can be put on administrative leave</a:t>
            </a:r>
          </a:p>
          <a:p>
            <a:endParaRPr lang="en-US" baseline="0" dirty="0"/>
          </a:p>
          <a:p>
            <a:r>
              <a:rPr lang="en-US" baseline="0" dirty="0"/>
              <a:t>ER should not be appropriate in all circumstances.  Don’t based on hypothetical situations.  The decision should be made after a safety and risk </a:t>
            </a:r>
            <a:r>
              <a:rPr lang="en-US" baseline="0" dirty="0" err="1"/>
              <a:t>anaylsis</a:t>
            </a:r>
            <a:r>
              <a:rPr lang="en-US" baseline="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45</a:t>
            </a:fld>
            <a:endParaRPr lang="en-US" dirty="0"/>
          </a:p>
        </p:txBody>
      </p:sp>
    </p:spTree>
    <p:extLst>
      <p:ext uri="{BB962C8B-B14F-4D97-AF65-F5344CB8AC3E}">
        <p14:creationId xmlns:p14="http://schemas.microsoft.com/office/powerpoint/2010/main" val="3820057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a complainant</a:t>
            </a:r>
            <a:r>
              <a:rPr lang="en-US" baseline="0" dirty="0"/>
              <a:t> decide to pursue a formal complaint, there are several steps that ensue.  They are listed on this slide. </a:t>
            </a:r>
          </a:p>
          <a:p>
            <a:endParaRPr lang="en-US" dirty="0"/>
          </a:p>
          <a:p>
            <a:r>
              <a:rPr lang="en-US" dirty="0"/>
              <a:t>Receive Notice/Complaint </a:t>
            </a:r>
          </a:p>
          <a:p>
            <a:r>
              <a:rPr lang="en-US" dirty="0"/>
              <a:t>2. TIXC coordinator conducts initial assessment and jurisdiction determination. </a:t>
            </a:r>
            <a:r>
              <a:rPr lang="en-US" i="1" dirty="0"/>
              <a:t>(meet with complainant</a:t>
            </a:r>
            <a:r>
              <a:rPr lang="en-US" dirty="0"/>
              <a:t>)</a:t>
            </a:r>
          </a:p>
          <a:p>
            <a:r>
              <a:rPr lang="en-US" dirty="0"/>
              <a:t>3. Complainant decides whether or not to file formal complaint.  TIXC decides whether to investigate based on initial assessment </a:t>
            </a:r>
          </a:p>
          <a:p>
            <a:r>
              <a:rPr lang="en-US" i="1" dirty="0"/>
              <a:t>	a. TIXC also offers informal resolution option</a:t>
            </a:r>
          </a:p>
          <a:p>
            <a:r>
              <a:rPr lang="en-US" dirty="0"/>
              <a:t>4. Notice of Investigation to Parties/Notice of Formal Allegation (“Charge”)</a:t>
            </a:r>
          </a:p>
          <a:p>
            <a:r>
              <a:rPr lang="en-US" dirty="0"/>
              <a:t>5. Formal comprehensive investigation conducted by System Investigators</a:t>
            </a:r>
          </a:p>
          <a:p>
            <a:pPr lvl="1"/>
            <a:r>
              <a:rPr lang="en-US" dirty="0"/>
              <a:t>• Witness interviews.</a:t>
            </a:r>
          </a:p>
          <a:p>
            <a:pPr lvl="1"/>
            <a:r>
              <a:rPr lang="en-US" dirty="0"/>
              <a:t>• Evidence gathering.</a:t>
            </a:r>
          </a:p>
          <a:p>
            <a:r>
              <a:rPr lang="en-US" dirty="0"/>
              <a:t>7. Draft investigation report.</a:t>
            </a:r>
          </a:p>
          <a:p>
            <a:r>
              <a:rPr lang="en-US" dirty="0"/>
              <a:t>8. Meet with System Title IX Coordinator (or legal counsel) to review draft report and evidence.</a:t>
            </a:r>
          </a:p>
          <a:p>
            <a:r>
              <a:rPr lang="en-US" dirty="0"/>
              <a:t>9. Provide all evidence directly related to the allegations to parties and their advisors for inspection and review with 10 days for response.</a:t>
            </a:r>
          </a:p>
          <a:p>
            <a:r>
              <a:rPr lang="en-US" dirty="0"/>
              <a:t>10. Complete final investigation report.</a:t>
            </a:r>
          </a:p>
          <a:p>
            <a:pPr lvl="1"/>
            <a:r>
              <a:rPr lang="en-US" dirty="0"/>
              <a:t>• Synthesize and analyze relevant evidence.</a:t>
            </a:r>
          </a:p>
          <a:p>
            <a:pPr lvl="1"/>
            <a:r>
              <a:rPr lang="en-US" dirty="0"/>
              <a:t>• Send final report to parties for review and written response at least 10 days prior to making a determination of responsibility.</a:t>
            </a:r>
            <a:endParaRPr lang="en-US" dirty="0">
              <a:solidFill>
                <a:srgbClr val="231490"/>
              </a:solidFill>
            </a:endParaRPr>
          </a:p>
        </p:txBody>
      </p:sp>
      <p:sp>
        <p:nvSpPr>
          <p:cNvPr id="4" name="Slide Number Placeholder 3"/>
          <p:cNvSpPr>
            <a:spLocks noGrp="1"/>
          </p:cNvSpPr>
          <p:nvPr>
            <p:ph type="sldNum" sz="quarter" idx="10"/>
          </p:nvPr>
        </p:nvSpPr>
        <p:spPr/>
        <p:txBody>
          <a:bodyPr/>
          <a:lstStyle/>
          <a:p>
            <a:fld id="{E896E197-3A88-4EEC-8131-7C2C7E3E30CF}" type="slidenum">
              <a:rPr lang="en-US" smtClean="0"/>
              <a:t>46</a:t>
            </a:fld>
            <a:endParaRPr lang="en-US" dirty="0"/>
          </a:p>
        </p:txBody>
      </p:sp>
    </p:spTree>
    <p:extLst>
      <p:ext uri="{BB962C8B-B14F-4D97-AF65-F5344CB8AC3E}">
        <p14:creationId xmlns:p14="http://schemas.microsoft.com/office/powerpoint/2010/main" val="1154611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form used to file a formal complaint.  There</a:t>
            </a:r>
            <a:r>
              <a:rPr lang="en-US" baseline="0" dirty="0"/>
              <a:t> is also a digital form online.  If the online form is used the school TIXC must notify the System TIXC to check for the formal complaint. </a:t>
            </a:r>
          </a:p>
          <a:p>
            <a:endParaRPr lang="en-US" baseline="0" dirty="0"/>
          </a:p>
          <a:p>
            <a:r>
              <a:rPr lang="en-US" baseline="0" dirty="0"/>
              <a:t>A Copy of the formal complaint must be sent to the TIXC.  Fax is preferred given the nature of the information.  This information must be kept on file.</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47</a:t>
            </a:fld>
            <a:endParaRPr lang="en-US" dirty="0"/>
          </a:p>
        </p:txBody>
      </p:sp>
    </p:spTree>
    <p:extLst>
      <p:ext uri="{BB962C8B-B14F-4D97-AF65-F5344CB8AC3E}">
        <p14:creationId xmlns:p14="http://schemas.microsoft.com/office/powerpoint/2010/main" val="4131021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48</a:t>
            </a:fld>
            <a:endParaRPr lang="en-US" dirty="0"/>
          </a:p>
        </p:txBody>
      </p:sp>
    </p:spTree>
    <p:extLst>
      <p:ext uri="{BB962C8B-B14F-4D97-AF65-F5344CB8AC3E}">
        <p14:creationId xmlns:p14="http://schemas.microsoft.com/office/powerpoint/2010/main" val="525747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49</a:t>
            </a:fld>
            <a:endParaRPr lang="en-US" dirty="0"/>
          </a:p>
        </p:txBody>
      </p:sp>
    </p:spTree>
    <p:extLst>
      <p:ext uri="{BB962C8B-B14F-4D97-AF65-F5344CB8AC3E}">
        <p14:creationId xmlns:p14="http://schemas.microsoft.com/office/powerpoint/2010/main" val="382839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5</a:t>
            </a:fld>
            <a:endParaRPr lang="en-US" dirty="0"/>
          </a:p>
        </p:txBody>
      </p:sp>
    </p:spTree>
    <p:extLst>
      <p:ext uri="{BB962C8B-B14F-4D97-AF65-F5344CB8AC3E}">
        <p14:creationId xmlns:p14="http://schemas.microsoft.com/office/powerpoint/2010/main" val="2490211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instances where complaint</a:t>
            </a:r>
            <a:r>
              <a:rPr lang="en-US" baseline="0" dirty="0"/>
              <a:t> must be dismissed – according to the law.  If it falls outside of the jurisdiction is must be dismissed.</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50</a:t>
            </a:fld>
            <a:endParaRPr lang="en-US" dirty="0"/>
          </a:p>
        </p:txBody>
      </p:sp>
    </p:spTree>
    <p:extLst>
      <p:ext uri="{BB962C8B-B14F-4D97-AF65-F5344CB8AC3E}">
        <p14:creationId xmlns:p14="http://schemas.microsoft.com/office/powerpoint/2010/main" val="41077027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51</a:t>
            </a:fld>
            <a:endParaRPr lang="en-US" dirty="0"/>
          </a:p>
        </p:txBody>
      </p:sp>
    </p:spTree>
    <p:extLst>
      <p:ext uri="{BB962C8B-B14F-4D97-AF65-F5344CB8AC3E}">
        <p14:creationId xmlns:p14="http://schemas.microsoft.com/office/powerpoint/2010/main" val="3936354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option to present to the complaint</a:t>
            </a:r>
            <a:r>
              <a:rPr lang="en-US" baseline="0" dirty="0"/>
              <a:t> is Informal Resolution.  </a:t>
            </a:r>
          </a:p>
          <a:p>
            <a:endParaRPr lang="en-US" baseline="0" dirty="0"/>
          </a:p>
          <a:p>
            <a:r>
              <a:rPr lang="en-US" baseline="0" dirty="0"/>
              <a:t>Here are some basics about informal resolution:</a:t>
            </a:r>
          </a:p>
          <a:p>
            <a:endParaRPr lang="en-US" baseline="0" dirty="0"/>
          </a:p>
          <a:p>
            <a:pPr marL="457200" indent="-457200">
              <a:buFont typeface="Arial" panose="020B0604020202020204" pitchFamily="34" charset="0"/>
              <a:buChar char="•"/>
            </a:pPr>
            <a:r>
              <a:rPr lang="en-US" sz="1200" dirty="0">
                <a:solidFill>
                  <a:srgbClr val="231490"/>
                </a:solidFill>
              </a:rPr>
              <a:t>Considered a worthy practice, when voluntary. </a:t>
            </a:r>
          </a:p>
          <a:p>
            <a:pPr marL="457200" indent="-457200">
              <a:buFont typeface="Arial" panose="020B0604020202020204" pitchFamily="34" charset="0"/>
              <a:buChar char="•"/>
            </a:pPr>
            <a:r>
              <a:rPr lang="en-US" sz="1200" dirty="0">
                <a:solidFill>
                  <a:srgbClr val="231490"/>
                </a:solidFill>
              </a:rPr>
              <a:t>A formal complaint must be filed </a:t>
            </a:r>
          </a:p>
          <a:p>
            <a:pPr marL="457200" indent="-457200">
              <a:buFont typeface="Arial" panose="020B0604020202020204" pitchFamily="34" charset="0"/>
              <a:buChar char="•"/>
            </a:pPr>
            <a:r>
              <a:rPr lang="en-US" sz="1200" dirty="0">
                <a:solidFill>
                  <a:srgbClr val="231490"/>
                </a:solidFill>
              </a:rPr>
              <a:t>Allowed at any time prior to a final determination at discretion of TIXC </a:t>
            </a:r>
          </a:p>
          <a:p>
            <a:pPr marL="457200" indent="-457200">
              <a:buFont typeface="Arial" panose="020B0604020202020204" pitchFamily="34" charset="0"/>
              <a:buChar char="•"/>
            </a:pPr>
            <a:r>
              <a:rPr lang="en-US" sz="1200" dirty="0">
                <a:solidFill>
                  <a:srgbClr val="231490"/>
                </a:solidFill>
              </a:rPr>
              <a:t>Voluntary, written consent of the parties and their parent/guardian </a:t>
            </a:r>
          </a:p>
          <a:p>
            <a:pPr marL="457200" indent="-457200">
              <a:buFont typeface="Arial" panose="020B0604020202020204" pitchFamily="34" charset="0"/>
              <a:buChar char="•"/>
            </a:pPr>
            <a:r>
              <a:rPr lang="en-US" sz="1200" dirty="0">
                <a:solidFill>
                  <a:srgbClr val="231490"/>
                </a:solidFill>
              </a:rPr>
              <a:t>Cannot be used when allegations are that an employee harassed a student </a:t>
            </a:r>
          </a:p>
          <a:p>
            <a:pPr marL="457200" indent="-457200">
              <a:buFont typeface="Arial" panose="020B0604020202020204" pitchFamily="34" charset="0"/>
              <a:buChar char="•"/>
            </a:pPr>
            <a:r>
              <a:rPr lang="en-US" sz="1200" dirty="0">
                <a:solidFill>
                  <a:srgbClr val="231490"/>
                </a:solidFill>
              </a:rPr>
              <a:t>Must still stop, prevent, remedy, and document response</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52</a:t>
            </a:fld>
            <a:endParaRPr lang="en-US" dirty="0"/>
          </a:p>
        </p:txBody>
      </p:sp>
    </p:spTree>
    <p:extLst>
      <p:ext uri="{BB962C8B-B14F-4D97-AF65-F5344CB8AC3E}">
        <p14:creationId xmlns:p14="http://schemas.microsoft.com/office/powerpoint/2010/main" val="1634714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53</a:t>
            </a:fld>
            <a:endParaRPr lang="en-US" dirty="0"/>
          </a:p>
        </p:txBody>
      </p:sp>
    </p:spTree>
    <p:extLst>
      <p:ext uri="{BB962C8B-B14F-4D97-AF65-F5344CB8AC3E}">
        <p14:creationId xmlns:p14="http://schemas.microsoft.com/office/powerpoint/2010/main" val="18733441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54</a:t>
            </a:fld>
            <a:endParaRPr lang="en-US" dirty="0"/>
          </a:p>
        </p:txBody>
      </p:sp>
    </p:spTree>
    <p:extLst>
      <p:ext uri="{BB962C8B-B14F-4D97-AF65-F5344CB8AC3E}">
        <p14:creationId xmlns:p14="http://schemas.microsoft.com/office/powerpoint/2010/main" val="1310728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55</a:t>
            </a:fld>
            <a:endParaRPr lang="en-US" dirty="0"/>
          </a:p>
        </p:txBody>
      </p:sp>
    </p:spTree>
    <p:extLst>
      <p:ext uri="{BB962C8B-B14F-4D97-AF65-F5344CB8AC3E}">
        <p14:creationId xmlns:p14="http://schemas.microsoft.com/office/powerpoint/2010/main" val="6077413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56</a:t>
            </a:fld>
            <a:endParaRPr lang="en-US" dirty="0"/>
          </a:p>
        </p:txBody>
      </p:sp>
    </p:spTree>
    <p:extLst>
      <p:ext uri="{BB962C8B-B14F-4D97-AF65-F5344CB8AC3E}">
        <p14:creationId xmlns:p14="http://schemas.microsoft.com/office/powerpoint/2010/main" val="3386485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57</a:t>
            </a:fld>
            <a:endParaRPr lang="en-US" dirty="0"/>
          </a:p>
        </p:txBody>
      </p:sp>
    </p:spTree>
    <p:extLst>
      <p:ext uri="{BB962C8B-B14F-4D97-AF65-F5344CB8AC3E}">
        <p14:creationId xmlns:p14="http://schemas.microsoft.com/office/powerpoint/2010/main" val="37662206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58</a:t>
            </a:fld>
            <a:endParaRPr lang="en-US" dirty="0"/>
          </a:p>
        </p:txBody>
      </p:sp>
    </p:spTree>
    <p:extLst>
      <p:ext uri="{BB962C8B-B14F-4D97-AF65-F5344CB8AC3E}">
        <p14:creationId xmlns:p14="http://schemas.microsoft.com/office/powerpoint/2010/main" val="29797100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59</a:t>
            </a:fld>
            <a:endParaRPr lang="en-US" dirty="0"/>
          </a:p>
        </p:txBody>
      </p:sp>
    </p:spTree>
    <p:extLst>
      <p:ext uri="{BB962C8B-B14F-4D97-AF65-F5344CB8AC3E}">
        <p14:creationId xmlns:p14="http://schemas.microsoft.com/office/powerpoint/2010/main" val="409739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a:t>
            </a:r>
            <a:r>
              <a:rPr lang="en-US" baseline="0" dirty="0"/>
              <a:t> IX of the Education Amendments Act – were originally written in 1972 and released in 1975.</a:t>
            </a:r>
          </a:p>
          <a:p>
            <a:endParaRPr lang="en-US" baseline="0" dirty="0"/>
          </a:p>
          <a:p>
            <a:r>
              <a:rPr lang="en-US" baseline="0" dirty="0"/>
              <a:t>It protects people from discrimination based on sex in education programs that receive federal financial assistance.  Specifically it states:</a:t>
            </a:r>
          </a:p>
          <a:p>
            <a:r>
              <a:rPr lang="en-US" sz="1200" i="1" dirty="0">
                <a:solidFill>
                  <a:srgbClr val="231490"/>
                </a:solidFill>
                <a:latin typeface="Segoe UI" panose="020B0502040204020203" pitchFamily="34" charset="0"/>
              </a:rPr>
              <a:t>“No person in the United State shall, on the basis of sex, be excluded from participation in, be denied the benefits of, or be subjected to discrimination under any educational program or activity receiving Federal financial assistance.”</a:t>
            </a:r>
          </a:p>
          <a:p>
            <a:endParaRPr lang="en-US" sz="1200" i="1" dirty="0">
              <a:solidFill>
                <a:srgbClr val="231490"/>
              </a:solidFill>
              <a:latin typeface="Segoe UI" panose="020B0502040204020203" pitchFamily="34" charset="0"/>
            </a:endParaRPr>
          </a:p>
          <a:p>
            <a:r>
              <a:rPr lang="en-US" dirty="0"/>
              <a:t>Congress passed Title IX in response to the marked educational inequalities women faced prior to the 1970s. Before Title IX, women were often excluded from or had only limited access to educational programs. </a:t>
            </a:r>
            <a:r>
              <a:rPr lang="en-US" sz="1200" i="0" dirty="0">
                <a:solidFill>
                  <a:srgbClr val="231490"/>
                </a:solidFill>
                <a:latin typeface="Segoe UI" panose="020B0502040204020203" pitchFamily="34" charset="0"/>
              </a:rPr>
              <a:t>Efforts were </a:t>
            </a:r>
            <a:r>
              <a:rPr lang="en-US" sz="1200" i="0" baseline="0" dirty="0">
                <a:solidFill>
                  <a:srgbClr val="231490"/>
                </a:solidFill>
                <a:latin typeface="Segoe UI" panose="020B0502040204020203" pitchFamily="34" charset="0"/>
              </a:rPr>
              <a:t>initially focused on equity in sports programs. </a:t>
            </a:r>
          </a:p>
          <a:p>
            <a:pPr marL="171450" indent="-171450">
              <a:buFont typeface="Arial" panose="020B0604020202020204" pitchFamily="34" charset="0"/>
              <a:buChar char="•"/>
            </a:pPr>
            <a:r>
              <a:rPr lang="en-US" dirty="0"/>
              <a:t>7 Elite colleges and universities set quotas for the admission of women or prohibited them from attending altogether; those that accepted applications from women often required higher test scores and grades for their admission. </a:t>
            </a:r>
          </a:p>
          <a:p>
            <a:pPr marL="171450" indent="-171450">
              <a:buFont typeface="Arial" panose="020B0604020202020204" pitchFamily="34" charset="0"/>
              <a:buChar char="•"/>
            </a:pPr>
            <a:r>
              <a:rPr lang="en-US" dirty="0"/>
              <a:t>Once admitted to schools, women had less access to scholarships; were excluded from “male” programs, such as medicine; and faced more restrictive rules, such as early curfews, than their male peers.</a:t>
            </a:r>
          </a:p>
          <a:p>
            <a:pPr marL="171450" indent="-171450">
              <a:buFont typeface="Arial" panose="020B0604020202020204" pitchFamily="34" charset="0"/>
              <a:buChar char="•"/>
            </a:pPr>
            <a:r>
              <a:rPr lang="en-US" dirty="0"/>
              <a:t> Discrimination extended beyond students; women faculty were more frequently denied tenure than their male counterparts, required to take pregnancy and maternity leaves, or prohibited from entering faculty clubs. In part as a result of these inequalities, only 8 percent of women age 19 and older were college graduates in 1970, compared with 14 percent of </a:t>
            </a:r>
            <a:r>
              <a:rPr lang="en-US" dirty="0" err="1"/>
              <a:t>men.</a:t>
            </a:r>
            <a:r>
              <a:rPr lang="en-US" sz="1200" i="0" baseline="0" dirty="0" err="1">
                <a:solidFill>
                  <a:srgbClr val="231490"/>
                </a:solidFill>
                <a:latin typeface="Segoe UI" panose="020B0502040204020203" pitchFamily="34" charset="0"/>
              </a:rPr>
              <a:t>Recent</a:t>
            </a:r>
            <a:r>
              <a:rPr lang="en-US" sz="1200" i="0" baseline="0" dirty="0">
                <a:solidFill>
                  <a:srgbClr val="231490"/>
                </a:solidFill>
                <a:latin typeface="Segoe UI" panose="020B0502040204020203" pitchFamily="34" charset="0"/>
              </a:rPr>
              <a:t> changes have </a:t>
            </a:r>
          </a:p>
          <a:p>
            <a:pPr marL="171450" indent="-171450">
              <a:buFont typeface="Arial" panose="020B0604020202020204" pitchFamily="34" charset="0"/>
              <a:buChar char="•"/>
            </a:pPr>
            <a:endParaRPr lang="en-US" sz="1200" i="0" baseline="0" dirty="0">
              <a:solidFill>
                <a:srgbClr val="231490"/>
              </a:solidFill>
              <a:latin typeface="Segoe UI" panose="020B0502040204020203" pitchFamily="34" charset="0"/>
            </a:endParaRPr>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10"/>
          </p:nvPr>
        </p:nvSpPr>
        <p:spPr/>
        <p:txBody>
          <a:bodyPr/>
          <a:lstStyle/>
          <a:p>
            <a:fld id="{E896E197-3A88-4EEC-8131-7C2C7E3E30CF}" type="slidenum">
              <a:rPr lang="en-US" smtClean="0"/>
              <a:t>6</a:t>
            </a:fld>
            <a:endParaRPr lang="en-US" dirty="0"/>
          </a:p>
        </p:txBody>
      </p:sp>
    </p:spTree>
    <p:extLst>
      <p:ext uri="{BB962C8B-B14F-4D97-AF65-F5344CB8AC3E}">
        <p14:creationId xmlns:p14="http://schemas.microsoft.com/office/powerpoint/2010/main" val="7034728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there is a formal complaint, RCSS does have a Complaint Process specific to allegations of sexual harassment.   </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60</a:t>
            </a:fld>
            <a:endParaRPr lang="en-US" dirty="0"/>
          </a:p>
        </p:txBody>
      </p:sp>
    </p:spTree>
    <p:extLst>
      <p:ext uri="{BB962C8B-B14F-4D97-AF65-F5344CB8AC3E}">
        <p14:creationId xmlns:p14="http://schemas.microsoft.com/office/powerpoint/2010/main" val="5257641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64</a:t>
            </a:fld>
            <a:endParaRPr lang="en-US" dirty="0"/>
          </a:p>
        </p:txBody>
      </p:sp>
    </p:spTree>
    <p:extLst>
      <p:ext uri="{BB962C8B-B14F-4D97-AF65-F5344CB8AC3E}">
        <p14:creationId xmlns:p14="http://schemas.microsoft.com/office/powerpoint/2010/main" val="36592960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65</a:t>
            </a:fld>
            <a:endParaRPr lang="en-US" dirty="0"/>
          </a:p>
        </p:txBody>
      </p:sp>
    </p:spTree>
    <p:extLst>
      <p:ext uri="{BB962C8B-B14F-4D97-AF65-F5344CB8AC3E}">
        <p14:creationId xmlns:p14="http://schemas.microsoft.com/office/powerpoint/2010/main" val="11316115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66</a:t>
            </a:fld>
            <a:endParaRPr lang="en-US" dirty="0"/>
          </a:p>
        </p:txBody>
      </p:sp>
    </p:spTree>
    <p:extLst>
      <p:ext uri="{BB962C8B-B14F-4D97-AF65-F5344CB8AC3E}">
        <p14:creationId xmlns:p14="http://schemas.microsoft.com/office/powerpoint/2010/main" val="12879566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67</a:t>
            </a:fld>
            <a:endParaRPr lang="en-US" dirty="0"/>
          </a:p>
        </p:txBody>
      </p:sp>
    </p:spTree>
    <p:extLst>
      <p:ext uri="{BB962C8B-B14F-4D97-AF65-F5344CB8AC3E}">
        <p14:creationId xmlns:p14="http://schemas.microsoft.com/office/powerpoint/2010/main" val="34069286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68</a:t>
            </a:fld>
            <a:endParaRPr lang="en-US" dirty="0"/>
          </a:p>
        </p:txBody>
      </p:sp>
    </p:spTree>
    <p:extLst>
      <p:ext uri="{BB962C8B-B14F-4D97-AF65-F5344CB8AC3E}">
        <p14:creationId xmlns:p14="http://schemas.microsoft.com/office/powerpoint/2010/main" val="12063829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69</a:t>
            </a:fld>
            <a:endParaRPr lang="en-US" dirty="0"/>
          </a:p>
        </p:txBody>
      </p:sp>
    </p:spTree>
    <p:extLst>
      <p:ext uri="{BB962C8B-B14F-4D97-AF65-F5344CB8AC3E}">
        <p14:creationId xmlns:p14="http://schemas.microsoft.com/office/powerpoint/2010/main" val="166126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a:t>
            </a:r>
            <a:r>
              <a:rPr lang="en-US" baseline="0" dirty="0"/>
              <a:t> IX of the Education Amendments Act – were originally written in 1972 and released in 1975.</a:t>
            </a:r>
          </a:p>
          <a:p>
            <a:endParaRPr lang="en-US" baseline="0" dirty="0"/>
          </a:p>
          <a:p>
            <a:r>
              <a:rPr lang="en-US" baseline="0" dirty="0"/>
              <a:t>It protects people from discrimination based on sex in education programs that receive federal financial assistance.  Specifically it states:</a:t>
            </a:r>
          </a:p>
          <a:p>
            <a:r>
              <a:rPr lang="en-US" sz="1200" i="1" dirty="0">
                <a:solidFill>
                  <a:srgbClr val="231490"/>
                </a:solidFill>
                <a:latin typeface="Segoe UI" panose="020B0502040204020203" pitchFamily="34" charset="0"/>
              </a:rPr>
              <a:t>“No person in the United State shall, on the basis of sex, be excluded from participation in, be denied the benefits of, or be subjected to discrimination under any educational program or activity receiving Federal financial assistance.”</a:t>
            </a:r>
          </a:p>
          <a:p>
            <a:endParaRPr lang="en-US" sz="1200" i="1" dirty="0">
              <a:solidFill>
                <a:srgbClr val="231490"/>
              </a:solidFill>
              <a:latin typeface="Segoe UI" panose="020B0502040204020203" pitchFamily="34" charset="0"/>
            </a:endParaRPr>
          </a:p>
          <a:p>
            <a:r>
              <a:rPr lang="en-US" dirty="0"/>
              <a:t>Congress passed Title IX in response to the marked educational inequalities women faced prior to the 1970s. Before Title IX, women were often excluded from or had only limited access to educational programs. </a:t>
            </a:r>
            <a:r>
              <a:rPr lang="en-US" sz="1200" i="0" dirty="0">
                <a:solidFill>
                  <a:srgbClr val="231490"/>
                </a:solidFill>
                <a:latin typeface="Segoe UI" panose="020B0502040204020203" pitchFamily="34" charset="0"/>
              </a:rPr>
              <a:t>Efforts were </a:t>
            </a:r>
            <a:r>
              <a:rPr lang="en-US" sz="1200" i="0" baseline="0" dirty="0">
                <a:solidFill>
                  <a:srgbClr val="231490"/>
                </a:solidFill>
                <a:latin typeface="Segoe UI" panose="020B0502040204020203" pitchFamily="34" charset="0"/>
              </a:rPr>
              <a:t>initially focused on equity in sports programs. </a:t>
            </a:r>
          </a:p>
          <a:p>
            <a:pPr marL="171450" indent="-171450">
              <a:buFont typeface="Arial" panose="020B0604020202020204" pitchFamily="34" charset="0"/>
              <a:buChar char="•"/>
            </a:pPr>
            <a:r>
              <a:rPr lang="en-US" dirty="0"/>
              <a:t>7 Elite colleges and universities set quotas for the admission of women or prohibited them from attending altogether; those that accepted applications from women often required higher test scores and grades for their admission. </a:t>
            </a:r>
          </a:p>
          <a:p>
            <a:pPr marL="171450" indent="-171450">
              <a:buFont typeface="Arial" panose="020B0604020202020204" pitchFamily="34" charset="0"/>
              <a:buChar char="•"/>
            </a:pPr>
            <a:r>
              <a:rPr lang="en-US" dirty="0"/>
              <a:t>Once admitted to schools, women had less access to scholarships; were excluded from “male” programs, such as medicine; and faced more restrictive rules, such as early curfews, than their male peers.</a:t>
            </a:r>
          </a:p>
          <a:p>
            <a:pPr marL="171450" indent="-171450">
              <a:buFont typeface="Arial" panose="020B0604020202020204" pitchFamily="34" charset="0"/>
              <a:buChar char="•"/>
            </a:pPr>
            <a:r>
              <a:rPr lang="en-US" dirty="0"/>
              <a:t> Discrimination extended beyond students; women faculty were more frequently denied tenure than their male counterparts, required to take pregnancy and maternity leaves, or prohibited from entering faculty clubs. In part as a result of these inequalities, only 8 percent of women age 19 and older were college graduates in 1970, compared with 14 percent of </a:t>
            </a:r>
            <a:r>
              <a:rPr lang="en-US" dirty="0" err="1"/>
              <a:t>men.</a:t>
            </a:r>
            <a:r>
              <a:rPr lang="en-US" sz="1200" i="0" baseline="0" dirty="0" err="1">
                <a:solidFill>
                  <a:srgbClr val="231490"/>
                </a:solidFill>
                <a:latin typeface="Segoe UI" panose="020B0502040204020203" pitchFamily="34" charset="0"/>
              </a:rPr>
              <a:t>Recent</a:t>
            </a:r>
            <a:r>
              <a:rPr lang="en-US" sz="1200" i="0" baseline="0" dirty="0">
                <a:solidFill>
                  <a:srgbClr val="231490"/>
                </a:solidFill>
                <a:latin typeface="Segoe UI" panose="020B0502040204020203" pitchFamily="34" charset="0"/>
              </a:rPr>
              <a:t> changes have </a:t>
            </a:r>
          </a:p>
          <a:p>
            <a:pPr marL="171450" indent="-171450">
              <a:buFont typeface="Arial" panose="020B0604020202020204" pitchFamily="34" charset="0"/>
              <a:buChar char="•"/>
            </a:pPr>
            <a:endParaRPr lang="en-US" sz="1200" i="0" baseline="0" dirty="0">
              <a:solidFill>
                <a:srgbClr val="231490"/>
              </a:solidFill>
              <a:latin typeface="Segoe UI" panose="020B0502040204020203" pitchFamily="34" charset="0"/>
            </a:endParaRPr>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10"/>
          </p:nvPr>
        </p:nvSpPr>
        <p:spPr/>
        <p:txBody>
          <a:bodyPr/>
          <a:lstStyle/>
          <a:p>
            <a:fld id="{E896E197-3A88-4EEC-8131-7C2C7E3E30CF}" type="slidenum">
              <a:rPr lang="en-US" smtClean="0"/>
              <a:t>7</a:t>
            </a:fld>
            <a:endParaRPr lang="en-US" dirty="0"/>
          </a:p>
        </p:txBody>
      </p:sp>
    </p:spTree>
    <p:extLst>
      <p:ext uri="{BB962C8B-B14F-4D97-AF65-F5344CB8AC3E}">
        <p14:creationId xmlns:p14="http://schemas.microsoft.com/office/powerpoint/2010/main" val="418484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breadth</a:t>
            </a:r>
            <a:r>
              <a:rPr lang="en-US" baseline="0" dirty="0"/>
              <a:t> of </a:t>
            </a:r>
            <a:r>
              <a:rPr lang="en-US" dirty="0"/>
              <a:t>Typical Title IX Concerns.</a:t>
            </a:r>
            <a:r>
              <a:rPr lang="en-US" baseline="0" dirty="0"/>
              <a:t>  They are divided into two areas – discrimination and harassment. </a:t>
            </a:r>
            <a:endParaRPr lang="en-US" dirty="0"/>
          </a:p>
          <a:p>
            <a:r>
              <a:rPr lang="en-US" dirty="0"/>
              <a:t>Discrimination &amp; Harassment</a:t>
            </a:r>
          </a:p>
          <a:p>
            <a:r>
              <a:rPr lang="en-US" dirty="0"/>
              <a:t>The new regulations deal</a:t>
            </a:r>
            <a:r>
              <a:rPr lang="en-US" baseline="0" dirty="0"/>
              <a:t> with harassment – as a form of discrimination.</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8</a:t>
            </a:fld>
            <a:endParaRPr lang="en-US" dirty="0"/>
          </a:p>
        </p:txBody>
      </p:sp>
    </p:spTree>
    <p:extLst>
      <p:ext uri="{BB962C8B-B14F-4D97-AF65-F5344CB8AC3E}">
        <p14:creationId xmlns:p14="http://schemas.microsoft.com/office/powerpoint/2010/main" val="167812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RCSS has</a:t>
            </a:r>
            <a:r>
              <a:rPr lang="en-US" baseline="0" dirty="0"/>
              <a:t> two policies that relate to non discrimination:  </a:t>
            </a:r>
          </a:p>
          <a:p>
            <a:pPr marL="171450" indent="-171450">
              <a:buFont typeface="Arial" panose="020B0604020202020204" pitchFamily="34" charset="0"/>
              <a:buChar char="•"/>
            </a:pPr>
            <a:r>
              <a:rPr lang="en-US" baseline="0" dirty="0"/>
              <a:t>Policy GAAA – Equal Opportunity Employment</a:t>
            </a:r>
          </a:p>
          <a:p>
            <a:pPr marL="628650" lvl="1" indent="-171450">
              <a:buFont typeface="Arial" panose="020B0604020202020204" pitchFamily="34" charset="0"/>
              <a:buChar char="•"/>
            </a:pPr>
            <a:r>
              <a:rPr lang="en-US" baseline="0" dirty="0"/>
              <a:t>Don’t discriminate on basis of sex (including gender identity) age, race, disability religion or national origin</a:t>
            </a:r>
          </a:p>
          <a:p>
            <a:pPr marL="628650" lvl="1" indent="-171450">
              <a:buFont typeface="Arial" panose="020B0604020202020204" pitchFamily="34" charset="0"/>
              <a:buChar char="•"/>
            </a:pPr>
            <a:r>
              <a:rPr lang="en-US" baseline="0" dirty="0"/>
              <a:t>Applies to education programs and activities</a:t>
            </a:r>
          </a:p>
          <a:p>
            <a:pPr marL="628650" lvl="1" indent="-171450">
              <a:buFont typeface="Arial" panose="020B0604020202020204" pitchFamily="34" charset="0"/>
              <a:buChar char="•"/>
            </a:pPr>
            <a:r>
              <a:rPr lang="en-US" baseline="0" dirty="0"/>
              <a:t>Applies to admissions to facilities operated by the Board</a:t>
            </a:r>
          </a:p>
          <a:p>
            <a:pPr marL="628650" lvl="1" indent="-171450">
              <a:buFont typeface="Arial" panose="020B0604020202020204" pitchFamily="34" charset="0"/>
              <a:buChar char="•"/>
            </a:pPr>
            <a:r>
              <a:rPr lang="en-US" baseline="0" dirty="0"/>
              <a:t>Applies to employment practices</a:t>
            </a:r>
          </a:p>
          <a:p>
            <a:pPr marL="628650" lvl="1" indent="-171450">
              <a:buFont typeface="Arial" panose="020B0604020202020204" pitchFamily="34" charset="0"/>
              <a:buChar char="•"/>
            </a:pPr>
            <a:endParaRPr lang="en-US" baseline="0" dirty="0"/>
          </a:p>
          <a:p>
            <a:pPr marL="628650" lvl="1" indent="-171450">
              <a:buFont typeface="Arial" panose="020B0604020202020204" pitchFamily="34" charset="0"/>
              <a:buChar char="•"/>
            </a:pPr>
            <a:r>
              <a:rPr lang="en-US" baseline="0" dirty="0"/>
              <a:t>Related legislation – Title IX, Title VI and VII of the Civil Rights Acts of 1964 and 199t, section 504, Age Discrimination in </a:t>
            </a:r>
            <a:r>
              <a:rPr lang="en-US" baseline="0" dirty="0" err="1"/>
              <a:t>Employement</a:t>
            </a:r>
            <a:r>
              <a:rPr lang="en-US" baseline="0" dirty="0"/>
              <a:t> Act and Equal Pay Act and American with Disability Act. </a:t>
            </a:r>
          </a:p>
          <a:p>
            <a:pPr marL="628650" lvl="1" indent="-171450">
              <a:buFont typeface="Arial" panose="020B0604020202020204" pitchFamily="34" charset="0"/>
              <a:buChar char="•"/>
            </a:pPr>
            <a:r>
              <a:rPr lang="en-US" baseline="0" dirty="0"/>
              <a:t>Superintendent will</a:t>
            </a:r>
          </a:p>
          <a:p>
            <a:pPr marL="1085850" lvl="2" indent="-171450">
              <a:buFont typeface="Arial" panose="020B0604020202020204" pitchFamily="34" charset="0"/>
              <a:buChar char="•"/>
            </a:pPr>
            <a:r>
              <a:rPr lang="en-US" baseline="0" dirty="0"/>
              <a:t>Coordinate efforts to comply</a:t>
            </a:r>
          </a:p>
          <a:p>
            <a:pPr marL="1085850" lvl="2" indent="-171450">
              <a:buFont typeface="Arial" panose="020B0604020202020204" pitchFamily="34" charset="0"/>
              <a:buChar char="•"/>
            </a:pPr>
            <a:r>
              <a:rPr lang="en-US" baseline="0" dirty="0"/>
              <a:t>Keep records</a:t>
            </a:r>
          </a:p>
          <a:p>
            <a:pPr marL="1085850" lvl="2" indent="-171450">
              <a:buFont typeface="Arial" panose="020B0604020202020204" pitchFamily="34" charset="0"/>
              <a:buChar char="•"/>
            </a:pPr>
            <a:r>
              <a:rPr lang="en-US" baseline="0" dirty="0"/>
              <a:t>Investigate complaints</a:t>
            </a:r>
          </a:p>
          <a:p>
            <a:pPr marL="1085850" lvl="2" indent="-171450">
              <a:buFont typeface="Arial" panose="020B0604020202020204" pitchFamily="34" charset="0"/>
              <a:buChar char="•"/>
            </a:pPr>
            <a:r>
              <a:rPr lang="en-US" baseline="0" dirty="0"/>
              <a:t>Administer a grievance procedure for employees &amp; students</a:t>
            </a:r>
          </a:p>
          <a:p>
            <a:pPr marL="1085850" lvl="2" indent="-171450">
              <a:buFont typeface="Arial" panose="020B0604020202020204" pitchFamily="34" charset="0"/>
              <a:buChar char="•"/>
            </a:pPr>
            <a:r>
              <a:rPr lang="en-US" baseline="0" dirty="0"/>
              <a:t>Provide for publication of policy to all students, parents, employees, employment agencies and professional associations</a:t>
            </a:r>
          </a:p>
          <a:p>
            <a:pPr marL="1085850" lvl="2"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9</a:t>
            </a:fld>
            <a:endParaRPr lang="en-US" dirty="0"/>
          </a:p>
        </p:txBody>
      </p:sp>
    </p:spTree>
    <p:extLst>
      <p:ext uri="{BB962C8B-B14F-4D97-AF65-F5344CB8AC3E}">
        <p14:creationId xmlns:p14="http://schemas.microsoft.com/office/powerpoint/2010/main" val="292001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906B-ECC6-4973-9498-76D400BC8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4CA99A-DDB7-4D13-BD13-90B3A01C2C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E9BE3D-6706-4529-8AA0-AE542A9779E0}"/>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5" name="Footer Placeholder 4">
            <a:extLst>
              <a:ext uri="{FF2B5EF4-FFF2-40B4-BE49-F238E27FC236}">
                <a16:creationId xmlns:a16="http://schemas.microsoft.com/office/drawing/2014/main" id="{044F2945-D573-4364-BC7C-D4F73A82F9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56FF32-0448-4642-A4A6-795534A5AD0A}"/>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1377633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758E-0B01-4FFC-9D87-0469BE987D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009F22-A5FE-4669-BC60-B13A9280EA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FE3BA-0508-41C8-8357-381C7AD20316}"/>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5" name="Footer Placeholder 4">
            <a:extLst>
              <a:ext uri="{FF2B5EF4-FFF2-40B4-BE49-F238E27FC236}">
                <a16:creationId xmlns:a16="http://schemas.microsoft.com/office/drawing/2014/main" id="{62DEEAC5-CD0F-4735-93E0-3E7E39A7D8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46844C-5836-42A7-8D7E-D583B319E458}"/>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173804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B5C2FA-B63E-4BED-8799-8B73A542FA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E512E0-D575-4EEA-ABDF-3F426F1487E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1E4C5-F932-41F0-AE21-82D8B4068975}"/>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5" name="Footer Placeholder 4">
            <a:extLst>
              <a:ext uri="{FF2B5EF4-FFF2-40B4-BE49-F238E27FC236}">
                <a16:creationId xmlns:a16="http://schemas.microsoft.com/office/drawing/2014/main" id="{E98D1564-3958-48AC-BC32-F162712694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722CC1-7E2F-4416-8486-10F08CEE891C}"/>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90710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46BD-943B-4009-9291-E5EAE3E7B6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87B6BA-F981-4580-BCE6-E991B00E08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B0A17-9C14-4718-975B-DBE09295E893}"/>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5" name="Footer Placeholder 4">
            <a:extLst>
              <a:ext uri="{FF2B5EF4-FFF2-40B4-BE49-F238E27FC236}">
                <a16:creationId xmlns:a16="http://schemas.microsoft.com/office/drawing/2014/main" id="{C99C78C4-C9E6-408A-99FD-A5A7310D80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B2A517-10E5-4D57-8B6D-9ECD314CC78A}"/>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376132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DF968-0A9B-4C28-8B6C-B5E3D37E2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1B2BF-8C48-4345-9072-D37913C2B6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798214-64AE-411D-8EDE-94A64F43B27B}"/>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5" name="Footer Placeholder 4">
            <a:extLst>
              <a:ext uri="{FF2B5EF4-FFF2-40B4-BE49-F238E27FC236}">
                <a16:creationId xmlns:a16="http://schemas.microsoft.com/office/drawing/2014/main" id="{85013932-5D5E-4C9E-BFE2-D157B15302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9AA6AF-22DD-423D-B61A-B77489EF9F9D}"/>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180707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55F8-1E9E-40E0-A063-1D1DE778C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4A3CE-61EC-4176-8527-3C385A6E81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9DF72C-16C1-4C91-925A-E7D7E010F7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5C1110-13B6-4C1A-B263-55BD8D44F473}"/>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6" name="Footer Placeholder 5">
            <a:extLst>
              <a:ext uri="{FF2B5EF4-FFF2-40B4-BE49-F238E27FC236}">
                <a16:creationId xmlns:a16="http://schemas.microsoft.com/office/drawing/2014/main" id="{ECC5B090-48FD-495D-9D42-A03C814AC7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9EFAEB-E16D-4B65-84C8-D43FA710F0F4}"/>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241977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9EB5A-AA8D-4630-8466-526BC60644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F3A93F-DDD4-46B4-8EE3-D4196ED831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9CFF77-54A8-452C-8EC8-F1B05EED40F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D0600A-429F-465E-9570-CAC56694E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5D3DB6-C2B6-4ECD-BDAB-41A844696A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E5E365-0FE1-447B-9A11-15B566CF01E9}"/>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8" name="Footer Placeholder 7">
            <a:extLst>
              <a:ext uri="{FF2B5EF4-FFF2-40B4-BE49-F238E27FC236}">
                <a16:creationId xmlns:a16="http://schemas.microsoft.com/office/drawing/2014/main" id="{B8FB4A7A-2A6B-4D43-9407-3B08A3982F1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D740105-79A8-4035-A02B-ABBD6BDFB8D8}"/>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297475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7392D-24DF-4882-9089-5E34973F38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ABB6DC-53C3-443D-A783-6628F0C3E1D4}"/>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4" name="Footer Placeholder 3">
            <a:extLst>
              <a:ext uri="{FF2B5EF4-FFF2-40B4-BE49-F238E27FC236}">
                <a16:creationId xmlns:a16="http://schemas.microsoft.com/office/drawing/2014/main" id="{B60AB2FA-5C9E-449D-B4A1-51ABAF0E4ED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783B00-097B-4C2B-9D42-2FD0CA98F257}"/>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147131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552D87-B4DB-42D4-8964-0AB93F2043F6}"/>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3" name="Footer Placeholder 2">
            <a:extLst>
              <a:ext uri="{FF2B5EF4-FFF2-40B4-BE49-F238E27FC236}">
                <a16:creationId xmlns:a16="http://schemas.microsoft.com/office/drawing/2014/main" id="{12F3C1B1-0653-4F16-A746-7031359E899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1A3D3B-4391-4F93-8684-4841F2254F77}"/>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2058898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46815-A81C-4F61-BE70-4234F31E60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9C6F64-5527-4F60-8E98-BB5573453C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7BC412-D8BD-4D37-B3F8-DEF876AAF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6D9C4F-A977-438B-B38F-9BD88DE0BC95}"/>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6" name="Footer Placeholder 5">
            <a:extLst>
              <a:ext uri="{FF2B5EF4-FFF2-40B4-BE49-F238E27FC236}">
                <a16:creationId xmlns:a16="http://schemas.microsoft.com/office/drawing/2014/main" id="{9F075369-D4B2-418A-8BA1-45E6FBD9E4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99B5A1-C6A2-43AB-BB56-5D7B0AE89388}"/>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155227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539C-2DB9-432C-A4E3-274F08BAF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2DB35E-058A-4DD8-BB7D-5E5793794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8303BD0-C337-465E-91D5-D35CCFEAB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8A8671-5ACB-4FD5-93AE-A533A30D2DC4}"/>
              </a:ext>
            </a:extLst>
          </p:cNvPr>
          <p:cNvSpPr>
            <a:spLocks noGrp="1"/>
          </p:cNvSpPr>
          <p:nvPr>
            <p:ph type="dt" sz="half" idx="10"/>
          </p:nvPr>
        </p:nvSpPr>
        <p:spPr/>
        <p:txBody>
          <a:bodyPr/>
          <a:lstStyle/>
          <a:p>
            <a:fld id="{7211A1D2-C84F-4B5C-AD88-0C1B5249E6FF}" type="datetimeFigureOut">
              <a:rPr lang="en-US" smtClean="0"/>
              <a:t>9/8/2021</a:t>
            </a:fld>
            <a:endParaRPr lang="en-US" dirty="0"/>
          </a:p>
        </p:txBody>
      </p:sp>
      <p:sp>
        <p:nvSpPr>
          <p:cNvPr id="6" name="Footer Placeholder 5">
            <a:extLst>
              <a:ext uri="{FF2B5EF4-FFF2-40B4-BE49-F238E27FC236}">
                <a16:creationId xmlns:a16="http://schemas.microsoft.com/office/drawing/2014/main" id="{08AAE7C7-1835-4D86-A32F-E28F3F37E8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99D618-BF9F-4697-80C3-8D6F0CC67281}"/>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3983843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A6FA90-BC83-458C-89CF-B3740F089D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DE8DD5-7629-49F2-9E05-F0B130CFE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30193-084C-47A2-AF87-0CB2ABE16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1A1D2-C84F-4B5C-AD88-0C1B5249E6FF}" type="datetimeFigureOut">
              <a:rPr lang="en-US" smtClean="0"/>
              <a:t>9/8/2021</a:t>
            </a:fld>
            <a:endParaRPr lang="en-US" dirty="0"/>
          </a:p>
        </p:txBody>
      </p:sp>
      <p:sp>
        <p:nvSpPr>
          <p:cNvPr id="5" name="Footer Placeholder 4">
            <a:extLst>
              <a:ext uri="{FF2B5EF4-FFF2-40B4-BE49-F238E27FC236}">
                <a16:creationId xmlns:a16="http://schemas.microsoft.com/office/drawing/2014/main" id="{BD168B04-9D2F-44CC-87AB-85D759C167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4AD49B3-A6B1-4A72-B197-695DF2E66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D213C-6671-4951-A3A9-998F454C0EB2}" type="slidenum">
              <a:rPr lang="en-US" smtClean="0"/>
              <a:t>‹#›</a:t>
            </a:fld>
            <a:endParaRPr lang="en-US" dirty="0"/>
          </a:p>
        </p:txBody>
      </p:sp>
    </p:spTree>
    <p:extLst>
      <p:ext uri="{BB962C8B-B14F-4D97-AF65-F5344CB8AC3E}">
        <p14:creationId xmlns:p14="http://schemas.microsoft.com/office/powerpoint/2010/main" val="3710330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www.rcboe.org/Page/62245"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hyperlink" Target="https://www.rcboe.org/site/handlers/filedownload.ashx?moduleinstanceid=121058&amp;dataid=134341&amp;FileName=Title%20IX%20Complaint%20Process%20-%208.10.20%20-%20Title%20IX%20Complaint%20Process.pdf"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hyperlink" Target="https://sites.ed.gov/titleix/" TargetMode="External"/><Relationship Id="rId3" Type="http://schemas.openxmlformats.org/officeDocument/2006/relationships/image" Target="../media/image2.png"/><Relationship Id="rId7" Type="http://schemas.openxmlformats.org/officeDocument/2006/relationships/hyperlink" Target="https://www2.ed.gov/about/offices/list/ocr/docs/tix_dis.html"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hyperlink" Target="https://www.gadoe.org/External-Affairs-and-Policy/Policy/Pages/Equity.aspx" TargetMode="External"/><Relationship Id="rId5" Type="http://schemas.openxmlformats.org/officeDocument/2006/relationships/hyperlink" Target="https://simbli.eboardsolutions.com/ePolicy/Policy.aspx?S=4137&amp;Sch=4137&amp;PC=JCDAG&amp;Z=P&amp;revNo=1.11&amp;srch=bullying&amp;ktype=Exact&amp;encu=xa9jwu0EeqNJP1lMR8zErI2Eu9hM2yurtmPs7R4uWoFty5bAYQjUPKPa6zi4eslshOmU1I0hI3Zbj2FZdQCXRnlKaPmQxnkYdNhL5tqjsLEhyZQ8Ha5WeplusdODislshmfrcyptOyNjMApIOHFkRtLSMMljejp1mFmdCyAehmYlUv" TargetMode="External"/><Relationship Id="rId10" Type="http://schemas.openxmlformats.org/officeDocument/2006/relationships/hyperlink" Target="mailto:glostar@boe.Richmond.k12.ga.us" TargetMode="External"/><Relationship Id="rId4" Type="http://schemas.openxmlformats.org/officeDocument/2006/relationships/hyperlink" Target="https://simbli.eboardsolutions.com/ePolicy/policy.aspx?PC=GAAA&amp;Sch=4137&amp;S=4137&amp;C=G&amp;RevNo=1.59&amp;T=A&amp;Z=P&amp;St=ADOPTED&amp;PG=6&amp;SN=true" TargetMode="External"/><Relationship Id="rId9" Type="http://schemas.openxmlformats.org/officeDocument/2006/relationships/hyperlink" Target="https://www.rcboe.org/Page/6224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a:solidFill>
                  <a:srgbClr val="231490"/>
                </a:solidFill>
                <a:latin typeface="Calibri" panose="020F0502020204030204" pitchFamily="34" charset="0"/>
                <a:cs typeface="Calibri" panose="020F0502020204030204" pitchFamily="34" charset="0"/>
              </a:rPr>
              <a:t>It’s Not Just About Sports: </a:t>
            </a:r>
          </a:p>
          <a:p>
            <a:pPr algn="ctr"/>
            <a:r>
              <a:rPr lang="en-US" altLang="en-US" sz="6000" b="1" dirty="0">
                <a:solidFill>
                  <a:srgbClr val="231490"/>
                </a:solidFill>
                <a:latin typeface="Calibri" panose="020F0502020204030204" pitchFamily="34" charset="0"/>
                <a:cs typeface="Calibri" panose="020F0502020204030204" pitchFamily="34" charset="0"/>
              </a:rPr>
              <a:t>Title IX Compliance 2021-22</a:t>
            </a:r>
            <a:endParaRPr lang="en-US" altLang="en-US"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rPr>
              <a:t>Training for School Title IX Coordinators</a:t>
            </a:r>
          </a:p>
          <a:p>
            <a:pPr marL="0" indent="0" algn="ctr">
              <a:buNone/>
            </a:pPr>
            <a:r>
              <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rPr>
              <a:t>Dr. LaMonica Hillman, Assistant Superintendent - Support Services</a:t>
            </a:r>
          </a:p>
          <a:p>
            <a:pPr marL="0" indent="0" algn="ctr">
              <a:buNone/>
            </a:pPr>
            <a:r>
              <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rPr>
              <a:t>Dr. Cecil Clark – Chief Human Resources Officer</a:t>
            </a:r>
          </a:p>
          <a:p>
            <a:pPr marL="0" indent="0" algn="ctr">
              <a:buNone/>
            </a:pPr>
            <a:r>
              <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rPr>
              <a:t>Dr. Aronica Gloster, Coordinator – Health Services/ System Title IX Coordinator</a:t>
            </a:r>
          </a:p>
          <a:p>
            <a:pPr marL="0" indent="0" algn="ctr">
              <a:buNone/>
            </a:pPr>
            <a:r>
              <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rPr>
              <a:t>July 28, 2021	9AM – 11AM	TEAMS</a:t>
            </a:r>
          </a:p>
        </p:txBody>
      </p:sp>
      <p:pic>
        <p:nvPicPr>
          <p:cNvPr id="9" name="Picture 8">
            <a:extLst>
              <a:ext uri="{FF2B5EF4-FFF2-40B4-BE49-F238E27FC236}">
                <a16:creationId xmlns:a16="http://schemas.microsoft.com/office/drawing/2014/main" id="{94EAC3EF-9666-4238-A603-54D4CFC64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19" y="0"/>
            <a:ext cx="5546781" cy="275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734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297455" y="102056"/>
            <a:ext cx="9210502" cy="1200329"/>
          </a:xfrm>
          <a:prstGeom prst="rect">
            <a:avLst/>
          </a:prstGeom>
          <a:noFill/>
        </p:spPr>
        <p:txBody>
          <a:bodyPr wrap="square" rtlCol="0">
            <a:spAutoFit/>
          </a:bodyPr>
          <a:lstStyle/>
          <a:p>
            <a:r>
              <a:rPr lang="en-US" sz="3600" b="1" dirty="0">
                <a:solidFill>
                  <a:schemeClr val="bg1"/>
                </a:solidFill>
              </a:rPr>
              <a:t>RCSS Board Policy GAEB: </a:t>
            </a:r>
          </a:p>
          <a:p>
            <a:r>
              <a:rPr lang="en-US" sz="3600" b="1" dirty="0">
                <a:solidFill>
                  <a:schemeClr val="bg1"/>
                </a:solidFill>
              </a:rPr>
              <a:t>Sexual Harassment of Employees</a:t>
            </a:r>
            <a:endParaRPr lang="en-US" sz="3600" b="1" dirty="0">
              <a:solidFill>
                <a:schemeClr val="bg1"/>
              </a:solidFill>
              <a:latin typeface="Segoe UI" panose="020B0502040204020203" pitchFamily="34" charset="0"/>
            </a:endParaRPr>
          </a:p>
        </p:txBody>
      </p:sp>
      <p:sp>
        <p:nvSpPr>
          <p:cNvPr id="2" name="Rectangle 1"/>
          <p:cNvSpPr/>
          <p:nvPr/>
        </p:nvSpPr>
        <p:spPr>
          <a:xfrm>
            <a:off x="297455" y="1302385"/>
            <a:ext cx="11169415" cy="5355312"/>
          </a:xfrm>
          <a:prstGeom prst="rect">
            <a:avLst/>
          </a:prstGeom>
        </p:spPr>
        <p:txBody>
          <a:bodyPr wrap="square">
            <a:spAutoFit/>
          </a:bodyPr>
          <a:lstStyle/>
          <a:p>
            <a:pPr fontAlgn="base"/>
            <a:r>
              <a:rPr lang="en-US" dirty="0">
                <a:solidFill>
                  <a:srgbClr val="231490"/>
                </a:solidFill>
              </a:rPr>
              <a:t>It is the policy of this school system to prohibit any act of harassment of students or employees by other students or employees based upon race, color, sex, national origin, religion, age or disability at all times and during all occasions while at school, in the workplace or at any school event or activity.  Harassment may include, but is not limited to, conduct or speech which entails unwelcome sexual advances, requests for sexual favors, taunts, threats, comments of a vulgar or demeaning nature, demands or physical contact which creates a hostile environment for a student or employee.  There may be other speech or conduct which employees or students experience as inappropriate or illegal harassment which should also be reported; harassment can take many forms and it is not possible to itemize every aspect of the harassment forbidden by this policy. </a:t>
            </a:r>
          </a:p>
          <a:p>
            <a:pPr fontAlgn="base"/>
            <a:endParaRPr lang="en-US" dirty="0">
              <a:solidFill>
                <a:srgbClr val="231490"/>
              </a:solidFill>
            </a:endParaRPr>
          </a:p>
          <a:p>
            <a:pPr fontAlgn="base"/>
            <a:r>
              <a:rPr lang="en-US" dirty="0">
                <a:solidFill>
                  <a:srgbClr val="231490"/>
                </a:solidFill>
              </a:rPr>
              <a:t>Any student, employee, applicant for employment, parent or other individual who believes he or she has been subjected to harassment or discrimination by other students or employees of the school system as prohibited by this policy should promptly report the same to the principal of their school or to the appropriate coordinator designated in policy GAAA/JAA, who will implement the Board's discriminatory complaints procedures as specified in that policy.  Students may also report harassment or discrimination to their school counselor or any administrator.  Students and employees will not be subjected to retaliation for reporting such harassment or discrimination.  If at any point in the investigation of reported sexual harassment of a student, the coordinator or designee determines that the reported harassment should more properly be termed abuse, the reported incident or situation shall be referred pursuant to the established protocol for child abuse investigation. </a:t>
            </a:r>
          </a:p>
          <a:p>
            <a:pPr fontAlgn="base"/>
            <a:endParaRPr lang="en-US" dirty="0"/>
          </a:p>
        </p:txBody>
      </p:sp>
    </p:spTree>
    <p:extLst>
      <p:ext uri="{BB962C8B-B14F-4D97-AF65-F5344CB8AC3E}">
        <p14:creationId xmlns:p14="http://schemas.microsoft.com/office/powerpoint/2010/main" val="36160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297455" y="102056"/>
            <a:ext cx="9210502" cy="1200329"/>
          </a:xfrm>
          <a:prstGeom prst="rect">
            <a:avLst/>
          </a:prstGeom>
          <a:noFill/>
        </p:spPr>
        <p:txBody>
          <a:bodyPr wrap="square" rtlCol="0">
            <a:spAutoFit/>
          </a:bodyPr>
          <a:lstStyle/>
          <a:p>
            <a:r>
              <a:rPr lang="en-US" sz="3600" b="1" dirty="0">
                <a:solidFill>
                  <a:schemeClr val="bg1"/>
                </a:solidFill>
              </a:rPr>
              <a:t>Board Policy GAEB: Sexual Harassment of Employees</a:t>
            </a:r>
            <a:endParaRPr lang="en-US" sz="3600" b="1" dirty="0">
              <a:solidFill>
                <a:schemeClr val="bg1"/>
              </a:solidFill>
              <a:latin typeface="Segoe UI" panose="020B0502040204020203" pitchFamily="34" charset="0"/>
            </a:endParaRPr>
          </a:p>
        </p:txBody>
      </p:sp>
      <p:sp>
        <p:nvSpPr>
          <p:cNvPr id="2" name="Rectangle 1"/>
          <p:cNvSpPr/>
          <p:nvPr/>
        </p:nvSpPr>
        <p:spPr>
          <a:xfrm>
            <a:off x="297455" y="1302385"/>
            <a:ext cx="11169415" cy="3693319"/>
          </a:xfrm>
          <a:prstGeom prst="rect">
            <a:avLst/>
          </a:prstGeom>
        </p:spPr>
        <p:txBody>
          <a:bodyPr wrap="square">
            <a:spAutoFit/>
          </a:bodyPr>
          <a:lstStyle/>
          <a:p>
            <a:pPr fontAlgn="base"/>
            <a:r>
              <a:rPr lang="en-US" b="1" dirty="0">
                <a:solidFill>
                  <a:srgbClr val="FF0000"/>
                </a:solidFill>
              </a:rPr>
              <a:t>It is the duty of all employees to promptly report harassment forbidden by this policy</a:t>
            </a:r>
            <a:r>
              <a:rPr lang="en-US" dirty="0">
                <a:solidFill>
                  <a:srgbClr val="231490"/>
                </a:solidFill>
              </a:rPr>
              <a:t>.  All supervisors will instruct their subordinates as to the content of this policy and, through appropriate staff development, enlighten employees as to the varied forms or expression of prohibited harassment.  The principals of all schools shall ensure that students and parents are informed through student handbooks and verbally that such harassment is strictly forbidden, how it is to be reported and the consequences for violating this policy.</a:t>
            </a:r>
          </a:p>
          <a:p>
            <a:pPr fontAlgn="base"/>
            <a:endParaRPr lang="en-US" dirty="0">
              <a:solidFill>
                <a:srgbClr val="231490"/>
              </a:solidFill>
            </a:endParaRPr>
          </a:p>
          <a:p>
            <a:pPr fontAlgn="base"/>
            <a:r>
              <a:rPr lang="en-US" dirty="0">
                <a:solidFill>
                  <a:srgbClr val="231490"/>
                </a:solidFill>
              </a:rPr>
              <a:t>Alleged violations of this policy will be investigated, and when it is determined that a violation has occurred, prompt appropriate disciplinary action will be taken against persons found to have violated this policy.  These actions include sanctions authorized by law, Board policy, and the Code of Student Conduct and Discipline.</a:t>
            </a:r>
          </a:p>
          <a:p>
            <a:pPr fontAlgn="base"/>
            <a:endParaRPr lang="en-US" dirty="0">
              <a:solidFill>
                <a:srgbClr val="231490"/>
              </a:solidFill>
            </a:endParaRPr>
          </a:p>
          <a:p>
            <a:pPr fontAlgn="base"/>
            <a:r>
              <a:rPr lang="en-US" dirty="0">
                <a:solidFill>
                  <a:srgbClr val="231490"/>
                </a:solidFill>
              </a:rPr>
              <a:t>When a student has found to have violated this policy and engaged in an act or acts of harassment, appropriate progressive disciplinary and rehabilitative actions will be taken in an effort to resolve the problem and eliminate the possibility of its recurrence.  These actions may include, but are not limited to:</a:t>
            </a:r>
          </a:p>
        </p:txBody>
      </p:sp>
    </p:spTree>
    <p:extLst>
      <p:ext uri="{BB962C8B-B14F-4D97-AF65-F5344CB8AC3E}">
        <p14:creationId xmlns:p14="http://schemas.microsoft.com/office/powerpoint/2010/main" val="2686504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297455" y="102056"/>
            <a:ext cx="9210502" cy="1200329"/>
          </a:xfrm>
          <a:prstGeom prst="rect">
            <a:avLst/>
          </a:prstGeom>
          <a:noFill/>
        </p:spPr>
        <p:txBody>
          <a:bodyPr wrap="square" rtlCol="0">
            <a:spAutoFit/>
          </a:bodyPr>
          <a:lstStyle/>
          <a:p>
            <a:r>
              <a:rPr lang="en-US" sz="3600" b="1" dirty="0">
                <a:solidFill>
                  <a:schemeClr val="bg1"/>
                </a:solidFill>
              </a:rPr>
              <a:t>Board Policy GAEB: Sexual Harassment of Employees</a:t>
            </a:r>
            <a:endParaRPr lang="en-US" sz="3600" b="1" dirty="0">
              <a:solidFill>
                <a:schemeClr val="bg1"/>
              </a:solidFill>
              <a:latin typeface="Segoe UI" panose="020B0502040204020203" pitchFamily="34" charset="0"/>
            </a:endParaRPr>
          </a:p>
        </p:txBody>
      </p:sp>
      <p:sp>
        <p:nvSpPr>
          <p:cNvPr id="2" name="Rectangle 1"/>
          <p:cNvSpPr/>
          <p:nvPr/>
        </p:nvSpPr>
        <p:spPr>
          <a:xfrm>
            <a:off x="511292" y="1404441"/>
            <a:ext cx="11169415" cy="5355312"/>
          </a:xfrm>
          <a:prstGeom prst="rect">
            <a:avLst/>
          </a:prstGeom>
        </p:spPr>
        <p:txBody>
          <a:bodyPr wrap="square">
            <a:spAutoFit/>
          </a:bodyPr>
          <a:lstStyle/>
          <a:p>
            <a:pPr marL="800100" lvl="1" indent="-342900">
              <a:buFont typeface="+mj-lt"/>
              <a:buAutoNum type="arabicPeriod"/>
            </a:pPr>
            <a:r>
              <a:rPr lang="en-US" dirty="0">
                <a:solidFill>
                  <a:srgbClr val="231490"/>
                </a:solidFill>
              </a:rPr>
              <a:t>Student counseling;</a:t>
            </a:r>
          </a:p>
          <a:p>
            <a:pPr marL="800100" lvl="1" indent="-342900">
              <a:buFont typeface="+mj-lt"/>
              <a:buAutoNum type="arabicPeriod"/>
            </a:pPr>
            <a:r>
              <a:rPr lang="en-US" dirty="0">
                <a:solidFill>
                  <a:srgbClr val="231490"/>
                </a:solidFill>
              </a:rPr>
              <a:t>Family counseling;</a:t>
            </a:r>
          </a:p>
          <a:p>
            <a:pPr marL="800100" lvl="1" indent="-342900">
              <a:buFont typeface="+mj-lt"/>
              <a:buAutoNum type="arabicPeriod"/>
            </a:pPr>
            <a:r>
              <a:rPr lang="en-US" dirty="0">
                <a:solidFill>
                  <a:srgbClr val="231490"/>
                </a:solidFill>
              </a:rPr>
              <a:t>Specialized training;</a:t>
            </a:r>
          </a:p>
          <a:p>
            <a:pPr marL="800100" lvl="1" indent="-342900">
              <a:buFont typeface="+mj-lt"/>
              <a:buAutoNum type="arabicPeriod"/>
            </a:pPr>
            <a:r>
              <a:rPr lang="en-US" dirty="0">
                <a:solidFill>
                  <a:srgbClr val="231490"/>
                </a:solidFill>
              </a:rPr>
              <a:t>Referral to outside agencies;</a:t>
            </a:r>
          </a:p>
          <a:p>
            <a:pPr marL="800100" lvl="1" indent="-342900">
              <a:buFont typeface="+mj-lt"/>
              <a:buAutoNum type="arabicPeriod"/>
            </a:pPr>
            <a:r>
              <a:rPr lang="en-US" dirty="0">
                <a:solidFill>
                  <a:srgbClr val="231490"/>
                </a:solidFill>
              </a:rPr>
              <a:t>Detention;</a:t>
            </a:r>
          </a:p>
          <a:p>
            <a:pPr marL="800100" lvl="1" indent="-342900">
              <a:buFont typeface="+mj-lt"/>
              <a:buAutoNum type="arabicPeriod"/>
            </a:pPr>
            <a:r>
              <a:rPr lang="en-US" dirty="0">
                <a:solidFill>
                  <a:srgbClr val="231490"/>
                </a:solidFill>
              </a:rPr>
              <a:t>In-School and Out-of-School Suspension, including Long-Term Suspension;</a:t>
            </a:r>
          </a:p>
          <a:p>
            <a:pPr marL="800100" lvl="1" indent="-342900">
              <a:buFont typeface="+mj-lt"/>
              <a:buAutoNum type="arabicPeriod"/>
            </a:pPr>
            <a:r>
              <a:rPr lang="en-US" dirty="0">
                <a:solidFill>
                  <a:srgbClr val="231490"/>
                </a:solidFill>
              </a:rPr>
              <a:t>Class or School Transfer;</a:t>
            </a:r>
          </a:p>
          <a:p>
            <a:pPr marL="800100" lvl="1" indent="-342900">
              <a:buFont typeface="+mj-lt"/>
              <a:buAutoNum type="arabicPeriod"/>
            </a:pPr>
            <a:r>
              <a:rPr lang="en-US" dirty="0">
                <a:solidFill>
                  <a:srgbClr val="231490"/>
                </a:solidFill>
              </a:rPr>
              <a:t>Revocation of Out of Zone School Assignments or Exceptions;</a:t>
            </a:r>
          </a:p>
          <a:p>
            <a:pPr marL="800100" lvl="1" indent="-342900">
              <a:buFont typeface="+mj-lt"/>
              <a:buAutoNum type="arabicPeriod"/>
            </a:pPr>
            <a:r>
              <a:rPr lang="en-US" dirty="0">
                <a:solidFill>
                  <a:srgbClr val="231490"/>
                </a:solidFill>
              </a:rPr>
              <a:t>Expulsion.</a:t>
            </a:r>
          </a:p>
          <a:p>
            <a:endParaRPr lang="en-US" dirty="0">
              <a:solidFill>
                <a:srgbClr val="231490"/>
              </a:solidFill>
            </a:endParaRPr>
          </a:p>
          <a:p>
            <a:pPr fontAlgn="base"/>
            <a:r>
              <a:rPr lang="en-US" dirty="0">
                <a:solidFill>
                  <a:srgbClr val="231490"/>
                </a:solidFill>
              </a:rPr>
              <a:t>When an employee is found to have violated this policy and engaged in an act or acts of harassment, the Superintendent may recommend all or any combination of the following discipline, as appropriate, in order to address and remedy instances of harassment:</a:t>
            </a:r>
          </a:p>
          <a:p>
            <a:pPr marL="800100" lvl="1" indent="-342900">
              <a:buFont typeface="+mj-lt"/>
              <a:buAutoNum type="arabicPeriod"/>
            </a:pPr>
            <a:r>
              <a:rPr lang="en-US" dirty="0">
                <a:solidFill>
                  <a:srgbClr val="231490"/>
                </a:solidFill>
              </a:rPr>
              <a:t>Conference;</a:t>
            </a:r>
          </a:p>
          <a:p>
            <a:pPr marL="800100" lvl="1" indent="-342900">
              <a:buFont typeface="+mj-lt"/>
              <a:buAutoNum type="arabicPeriod"/>
            </a:pPr>
            <a:r>
              <a:rPr lang="en-US" dirty="0">
                <a:solidFill>
                  <a:srgbClr val="231490"/>
                </a:solidFill>
              </a:rPr>
              <a:t>Letter of Direction;</a:t>
            </a:r>
          </a:p>
          <a:p>
            <a:pPr marL="800100" lvl="1" indent="-342900">
              <a:buFont typeface="+mj-lt"/>
              <a:buAutoNum type="arabicPeriod"/>
            </a:pPr>
            <a:r>
              <a:rPr lang="en-US" dirty="0">
                <a:solidFill>
                  <a:srgbClr val="231490"/>
                </a:solidFill>
              </a:rPr>
              <a:t>Reassignment;</a:t>
            </a:r>
          </a:p>
          <a:p>
            <a:pPr marL="800100" lvl="1" indent="-342900">
              <a:buFont typeface="+mj-lt"/>
              <a:buAutoNum type="arabicPeriod"/>
            </a:pPr>
            <a:r>
              <a:rPr lang="en-US" dirty="0">
                <a:solidFill>
                  <a:srgbClr val="231490"/>
                </a:solidFill>
              </a:rPr>
              <a:t>Letter of Reprimand;</a:t>
            </a:r>
          </a:p>
          <a:p>
            <a:pPr marL="800100" lvl="1" indent="-342900">
              <a:buFont typeface="+mj-lt"/>
              <a:buAutoNum type="arabicPeriod"/>
            </a:pPr>
            <a:r>
              <a:rPr lang="en-US" dirty="0">
                <a:solidFill>
                  <a:srgbClr val="231490"/>
                </a:solidFill>
              </a:rPr>
              <a:t>Suspension; or</a:t>
            </a:r>
          </a:p>
          <a:p>
            <a:pPr marL="800100" lvl="1" indent="-342900">
              <a:buFont typeface="+mj-lt"/>
              <a:buAutoNum type="arabicPeriod"/>
            </a:pPr>
            <a:r>
              <a:rPr lang="en-US" dirty="0">
                <a:solidFill>
                  <a:srgbClr val="231490"/>
                </a:solidFill>
              </a:rPr>
              <a:t>Termination.</a:t>
            </a:r>
          </a:p>
        </p:txBody>
      </p:sp>
    </p:spTree>
    <p:extLst>
      <p:ext uri="{BB962C8B-B14F-4D97-AF65-F5344CB8AC3E}">
        <p14:creationId xmlns:p14="http://schemas.microsoft.com/office/powerpoint/2010/main" val="395616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297455" y="102056"/>
            <a:ext cx="9210502" cy="1200329"/>
          </a:xfrm>
          <a:prstGeom prst="rect">
            <a:avLst/>
          </a:prstGeom>
          <a:noFill/>
        </p:spPr>
        <p:txBody>
          <a:bodyPr wrap="square" rtlCol="0">
            <a:spAutoFit/>
          </a:bodyPr>
          <a:lstStyle/>
          <a:p>
            <a:r>
              <a:rPr lang="en-US" sz="3600" b="1" dirty="0">
                <a:solidFill>
                  <a:schemeClr val="bg1"/>
                </a:solidFill>
              </a:rPr>
              <a:t>Board Policy GAEB: Sexual Harassment of Employees</a:t>
            </a:r>
            <a:endParaRPr lang="en-US" sz="3600" b="1" dirty="0">
              <a:solidFill>
                <a:schemeClr val="bg1"/>
              </a:solidFill>
              <a:latin typeface="Segoe UI" panose="020B0502040204020203" pitchFamily="34" charset="0"/>
            </a:endParaRPr>
          </a:p>
        </p:txBody>
      </p:sp>
      <p:sp>
        <p:nvSpPr>
          <p:cNvPr id="2" name="Rectangle 1"/>
          <p:cNvSpPr/>
          <p:nvPr/>
        </p:nvSpPr>
        <p:spPr>
          <a:xfrm>
            <a:off x="511292" y="1404441"/>
            <a:ext cx="11258342" cy="4247317"/>
          </a:xfrm>
          <a:prstGeom prst="rect">
            <a:avLst/>
          </a:prstGeom>
        </p:spPr>
        <p:txBody>
          <a:bodyPr wrap="square">
            <a:spAutoFit/>
          </a:bodyPr>
          <a:lstStyle/>
          <a:p>
            <a:pPr fontAlgn="base"/>
            <a:r>
              <a:rPr lang="en-US" dirty="0">
                <a:solidFill>
                  <a:srgbClr val="231490"/>
                </a:solidFill>
              </a:rPr>
              <a:t>Notwithstanding the above progressive and varied discipline options, the Local Board notes that certain words or terms which are of a particularly egregious and inflammatory nature will not be tolerated.  Harassment of an egregious or inflammatory nature which is particularly insulting or demeaning to a particular race, gender, sexual orientation or identity, religion, age or disability (</a:t>
            </a:r>
            <a:r>
              <a:rPr lang="en-US" i="1" dirty="0">
                <a:solidFill>
                  <a:srgbClr val="231490"/>
                </a:solidFill>
              </a:rPr>
              <a:t>e.g</a:t>
            </a:r>
            <a:r>
              <a:rPr lang="en-US" dirty="0">
                <a:solidFill>
                  <a:srgbClr val="231490"/>
                </a:solidFill>
              </a:rPr>
              <a:t>., the “N” word) may result in the Superintendent’s recommendation of termination, and in no less than ten (10) days suspension and sensitivity training.</a:t>
            </a:r>
          </a:p>
          <a:p>
            <a:pPr fontAlgn="base"/>
            <a:endParaRPr lang="en-US" dirty="0">
              <a:solidFill>
                <a:srgbClr val="231490"/>
              </a:solidFill>
            </a:endParaRPr>
          </a:p>
          <a:p>
            <a:pPr fontAlgn="base"/>
            <a:r>
              <a:rPr lang="en-US" dirty="0">
                <a:solidFill>
                  <a:srgbClr val="231490"/>
                </a:solidFill>
              </a:rPr>
              <a:t>Furthermore, when an employee is found to have violated this policy and engaged in an act or acts of egregious and inflammatory harassment toward a student or students, the Superintendent shall recommend that the Board terminate the employment of such employee. </a:t>
            </a:r>
          </a:p>
          <a:p>
            <a:pPr fontAlgn="base"/>
            <a:endParaRPr lang="en-US" dirty="0">
              <a:solidFill>
                <a:srgbClr val="231490"/>
              </a:solidFill>
            </a:endParaRPr>
          </a:p>
          <a:p>
            <a:pPr fontAlgn="base"/>
            <a:r>
              <a:rPr lang="en-US" dirty="0">
                <a:solidFill>
                  <a:srgbClr val="231490"/>
                </a:solidFill>
              </a:rPr>
              <a:t>All substantiated allegations of harassment committed by certified personnel shall be reported, as required by law, to the Professional Practices Section of the Professional Standards Commission.</a:t>
            </a:r>
          </a:p>
          <a:p>
            <a:pPr fontAlgn="base"/>
            <a:endParaRPr lang="en-US" dirty="0">
              <a:solidFill>
                <a:srgbClr val="231490"/>
              </a:solidFill>
            </a:endParaRPr>
          </a:p>
          <a:p>
            <a:pPr fontAlgn="base"/>
            <a:r>
              <a:rPr lang="en-US" dirty="0">
                <a:solidFill>
                  <a:srgbClr val="231490"/>
                </a:solidFill>
              </a:rPr>
              <a:t>Due process rights shall be afforded to all affected employees, as appropriate.  Nothing herein is to designed to create rights where not otherwise provided by law.</a:t>
            </a:r>
          </a:p>
        </p:txBody>
      </p:sp>
    </p:spTree>
    <p:extLst>
      <p:ext uri="{BB962C8B-B14F-4D97-AF65-F5344CB8AC3E}">
        <p14:creationId xmlns:p14="http://schemas.microsoft.com/office/powerpoint/2010/main" val="3645112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xual Harassment is Happening in My Schoo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65103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463000" y="1390715"/>
            <a:ext cx="7000339" cy="5016758"/>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231490"/>
                </a:solidFill>
              </a:rPr>
              <a:t>Shame, </a:t>
            </a:r>
          </a:p>
          <a:p>
            <a:pPr marL="457200" indent="-457200">
              <a:buFont typeface="Arial" panose="020B0604020202020204" pitchFamily="34" charset="0"/>
              <a:buChar char="•"/>
            </a:pPr>
            <a:r>
              <a:rPr lang="en-US" sz="3200" dirty="0">
                <a:solidFill>
                  <a:srgbClr val="231490"/>
                </a:solidFill>
              </a:rPr>
              <a:t>Humiliation, </a:t>
            </a:r>
          </a:p>
          <a:p>
            <a:pPr marL="457200" indent="-457200">
              <a:buFont typeface="Arial" panose="020B0604020202020204" pitchFamily="34" charset="0"/>
              <a:buChar char="•"/>
            </a:pPr>
            <a:r>
              <a:rPr lang="en-US" sz="3200" dirty="0">
                <a:solidFill>
                  <a:srgbClr val="231490"/>
                </a:solidFill>
              </a:rPr>
              <a:t>Stress, </a:t>
            </a:r>
          </a:p>
          <a:p>
            <a:pPr marL="457200" indent="-457200">
              <a:buFont typeface="Arial" panose="020B0604020202020204" pitchFamily="34" charset="0"/>
              <a:buChar char="•"/>
            </a:pPr>
            <a:r>
              <a:rPr lang="en-US" sz="3200" dirty="0">
                <a:solidFill>
                  <a:srgbClr val="231490"/>
                </a:solidFill>
              </a:rPr>
              <a:t>Anxiety, </a:t>
            </a:r>
          </a:p>
          <a:p>
            <a:pPr marL="457200" indent="-457200">
              <a:buFont typeface="Arial" panose="020B0604020202020204" pitchFamily="34" charset="0"/>
              <a:buChar char="•"/>
            </a:pPr>
            <a:r>
              <a:rPr lang="en-US" sz="3200" dirty="0">
                <a:solidFill>
                  <a:srgbClr val="231490"/>
                </a:solidFill>
              </a:rPr>
              <a:t>Depression, </a:t>
            </a:r>
          </a:p>
          <a:p>
            <a:pPr marL="457200" indent="-457200">
              <a:buFont typeface="Arial" panose="020B0604020202020204" pitchFamily="34" charset="0"/>
              <a:buChar char="•"/>
            </a:pPr>
            <a:r>
              <a:rPr lang="en-US" sz="3200" dirty="0">
                <a:solidFill>
                  <a:srgbClr val="231490"/>
                </a:solidFill>
              </a:rPr>
              <a:t>Loss of sleep</a:t>
            </a:r>
          </a:p>
          <a:p>
            <a:pPr marL="457200" indent="-457200">
              <a:buFont typeface="Arial" panose="020B0604020202020204" pitchFamily="34" charset="0"/>
              <a:buChar char="•"/>
            </a:pPr>
            <a:r>
              <a:rPr lang="en-US" sz="3200" dirty="0">
                <a:solidFill>
                  <a:srgbClr val="231490"/>
                </a:solidFill>
              </a:rPr>
              <a:t>Impaired learning/poor work performance</a:t>
            </a:r>
          </a:p>
          <a:p>
            <a:pPr marL="457200" indent="-457200">
              <a:buFont typeface="Arial" panose="020B0604020202020204" pitchFamily="34" charset="0"/>
              <a:buChar char="•"/>
            </a:pPr>
            <a:r>
              <a:rPr lang="en-US" sz="3200" dirty="0">
                <a:solidFill>
                  <a:srgbClr val="231490"/>
                </a:solidFill>
              </a:rPr>
              <a:t>Absenteeism/turnover</a:t>
            </a:r>
          </a:p>
          <a:p>
            <a:pPr marL="457200" indent="-457200">
              <a:buFont typeface="Arial" panose="020B0604020202020204" pitchFamily="34" charset="0"/>
              <a:buChar char="•"/>
            </a:pPr>
            <a:r>
              <a:rPr lang="en-US" sz="3200" dirty="0">
                <a:solidFill>
                  <a:srgbClr val="231490"/>
                </a:solidFill>
              </a:rPr>
              <a:t>Culture of discrimination</a:t>
            </a:r>
          </a:p>
        </p:txBody>
      </p:sp>
      <p:sp>
        <p:nvSpPr>
          <p:cNvPr id="9" name="TextBox 8"/>
          <p:cNvSpPr txBox="1"/>
          <p:nvPr/>
        </p:nvSpPr>
        <p:spPr>
          <a:xfrm>
            <a:off x="126569" y="318890"/>
            <a:ext cx="9210502" cy="954107"/>
          </a:xfrm>
          <a:prstGeom prst="rect">
            <a:avLst/>
          </a:prstGeom>
          <a:noFill/>
        </p:spPr>
        <p:txBody>
          <a:bodyPr wrap="square" rtlCol="0">
            <a:spAutoFit/>
          </a:bodyPr>
          <a:lstStyle/>
          <a:p>
            <a:r>
              <a:rPr lang="en-US" sz="2800" b="1" dirty="0">
                <a:solidFill>
                  <a:schemeClr val="bg1"/>
                </a:solidFill>
                <a:latin typeface="Segoe UI" panose="020B0502040204020203" pitchFamily="34" charset="0"/>
              </a:rPr>
              <a:t>Why Title IX is Important – Potential Impact of Sexual Misconduct</a:t>
            </a:r>
          </a:p>
        </p:txBody>
      </p:sp>
      <p:sp>
        <p:nvSpPr>
          <p:cNvPr id="6" name="Rectangle 5"/>
          <p:cNvSpPr/>
          <p:nvPr/>
        </p:nvSpPr>
        <p:spPr>
          <a:xfrm>
            <a:off x="6793633" y="1390715"/>
            <a:ext cx="5398367" cy="3539430"/>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231490"/>
                </a:solidFill>
              </a:rPr>
              <a:t>Culture of discrimination</a:t>
            </a:r>
          </a:p>
          <a:p>
            <a:pPr marL="457200" indent="-457200">
              <a:buFont typeface="Arial" panose="020B0604020202020204" pitchFamily="34" charset="0"/>
              <a:buChar char="•"/>
            </a:pPr>
            <a:r>
              <a:rPr lang="en-US" sz="3200" dirty="0">
                <a:solidFill>
                  <a:srgbClr val="231490"/>
                </a:solidFill>
              </a:rPr>
              <a:t>Civil liability (monetary damages, attorney fees)</a:t>
            </a:r>
          </a:p>
          <a:p>
            <a:pPr marL="457200" indent="-457200">
              <a:buFont typeface="Arial" panose="020B0604020202020204" pitchFamily="34" charset="0"/>
              <a:buChar char="•"/>
            </a:pPr>
            <a:r>
              <a:rPr lang="en-US" sz="3200" dirty="0">
                <a:solidFill>
                  <a:srgbClr val="231490"/>
                </a:solidFill>
              </a:rPr>
              <a:t>Negative media attention and public outcry</a:t>
            </a:r>
          </a:p>
          <a:p>
            <a:pPr marL="457200" indent="-457200">
              <a:buFont typeface="Arial" panose="020B0604020202020204" pitchFamily="34" charset="0"/>
              <a:buChar char="•"/>
            </a:pPr>
            <a:r>
              <a:rPr lang="en-US" sz="3200" dirty="0">
                <a:solidFill>
                  <a:srgbClr val="231490"/>
                </a:solidFill>
              </a:rPr>
              <a:t>OCR Resolution Agreement</a:t>
            </a:r>
          </a:p>
          <a:p>
            <a:pPr marL="457200" indent="-457200">
              <a:buFont typeface="Arial" panose="020B0604020202020204" pitchFamily="34" charset="0"/>
              <a:buChar char="•"/>
            </a:pPr>
            <a:r>
              <a:rPr lang="en-US" sz="3200" dirty="0">
                <a:solidFill>
                  <a:srgbClr val="231490"/>
                </a:solidFill>
              </a:rPr>
              <a:t>Loss of federal funds</a:t>
            </a:r>
          </a:p>
        </p:txBody>
      </p:sp>
    </p:spTree>
    <p:extLst>
      <p:ext uri="{BB962C8B-B14F-4D97-AF65-F5344CB8AC3E}">
        <p14:creationId xmlns:p14="http://schemas.microsoft.com/office/powerpoint/2010/main" val="2447518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68361"/>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126569" y="318890"/>
            <a:ext cx="9210502" cy="523220"/>
          </a:xfrm>
          <a:prstGeom prst="rect">
            <a:avLst/>
          </a:prstGeom>
          <a:noFill/>
        </p:spPr>
        <p:txBody>
          <a:bodyPr wrap="square" rtlCol="0">
            <a:spAutoFit/>
          </a:bodyPr>
          <a:lstStyle/>
          <a:p>
            <a:r>
              <a:rPr lang="en-US" sz="2800" b="1" dirty="0">
                <a:solidFill>
                  <a:schemeClr val="bg1"/>
                </a:solidFill>
                <a:latin typeface="Segoe UI" panose="020B0502040204020203" pitchFamily="34" charset="0"/>
              </a:rPr>
              <a:t>Office for Civil Rights (OCR) and Title IX</a:t>
            </a:r>
          </a:p>
        </p:txBody>
      </p:sp>
      <p:sp>
        <p:nvSpPr>
          <p:cNvPr id="2" name="Rectangle 1"/>
          <p:cNvSpPr/>
          <p:nvPr/>
        </p:nvSpPr>
        <p:spPr>
          <a:xfrm>
            <a:off x="3878826" y="1532099"/>
            <a:ext cx="7875638" cy="4832092"/>
          </a:xfrm>
          <a:prstGeom prst="rect">
            <a:avLst/>
          </a:prstGeom>
        </p:spPr>
        <p:txBody>
          <a:bodyPr wrap="square">
            <a:spAutoFit/>
          </a:bodyPr>
          <a:lstStyle/>
          <a:p>
            <a:pPr marL="457200" marR="13370" indent="-457200">
              <a:buFont typeface="Arial" panose="020B0604020202020204" pitchFamily="34" charset="0"/>
              <a:buChar char="•"/>
            </a:pPr>
            <a:r>
              <a:rPr lang="en-US" sz="2800" dirty="0">
                <a:solidFill>
                  <a:srgbClr val="231490"/>
                </a:solidFill>
              </a:rPr>
              <a:t>Office for Civil Rights (OCR) The U.S. Department of Education’s Office for Civil Rights (OCR) enforces, among other statutes, Title IX. </a:t>
            </a:r>
          </a:p>
          <a:p>
            <a:pPr marL="457200" marR="13370" indent="-457200">
              <a:buFont typeface="Arial" panose="020B0604020202020204" pitchFamily="34" charset="0"/>
              <a:buChar char="•"/>
            </a:pPr>
            <a:endParaRPr lang="en-US" sz="2800" dirty="0">
              <a:solidFill>
                <a:srgbClr val="231490"/>
              </a:solidFill>
            </a:endParaRPr>
          </a:p>
          <a:p>
            <a:pPr marL="457200" marR="13370" indent="-457200">
              <a:buFont typeface="Arial" panose="020B0604020202020204" pitchFamily="34" charset="0"/>
              <a:buChar char="•"/>
            </a:pPr>
            <a:r>
              <a:rPr lang="en-US" sz="2800" dirty="0">
                <a:solidFill>
                  <a:srgbClr val="231490"/>
                </a:solidFill>
              </a:rPr>
              <a:t>New Department regulations became effective on August 14, 2020. These changes required us to amend the RCSS procedures for responding to complaints of sexual harassment and sexual violence.</a:t>
            </a:r>
          </a:p>
          <a:p>
            <a:pPr marL="457200" marR="13370" indent="-457200">
              <a:buFont typeface="Arial" panose="020B0604020202020204" pitchFamily="34" charset="0"/>
              <a:buChar char="•"/>
            </a:pPr>
            <a:r>
              <a:rPr lang="en-US" sz="2800" dirty="0">
                <a:solidFill>
                  <a:srgbClr val="231490"/>
                </a:solidFill>
              </a:rPr>
              <a:t>Evidence of “deliberate indifference” is what can get schools and systems into serious trouble. </a:t>
            </a:r>
          </a:p>
        </p:txBody>
      </p:sp>
      <p:pic>
        <p:nvPicPr>
          <p:cNvPr id="11" name="Picture 10"/>
          <p:cNvPicPr>
            <a:picLocks noChangeAspect="1"/>
          </p:cNvPicPr>
          <p:nvPr/>
        </p:nvPicPr>
        <p:blipFill>
          <a:blip r:embed="rId4"/>
          <a:stretch>
            <a:fillRect/>
          </a:stretch>
        </p:blipFill>
        <p:spPr>
          <a:xfrm>
            <a:off x="547380" y="1532099"/>
            <a:ext cx="2543175" cy="2571750"/>
          </a:xfrm>
          <a:prstGeom prst="rect">
            <a:avLst/>
          </a:prstGeom>
        </p:spPr>
      </p:pic>
    </p:spTree>
    <p:extLst>
      <p:ext uri="{BB962C8B-B14F-4D97-AF65-F5344CB8AC3E}">
        <p14:creationId xmlns:p14="http://schemas.microsoft.com/office/powerpoint/2010/main" val="3913004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68361"/>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93518" y="230755"/>
            <a:ext cx="9210502" cy="523220"/>
          </a:xfrm>
          <a:prstGeom prst="rect">
            <a:avLst/>
          </a:prstGeom>
          <a:noFill/>
        </p:spPr>
        <p:txBody>
          <a:bodyPr wrap="square" rtlCol="0">
            <a:spAutoFit/>
          </a:bodyPr>
          <a:lstStyle/>
          <a:p>
            <a:r>
              <a:rPr lang="en-US" sz="2800" b="1" dirty="0">
                <a:solidFill>
                  <a:schemeClr val="bg1"/>
                </a:solidFill>
                <a:latin typeface="Segoe UI" panose="020B0502040204020203" pitchFamily="34" charset="0"/>
              </a:rPr>
              <a:t>Office for Civil Rights (OCR) and Title IX</a:t>
            </a:r>
          </a:p>
        </p:txBody>
      </p:sp>
      <p:sp>
        <p:nvSpPr>
          <p:cNvPr id="2" name="Rectangle 1"/>
          <p:cNvSpPr/>
          <p:nvPr/>
        </p:nvSpPr>
        <p:spPr>
          <a:xfrm>
            <a:off x="3696789" y="1532099"/>
            <a:ext cx="8057675" cy="3785652"/>
          </a:xfrm>
          <a:prstGeom prst="rect">
            <a:avLst/>
          </a:prstGeom>
        </p:spPr>
        <p:txBody>
          <a:bodyPr wrap="square">
            <a:spAutoFit/>
          </a:bodyPr>
          <a:lstStyle/>
          <a:p>
            <a:pPr marR="13370"/>
            <a:r>
              <a:rPr lang="en-US" sz="2400" dirty="0"/>
              <a:t>• </a:t>
            </a:r>
            <a:r>
              <a:rPr lang="en-US" sz="2400" dirty="0">
                <a:solidFill>
                  <a:srgbClr val="231490"/>
                </a:solidFill>
              </a:rPr>
              <a:t>OCR standard indicates that upon receipt of notice, </a:t>
            </a:r>
            <a:r>
              <a:rPr lang="en-US" sz="2400" dirty="0">
                <a:solidFill>
                  <a:srgbClr val="FF0000"/>
                </a:solidFill>
              </a:rPr>
              <a:t>school/district must take immediate and appropriate steps </a:t>
            </a:r>
            <a:r>
              <a:rPr lang="en-US" sz="2400" dirty="0">
                <a:solidFill>
                  <a:srgbClr val="231490"/>
                </a:solidFill>
              </a:rPr>
              <a:t>to investigate what occurred and take prompt and effective action to </a:t>
            </a:r>
            <a:r>
              <a:rPr lang="en-US" sz="2400" dirty="0">
                <a:solidFill>
                  <a:srgbClr val="FF0000"/>
                </a:solidFill>
              </a:rPr>
              <a:t>end</a:t>
            </a:r>
            <a:r>
              <a:rPr lang="en-US" sz="2400" dirty="0"/>
              <a:t> </a:t>
            </a:r>
            <a:r>
              <a:rPr lang="en-US" sz="2400" dirty="0">
                <a:solidFill>
                  <a:srgbClr val="231490"/>
                </a:solidFill>
              </a:rPr>
              <a:t>the harassment</a:t>
            </a:r>
            <a:r>
              <a:rPr lang="en-US" sz="2400" dirty="0"/>
              <a:t>, </a:t>
            </a:r>
            <a:r>
              <a:rPr lang="en-US" sz="2400" dirty="0">
                <a:solidFill>
                  <a:srgbClr val="FF0000"/>
                </a:solidFill>
              </a:rPr>
              <a:t>remedy</a:t>
            </a:r>
            <a:r>
              <a:rPr lang="en-US" sz="2400" dirty="0"/>
              <a:t> </a:t>
            </a:r>
            <a:r>
              <a:rPr lang="en-US" sz="2400" dirty="0">
                <a:solidFill>
                  <a:srgbClr val="231490"/>
                </a:solidFill>
              </a:rPr>
              <a:t>the effects, and </a:t>
            </a:r>
            <a:r>
              <a:rPr lang="en-US" sz="2400" dirty="0">
                <a:solidFill>
                  <a:srgbClr val="FF0000"/>
                </a:solidFill>
              </a:rPr>
              <a:t>prevent</a:t>
            </a:r>
            <a:r>
              <a:rPr lang="en-US" sz="2400" dirty="0"/>
              <a:t> </a:t>
            </a:r>
            <a:r>
              <a:rPr lang="en-US" sz="2400" dirty="0">
                <a:solidFill>
                  <a:srgbClr val="231490"/>
                </a:solidFill>
              </a:rPr>
              <a:t>the recurrence</a:t>
            </a:r>
            <a:r>
              <a:rPr lang="en-US" sz="2400" dirty="0"/>
              <a:t>. </a:t>
            </a:r>
          </a:p>
          <a:p>
            <a:pPr marR="13370"/>
            <a:endParaRPr lang="en-US" sz="2400" dirty="0"/>
          </a:p>
          <a:p>
            <a:pPr marR="13370"/>
            <a:r>
              <a:rPr lang="en-US" sz="2400" dirty="0">
                <a:solidFill>
                  <a:srgbClr val="231490"/>
                </a:solidFill>
              </a:rPr>
              <a:t>• OCR administratively enforces Title IX by: </a:t>
            </a:r>
          </a:p>
          <a:p>
            <a:pPr marR="13370"/>
            <a:r>
              <a:rPr lang="en-US" sz="2400" dirty="0">
                <a:solidFill>
                  <a:srgbClr val="231490"/>
                </a:solidFill>
              </a:rPr>
              <a:t>	– Conducting investigations from complaints filed with 	the U.S. Dept. of Education.</a:t>
            </a:r>
          </a:p>
          <a:p>
            <a:pPr marR="13370"/>
            <a:r>
              <a:rPr lang="en-US" sz="2400" dirty="0">
                <a:solidFill>
                  <a:srgbClr val="231490"/>
                </a:solidFill>
              </a:rPr>
              <a:t>	 – Engaging in voluntary compliance investigations</a:t>
            </a:r>
            <a:r>
              <a:rPr lang="en-US" sz="2400" dirty="0"/>
              <a:t>.</a:t>
            </a:r>
            <a:endParaRPr lang="en-US" sz="2400" dirty="0">
              <a:solidFill>
                <a:srgbClr val="231490"/>
              </a:solidFill>
            </a:endParaRPr>
          </a:p>
        </p:txBody>
      </p:sp>
      <p:pic>
        <p:nvPicPr>
          <p:cNvPr id="11" name="Picture 10"/>
          <p:cNvPicPr>
            <a:picLocks noChangeAspect="1"/>
          </p:cNvPicPr>
          <p:nvPr/>
        </p:nvPicPr>
        <p:blipFill>
          <a:blip r:embed="rId4"/>
          <a:stretch>
            <a:fillRect/>
          </a:stretch>
        </p:blipFill>
        <p:spPr>
          <a:xfrm>
            <a:off x="547380" y="1532099"/>
            <a:ext cx="2543175" cy="2571750"/>
          </a:xfrm>
          <a:prstGeom prst="rect">
            <a:avLst/>
          </a:prstGeom>
        </p:spPr>
      </p:pic>
    </p:spTree>
    <p:extLst>
      <p:ext uri="{BB962C8B-B14F-4D97-AF65-F5344CB8AC3E}">
        <p14:creationId xmlns:p14="http://schemas.microsoft.com/office/powerpoint/2010/main" val="363350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95748" y="1302385"/>
            <a:ext cx="11400503" cy="5416868"/>
          </a:xfrm>
          <a:prstGeom prst="rect">
            <a:avLst/>
          </a:prstGeom>
        </p:spPr>
        <p:txBody>
          <a:bodyPr wrap="square">
            <a:spAutoFit/>
          </a:bodyPr>
          <a:lstStyle/>
          <a:p>
            <a:r>
              <a:rPr lang="en-US" sz="3200" b="1" u="sng" dirty="0">
                <a:solidFill>
                  <a:srgbClr val="231490"/>
                </a:solidFill>
              </a:rPr>
              <a:t>Updates</a:t>
            </a:r>
          </a:p>
          <a:p>
            <a:endParaRPr lang="en-US" sz="2200" b="1" u="sng" dirty="0">
              <a:solidFill>
                <a:srgbClr val="231490"/>
              </a:solidFill>
            </a:endParaRPr>
          </a:p>
          <a:p>
            <a:pPr marL="457200" indent="-457200">
              <a:buFont typeface="Arial" panose="020B0604020202020204" pitchFamily="34" charset="0"/>
              <a:buChar char="•"/>
            </a:pPr>
            <a:r>
              <a:rPr lang="en-US" sz="2200" dirty="0">
                <a:solidFill>
                  <a:srgbClr val="231490"/>
                </a:solidFill>
              </a:rPr>
              <a:t>Announced May 6, 2020; Effective 8/20/2020</a:t>
            </a:r>
          </a:p>
          <a:p>
            <a:endParaRPr lang="en-US" sz="2200" dirty="0">
              <a:solidFill>
                <a:srgbClr val="231490"/>
              </a:solidFill>
            </a:endParaRPr>
          </a:p>
          <a:p>
            <a:pPr marL="457200" indent="-457200">
              <a:buFont typeface="Arial" panose="020B0604020202020204" pitchFamily="34" charset="0"/>
              <a:buChar char="•"/>
            </a:pPr>
            <a:r>
              <a:rPr lang="en-US" sz="2200" b="1" u="sng" dirty="0">
                <a:solidFill>
                  <a:srgbClr val="231490"/>
                </a:solidFill>
              </a:rPr>
              <a:t>Goal of Updates</a:t>
            </a:r>
            <a:r>
              <a:rPr lang="en-US" sz="2200" dirty="0">
                <a:solidFill>
                  <a:srgbClr val="231490"/>
                </a:solidFill>
              </a:rPr>
              <a:t>: Predictable, Consistent and Reliable means of securing non-discrimination</a:t>
            </a:r>
          </a:p>
          <a:p>
            <a:endParaRPr lang="en-US" sz="2200" dirty="0">
              <a:solidFill>
                <a:srgbClr val="231490"/>
              </a:solidFill>
            </a:endParaRPr>
          </a:p>
          <a:p>
            <a:pPr marL="457200" indent="-457200">
              <a:buFont typeface="Arial" panose="020B0604020202020204" pitchFamily="34" charset="0"/>
              <a:buChar char="•"/>
            </a:pPr>
            <a:r>
              <a:rPr lang="en-US" sz="2200" b="1" u="sng" dirty="0">
                <a:solidFill>
                  <a:srgbClr val="231490"/>
                </a:solidFill>
              </a:rPr>
              <a:t>Robust protections </a:t>
            </a:r>
            <a:r>
              <a:rPr lang="en-US" sz="2200" dirty="0">
                <a:solidFill>
                  <a:srgbClr val="231490"/>
                </a:solidFill>
              </a:rPr>
              <a:t>for all of those involved in Title IX cases</a:t>
            </a:r>
          </a:p>
          <a:p>
            <a:pPr marL="457200" indent="-457200">
              <a:buFont typeface="Arial" panose="020B0604020202020204" pitchFamily="34" charset="0"/>
              <a:buChar char="•"/>
            </a:pPr>
            <a:endParaRPr lang="en-US" sz="2200" dirty="0">
              <a:solidFill>
                <a:srgbClr val="231490"/>
              </a:solidFill>
            </a:endParaRPr>
          </a:p>
          <a:p>
            <a:pPr marL="457200" indent="-457200">
              <a:buFont typeface="Arial" panose="020B0604020202020204" pitchFamily="34" charset="0"/>
              <a:buChar char="•"/>
            </a:pPr>
            <a:r>
              <a:rPr lang="en-US" sz="2200" b="1" u="sng" dirty="0">
                <a:solidFill>
                  <a:srgbClr val="231490"/>
                </a:solidFill>
              </a:rPr>
              <a:t>Creates framework </a:t>
            </a:r>
            <a:r>
              <a:rPr lang="en-US" sz="2200" dirty="0">
                <a:solidFill>
                  <a:srgbClr val="231490"/>
                </a:solidFill>
              </a:rPr>
              <a:t>for how schools must respond to complaints</a:t>
            </a:r>
          </a:p>
          <a:p>
            <a:pPr marL="914400" lvl="1" indent="-457200">
              <a:buFont typeface="Arial" panose="020B0604020202020204" pitchFamily="34" charset="0"/>
              <a:buChar char="•"/>
            </a:pPr>
            <a:r>
              <a:rPr lang="en-US" sz="2200" dirty="0">
                <a:solidFill>
                  <a:srgbClr val="231490"/>
                </a:solidFill>
              </a:rPr>
              <a:t>Grievance process – fair and transparent</a:t>
            </a:r>
          </a:p>
          <a:p>
            <a:pPr marL="914400" lvl="1" indent="-457200">
              <a:buFont typeface="Arial" panose="020B0604020202020204" pitchFamily="34" charset="0"/>
              <a:buChar char="•"/>
            </a:pPr>
            <a:r>
              <a:rPr lang="en-US" sz="2200" dirty="0">
                <a:solidFill>
                  <a:srgbClr val="231490"/>
                </a:solidFill>
              </a:rPr>
              <a:t>School can’t be discriminatory in responses (must apply to all regardless of sex)</a:t>
            </a:r>
          </a:p>
          <a:p>
            <a:pPr marL="914400" lvl="1" indent="-457200">
              <a:buFont typeface="Arial" panose="020B0604020202020204" pitchFamily="34" charset="0"/>
              <a:buChar char="•"/>
            </a:pPr>
            <a:r>
              <a:rPr lang="en-US" sz="2200" dirty="0">
                <a:solidFill>
                  <a:srgbClr val="231490"/>
                </a:solidFill>
              </a:rPr>
              <a:t>Maintenance of records for 7 years</a:t>
            </a:r>
          </a:p>
          <a:p>
            <a:pPr marL="914400" lvl="1" indent="-457200">
              <a:buFont typeface="Arial" panose="020B0604020202020204" pitchFamily="34" charset="0"/>
              <a:buChar char="•"/>
            </a:pPr>
            <a:endParaRPr lang="en-US" sz="2200" dirty="0">
              <a:solidFill>
                <a:srgbClr val="231490"/>
              </a:solidFill>
            </a:endParaRPr>
          </a:p>
          <a:p>
            <a:pPr marL="457200" indent="-457200">
              <a:buFont typeface="Arial" panose="020B0604020202020204" pitchFamily="34" charset="0"/>
              <a:buChar char="•"/>
            </a:pPr>
            <a:r>
              <a:rPr lang="en-US" sz="2200" b="1" u="sng" dirty="0">
                <a:solidFill>
                  <a:srgbClr val="231490"/>
                </a:solidFill>
              </a:rPr>
              <a:t>Transparency of Training: </a:t>
            </a:r>
            <a:r>
              <a:rPr lang="en-US" sz="2200" dirty="0">
                <a:solidFill>
                  <a:srgbClr val="231490"/>
                </a:solidFill>
              </a:rPr>
              <a:t>Title IX training materials must be available for the public to review. </a:t>
            </a:r>
          </a:p>
          <a:p>
            <a:pPr marL="914400" lvl="1" indent="-457200">
              <a:buFont typeface="Arial" panose="020B0604020202020204" pitchFamily="34" charset="0"/>
              <a:buChar char="•"/>
            </a:pPr>
            <a:endParaRPr lang="en-US" sz="2800" dirty="0">
              <a:solidFill>
                <a:srgbClr val="231490"/>
              </a:solidFill>
            </a:endParaRPr>
          </a:p>
        </p:txBody>
      </p:sp>
      <p:sp>
        <p:nvSpPr>
          <p:cNvPr id="9" name="TextBox 8"/>
          <p:cNvSpPr txBox="1"/>
          <p:nvPr/>
        </p:nvSpPr>
        <p:spPr>
          <a:xfrm>
            <a:off x="126569" y="318890"/>
            <a:ext cx="9210502" cy="523220"/>
          </a:xfrm>
          <a:prstGeom prst="rect">
            <a:avLst/>
          </a:prstGeom>
          <a:noFill/>
        </p:spPr>
        <p:txBody>
          <a:bodyPr wrap="square" rtlCol="0">
            <a:spAutoFit/>
          </a:bodyPr>
          <a:lstStyle/>
          <a:p>
            <a:r>
              <a:rPr lang="en-US" sz="2800" b="1" dirty="0">
                <a:solidFill>
                  <a:schemeClr val="bg1"/>
                </a:solidFill>
                <a:latin typeface="Segoe UI" panose="020B0502040204020203" pitchFamily="34" charset="0"/>
              </a:rPr>
              <a:t>Title IX of the Education Amendments Act, 1972</a:t>
            </a:r>
          </a:p>
        </p:txBody>
      </p:sp>
    </p:spTree>
    <p:extLst>
      <p:ext uri="{BB962C8B-B14F-4D97-AF65-F5344CB8AC3E}">
        <p14:creationId xmlns:p14="http://schemas.microsoft.com/office/powerpoint/2010/main" val="1070850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776239" y="5225143"/>
            <a:ext cx="2639522" cy="1485433"/>
          </a:xfrm>
          <a:prstGeom prst="rect">
            <a:avLst/>
          </a:prstGeom>
        </p:spPr>
      </p:pic>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4"/>
          <a:stretch>
            <a:fillRect/>
          </a:stretch>
        </p:blipFill>
        <p:spPr>
          <a:xfrm>
            <a:off x="10002253" y="89176"/>
            <a:ext cx="1970236" cy="982649"/>
          </a:xfrm>
          <a:prstGeom prst="rect">
            <a:avLst/>
          </a:prstGeom>
        </p:spPr>
      </p:pic>
      <p:sp>
        <p:nvSpPr>
          <p:cNvPr id="3" name="Rectangle 2"/>
          <p:cNvSpPr/>
          <p:nvPr/>
        </p:nvSpPr>
        <p:spPr>
          <a:xfrm>
            <a:off x="130630" y="1386041"/>
            <a:ext cx="5773781" cy="5324535"/>
          </a:xfrm>
          <a:prstGeom prst="rect">
            <a:avLst/>
          </a:prstGeom>
        </p:spPr>
        <p:txBody>
          <a:bodyPr wrap="square">
            <a:spAutoFit/>
          </a:bodyPr>
          <a:lstStyle/>
          <a:p>
            <a:pPr marL="914400" lvl="1" indent="-457200">
              <a:buFont typeface="Arial" panose="020B0604020202020204" pitchFamily="34" charset="0"/>
              <a:buChar char="•"/>
            </a:pPr>
            <a:r>
              <a:rPr lang="en-US" sz="2000" b="1" u="sng" dirty="0">
                <a:solidFill>
                  <a:srgbClr val="231490"/>
                </a:solidFill>
              </a:rPr>
              <a:t>Annual Training</a:t>
            </a:r>
          </a:p>
          <a:p>
            <a:pPr marL="1371600" lvl="2" indent="-457200">
              <a:buFont typeface="Courier New" panose="02070309020205020404" pitchFamily="49" charset="0"/>
              <a:buChar char="o"/>
            </a:pPr>
            <a:r>
              <a:rPr lang="en-US" sz="2000" dirty="0">
                <a:solidFill>
                  <a:srgbClr val="231490"/>
                </a:solidFill>
              </a:rPr>
              <a:t>Employees</a:t>
            </a:r>
          </a:p>
          <a:p>
            <a:pPr marL="1371600" lvl="2" indent="-457200">
              <a:buFont typeface="Courier New" panose="02070309020205020404" pitchFamily="49" charset="0"/>
              <a:buChar char="o"/>
            </a:pPr>
            <a:r>
              <a:rPr lang="en-US" sz="2000" dirty="0">
                <a:solidFill>
                  <a:srgbClr val="231490"/>
                </a:solidFill>
              </a:rPr>
              <a:t>Students</a:t>
            </a:r>
          </a:p>
          <a:p>
            <a:pPr marL="1371600" lvl="2" indent="-457200">
              <a:buFont typeface="Courier New" panose="02070309020205020404" pitchFamily="49" charset="0"/>
              <a:buChar char="o"/>
            </a:pPr>
            <a:r>
              <a:rPr lang="en-US" sz="2000" dirty="0">
                <a:solidFill>
                  <a:srgbClr val="231490"/>
                </a:solidFill>
              </a:rPr>
              <a:t>Parents </a:t>
            </a:r>
            <a:r>
              <a:rPr lang="en-US" sz="2000" i="1" dirty="0">
                <a:solidFill>
                  <a:srgbClr val="231490"/>
                </a:solidFill>
              </a:rPr>
              <a:t>(make information available)</a:t>
            </a:r>
          </a:p>
          <a:p>
            <a:pPr lvl="2"/>
            <a:endParaRPr lang="en-US" sz="2000" i="1" dirty="0">
              <a:solidFill>
                <a:srgbClr val="231490"/>
              </a:solidFill>
            </a:endParaRPr>
          </a:p>
          <a:p>
            <a:pPr marL="914400" lvl="1" indent="-457200">
              <a:buFont typeface="Arial" panose="020B0604020202020204" pitchFamily="34" charset="0"/>
              <a:buChar char="•"/>
            </a:pPr>
            <a:r>
              <a:rPr lang="en-US" sz="2000" b="1" u="sng" dirty="0">
                <a:solidFill>
                  <a:srgbClr val="231490"/>
                </a:solidFill>
              </a:rPr>
              <a:t>Poster</a:t>
            </a:r>
          </a:p>
          <a:p>
            <a:pPr marL="1371600" lvl="2" indent="-457200">
              <a:buFont typeface="Courier New" panose="02070309020205020404" pitchFamily="49" charset="0"/>
              <a:buChar char="o"/>
            </a:pPr>
            <a:r>
              <a:rPr lang="en-US" sz="2000" dirty="0">
                <a:solidFill>
                  <a:srgbClr val="231490"/>
                </a:solidFill>
              </a:rPr>
              <a:t>Display in visible places</a:t>
            </a:r>
          </a:p>
          <a:p>
            <a:pPr marL="1371600" lvl="2" indent="-457200">
              <a:buFont typeface="Courier New" panose="02070309020205020404" pitchFamily="49" charset="0"/>
              <a:buChar char="o"/>
            </a:pPr>
            <a:r>
              <a:rPr lang="en-US" sz="2000" dirty="0">
                <a:solidFill>
                  <a:srgbClr val="231490"/>
                </a:solidFill>
              </a:rPr>
              <a:t>Updated with school-specific TIX Coordinator information</a:t>
            </a:r>
          </a:p>
          <a:p>
            <a:pPr marL="1371600" lvl="2" indent="-457200">
              <a:buFont typeface="Courier New" panose="02070309020205020404" pitchFamily="49" charset="0"/>
              <a:buChar char="o"/>
            </a:pPr>
            <a:endParaRPr lang="en-US" sz="2000" dirty="0">
              <a:solidFill>
                <a:srgbClr val="231490"/>
              </a:solidFill>
            </a:endParaRPr>
          </a:p>
          <a:p>
            <a:pPr marL="800100" lvl="1" indent="-342900">
              <a:buFont typeface="Arial" panose="020B0604020202020204" pitchFamily="34" charset="0"/>
              <a:buChar char="•"/>
            </a:pPr>
            <a:r>
              <a:rPr lang="en-US" sz="2000" b="1" u="sng" dirty="0">
                <a:solidFill>
                  <a:srgbClr val="231490"/>
                </a:solidFill>
              </a:rPr>
              <a:t>Handbook Statement</a:t>
            </a:r>
          </a:p>
          <a:p>
            <a:pPr marL="1371600" lvl="2" indent="-457200">
              <a:buFont typeface="Courier New" panose="02070309020205020404" pitchFamily="49" charset="0"/>
              <a:buChar char="o"/>
            </a:pPr>
            <a:r>
              <a:rPr lang="en-US" sz="2000" dirty="0">
                <a:solidFill>
                  <a:srgbClr val="231490"/>
                </a:solidFill>
              </a:rPr>
              <a:t>Include statement on non-discrimination and Title IX</a:t>
            </a:r>
          </a:p>
          <a:p>
            <a:pPr marL="1371600" lvl="2" indent="-457200">
              <a:buFont typeface="Courier New" panose="02070309020205020404" pitchFamily="49" charset="0"/>
              <a:buChar char="o"/>
            </a:pPr>
            <a:endParaRPr lang="en-US" sz="2000" dirty="0">
              <a:solidFill>
                <a:srgbClr val="231490"/>
              </a:solidFill>
            </a:endParaRPr>
          </a:p>
          <a:p>
            <a:pPr lvl="2"/>
            <a:endParaRPr lang="en-US" sz="2000" dirty="0">
              <a:solidFill>
                <a:srgbClr val="231490"/>
              </a:solidFill>
            </a:endParaRPr>
          </a:p>
          <a:p>
            <a:pPr lvl="2"/>
            <a:endParaRPr lang="en-US" sz="2000" dirty="0">
              <a:solidFill>
                <a:srgbClr val="231490"/>
              </a:solidFill>
            </a:endParaRPr>
          </a:p>
          <a:p>
            <a:pPr marL="800100" lvl="1" indent="-342900">
              <a:buFont typeface="Arial" panose="020B0604020202020204" pitchFamily="34" charset="0"/>
              <a:buChar char="•"/>
            </a:pPr>
            <a:endParaRPr lang="en-US" sz="2000" dirty="0">
              <a:solidFill>
                <a:srgbClr val="231490"/>
              </a:solidFill>
            </a:endParaRPr>
          </a:p>
        </p:txBody>
      </p:sp>
      <p:sp>
        <p:nvSpPr>
          <p:cNvPr id="6" name="TextBox 5"/>
          <p:cNvSpPr txBox="1"/>
          <p:nvPr/>
        </p:nvSpPr>
        <p:spPr>
          <a:xfrm>
            <a:off x="395876" y="314216"/>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School Requirements – Title IX</a:t>
            </a:r>
          </a:p>
        </p:txBody>
      </p:sp>
      <p:sp>
        <p:nvSpPr>
          <p:cNvPr id="2" name="TextBox 1"/>
          <p:cNvSpPr txBox="1"/>
          <p:nvPr/>
        </p:nvSpPr>
        <p:spPr>
          <a:xfrm>
            <a:off x="6936377" y="1382140"/>
            <a:ext cx="4924697" cy="4985980"/>
          </a:xfrm>
          <a:prstGeom prst="rect">
            <a:avLst/>
          </a:prstGeom>
          <a:noFill/>
        </p:spPr>
        <p:txBody>
          <a:bodyPr wrap="square" rtlCol="0">
            <a:spAutoFit/>
          </a:bodyPr>
          <a:lstStyle/>
          <a:p>
            <a:pPr marL="285750" indent="-285750">
              <a:buFont typeface="Arial" panose="020B0604020202020204" pitchFamily="34" charset="0"/>
              <a:buChar char="•"/>
            </a:pPr>
            <a:r>
              <a:rPr lang="en-US" sz="2000" b="1" u="sng" dirty="0">
                <a:solidFill>
                  <a:srgbClr val="231490"/>
                </a:solidFill>
              </a:rPr>
              <a:t>Personnel</a:t>
            </a:r>
            <a:endParaRPr lang="en-US" sz="2000" b="1" dirty="0">
              <a:solidFill>
                <a:srgbClr val="231490"/>
              </a:solidFill>
            </a:endParaRPr>
          </a:p>
          <a:p>
            <a:pPr marL="742950" lvl="1" indent="-285750">
              <a:buFont typeface="Arial" panose="020B0604020202020204" pitchFamily="34" charset="0"/>
              <a:buChar char="•"/>
            </a:pPr>
            <a:r>
              <a:rPr lang="en-US" sz="2000" dirty="0">
                <a:solidFill>
                  <a:srgbClr val="231490"/>
                </a:solidFill>
              </a:rPr>
              <a:t>Designated School Title IX Coordinator</a:t>
            </a:r>
          </a:p>
          <a:p>
            <a:pPr marL="742950" lvl="1" indent="-285750">
              <a:buFont typeface="Arial" panose="020B0604020202020204" pitchFamily="34" charset="0"/>
              <a:buChar char="•"/>
            </a:pPr>
            <a:r>
              <a:rPr lang="en-US" sz="2000" dirty="0">
                <a:solidFill>
                  <a:srgbClr val="231490"/>
                </a:solidFill>
              </a:rPr>
              <a:t>Will maintain all files related to Title IX cases</a:t>
            </a:r>
          </a:p>
          <a:p>
            <a:pPr marL="742950" lvl="1" indent="-285750">
              <a:buFont typeface="Arial" panose="020B0604020202020204" pitchFamily="34" charset="0"/>
              <a:buChar char="•"/>
            </a:pPr>
            <a:endParaRPr lang="en-US" dirty="0">
              <a:solidFill>
                <a:srgbClr val="231490"/>
              </a:solidFill>
            </a:endParaRPr>
          </a:p>
          <a:p>
            <a:pPr marL="285750" indent="-285750">
              <a:buFont typeface="Arial" panose="020B0604020202020204" pitchFamily="34" charset="0"/>
              <a:buChar char="•"/>
            </a:pPr>
            <a:r>
              <a:rPr lang="en-US" sz="2000" b="1" u="sng" dirty="0">
                <a:solidFill>
                  <a:srgbClr val="231490"/>
                </a:solidFill>
              </a:rPr>
              <a:t>Website</a:t>
            </a:r>
          </a:p>
          <a:p>
            <a:pPr marL="742950" lvl="1" indent="-285750">
              <a:buFont typeface="Arial" panose="020B0604020202020204" pitchFamily="34" charset="0"/>
              <a:buChar char="•"/>
            </a:pPr>
            <a:r>
              <a:rPr lang="en-US" sz="2000" dirty="0">
                <a:solidFill>
                  <a:srgbClr val="231490"/>
                </a:solidFill>
                <a:hlinkClick r:id="rId5"/>
              </a:rPr>
              <a:t>RCSS Title IX Website</a:t>
            </a: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School sites – link to RCSS Site</a:t>
            </a:r>
          </a:p>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b="1" u="sng" dirty="0">
                <a:solidFill>
                  <a:srgbClr val="231490"/>
                </a:solidFill>
              </a:rPr>
              <a:t>Reporting Requirements</a:t>
            </a:r>
            <a:r>
              <a:rPr lang="en-US" sz="2000" dirty="0">
                <a:solidFill>
                  <a:srgbClr val="231490"/>
                </a:solidFill>
              </a:rPr>
              <a:t>: </a:t>
            </a:r>
          </a:p>
          <a:p>
            <a:pPr lvl="1"/>
            <a:r>
              <a:rPr lang="en-US" sz="2000" dirty="0">
                <a:solidFill>
                  <a:srgbClr val="231490"/>
                </a:solidFill>
              </a:rPr>
              <a:t>Report to the System’s Title IX Coordinator, as well as any additional designated individuals (school site administrators and school Title IX Coordinator), any known claims of potential sexual harassment. </a:t>
            </a:r>
          </a:p>
        </p:txBody>
      </p:sp>
    </p:spTree>
    <p:extLst>
      <p:ext uri="{BB962C8B-B14F-4D97-AF65-F5344CB8AC3E}">
        <p14:creationId xmlns:p14="http://schemas.microsoft.com/office/powerpoint/2010/main" val="2136259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126569" y="318890"/>
            <a:ext cx="9210502" cy="646331"/>
          </a:xfrm>
          <a:prstGeom prst="rect">
            <a:avLst/>
          </a:prstGeom>
          <a:noFill/>
        </p:spPr>
        <p:txBody>
          <a:bodyPr wrap="square" rtlCol="0">
            <a:spAutoFit/>
          </a:bodyPr>
          <a:lstStyle/>
          <a:p>
            <a:r>
              <a:rPr lang="en-US" sz="3600" b="1" dirty="0">
                <a:solidFill>
                  <a:schemeClr val="bg1"/>
                </a:solidFill>
              </a:rPr>
              <a:t>RCSS Vision and Mission Statements</a:t>
            </a:r>
            <a:endParaRPr lang="en-US" sz="3600" b="1" dirty="0">
              <a:solidFill>
                <a:schemeClr val="bg1"/>
              </a:solidFill>
              <a:latin typeface="Segoe UI" panose="020B0502040204020203" pitchFamily="34" charset="0"/>
            </a:endParaRPr>
          </a:p>
        </p:txBody>
      </p:sp>
      <p:sp>
        <p:nvSpPr>
          <p:cNvPr id="6" name="Rectangle 5"/>
          <p:cNvSpPr/>
          <p:nvPr/>
        </p:nvSpPr>
        <p:spPr>
          <a:xfrm>
            <a:off x="133556" y="1970067"/>
            <a:ext cx="5681756" cy="4205767"/>
          </a:xfrm>
          <a:prstGeom prst="rect">
            <a:avLst/>
          </a:prstGeom>
        </p:spPr>
        <p:txBody>
          <a:bodyPr wrap="square">
            <a:spAutoFit/>
          </a:bodyPr>
          <a:lstStyle/>
          <a:p>
            <a:pPr algn="ctr" fontAlgn="base">
              <a:lnSpc>
                <a:spcPct val="90000"/>
              </a:lnSpc>
            </a:pPr>
            <a:r>
              <a:rPr lang="en-US" sz="36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36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Vision Statement</a:t>
            </a:r>
            <a:endParaRPr lang="en-US"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endParaRPr lang="en-US" sz="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endParaRPr lang="en-US" sz="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endParaRPr lang="en-US" sz="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endParaRPr lang="en-US" sz="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endParaRPr lang="en-US" sz="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r>
              <a:rPr lang="en-US" sz="360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The Richmond County School system will provide an equitable education for all students to prepare them for life beyond the classroom.</a:t>
            </a:r>
            <a:endParaRPr lang="en-US" sz="3600" i="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0B57E22-0E24-204F-8406-1E3ED4F6E02C}"/>
              </a:ext>
            </a:extLst>
          </p:cNvPr>
          <p:cNvCxnSpPr>
            <a:cxnSpLocks/>
          </p:cNvCxnSpPr>
          <p:nvPr/>
        </p:nvCxnSpPr>
        <p:spPr>
          <a:xfrm>
            <a:off x="5891002" y="2063469"/>
            <a:ext cx="0" cy="4620552"/>
          </a:xfrm>
          <a:prstGeom prst="line">
            <a:avLst/>
          </a:prstGeom>
          <a:ln>
            <a:solidFill>
              <a:srgbClr val="032C86"/>
            </a:solidFill>
          </a:ln>
        </p:spPr>
        <p:style>
          <a:lnRef idx="3">
            <a:schemeClr val="accent4"/>
          </a:lnRef>
          <a:fillRef idx="0">
            <a:schemeClr val="accent4"/>
          </a:fillRef>
          <a:effectRef idx="2">
            <a:schemeClr val="accent4"/>
          </a:effectRef>
          <a:fontRef idx="minor">
            <a:schemeClr val="tx1"/>
          </a:fontRef>
        </p:style>
      </p:cxnSp>
      <p:sp>
        <p:nvSpPr>
          <p:cNvPr id="9" name="Rectangle 8">
            <a:extLst>
              <a:ext uri="{FF2B5EF4-FFF2-40B4-BE49-F238E27FC236}">
                <a16:creationId xmlns:a16="http://schemas.microsoft.com/office/drawing/2014/main" id="{949ED34C-D6E5-41E0-BC4E-029CD6C79276}"/>
              </a:ext>
            </a:extLst>
          </p:cNvPr>
          <p:cNvSpPr/>
          <p:nvPr/>
        </p:nvSpPr>
        <p:spPr>
          <a:xfrm>
            <a:off x="5998137" y="1970067"/>
            <a:ext cx="5681755" cy="4433081"/>
          </a:xfrm>
          <a:prstGeom prst="rect">
            <a:avLst/>
          </a:prstGeom>
        </p:spPr>
        <p:txBody>
          <a:bodyPr wrap="square">
            <a:spAutoFit/>
          </a:bodyPr>
          <a:lstStyle/>
          <a:p>
            <a:pPr algn="ctr" fontAlgn="base" hangingPunct="0">
              <a:lnSpc>
                <a:spcPct val="90000"/>
              </a:lnSpc>
              <a:spcAft>
                <a:spcPts val="800"/>
              </a:spcAft>
            </a:pPr>
            <a:r>
              <a:rPr lang="en-US" sz="36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Mission Statement</a:t>
            </a:r>
          </a:p>
          <a:p>
            <a:pPr algn="ctr" fontAlgn="base" hangingPunct="0">
              <a:lnSpc>
                <a:spcPct val="90000"/>
              </a:lnSpc>
              <a:spcAft>
                <a:spcPts val="800"/>
              </a:spcAft>
            </a:pPr>
            <a:endParaRPr lang="en-US" sz="3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hangingPunct="0">
              <a:lnSpc>
                <a:spcPct val="90000"/>
              </a:lnSpc>
              <a:spcAft>
                <a:spcPts val="800"/>
              </a:spcAft>
            </a:pPr>
            <a:r>
              <a:rPr lang="en-US" sz="360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Building a globally competitive school system that educates the whole child through teaching, learning, collaboration, and innovation.</a:t>
            </a:r>
            <a:endParaRPr lang="en-US" sz="3600" i="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18252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431438" y="1302385"/>
            <a:ext cx="5583772" cy="5324535"/>
          </a:xfrm>
          <a:prstGeom prst="rect">
            <a:avLst/>
          </a:prstGeom>
        </p:spPr>
        <p:txBody>
          <a:bodyPr wrap="square">
            <a:spAutoFit/>
          </a:bodyPr>
          <a:lstStyle/>
          <a:p>
            <a:pPr marL="342900" indent="-342900">
              <a:buFont typeface="Arial" panose="020B0604020202020204" pitchFamily="34" charset="0"/>
              <a:buChar char="•"/>
            </a:pPr>
            <a:r>
              <a:rPr lang="en-US" sz="2000" b="1" u="sng" dirty="0">
                <a:solidFill>
                  <a:schemeClr val="accent2"/>
                </a:solidFill>
              </a:rPr>
              <a:t>System Title IX Coordinator</a:t>
            </a:r>
            <a:r>
              <a:rPr lang="en-US" sz="2000" b="1" dirty="0">
                <a:solidFill>
                  <a:schemeClr val="accent2"/>
                </a:solidFill>
              </a:rPr>
              <a:t>: </a:t>
            </a:r>
          </a:p>
          <a:p>
            <a:pPr marL="800100" lvl="1" indent="-342900">
              <a:buFont typeface="Wingdings" panose="05000000000000000000" pitchFamily="2" charset="2"/>
              <a:buChar char="q"/>
            </a:pPr>
            <a:r>
              <a:rPr lang="en-US" sz="2000" dirty="0">
                <a:solidFill>
                  <a:srgbClr val="231490"/>
                </a:solidFill>
              </a:rPr>
              <a:t>ensures fidelity and compliance</a:t>
            </a:r>
          </a:p>
          <a:p>
            <a:pPr marL="800100" lvl="1" indent="-342900">
              <a:buFont typeface="Wingdings" panose="05000000000000000000" pitchFamily="2" charset="2"/>
              <a:buChar char="q"/>
            </a:pPr>
            <a:r>
              <a:rPr lang="en-US" sz="2000" dirty="0">
                <a:solidFill>
                  <a:srgbClr val="231490"/>
                </a:solidFill>
              </a:rPr>
              <a:t>facilitates investigation process </a:t>
            </a:r>
          </a:p>
          <a:p>
            <a:pPr marL="800100" lvl="1" indent="-342900">
              <a:buFont typeface="Wingdings" panose="05000000000000000000" pitchFamily="2" charset="2"/>
              <a:buChar char="q"/>
            </a:pPr>
            <a:r>
              <a:rPr lang="en-US" sz="2000" dirty="0">
                <a:solidFill>
                  <a:srgbClr val="231490"/>
                </a:solidFill>
              </a:rPr>
              <a:t>arrange for appeals process</a:t>
            </a:r>
          </a:p>
          <a:p>
            <a:pPr marL="800100" lvl="1" indent="-342900">
              <a:buFont typeface="Wingdings" panose="05000000000000000000" pitchFamily="2" charset="2"/>
              <a:buChar char="q"/>
            </a:pPr>
            <a:r>
              <a:rPr lang="en-US" sz="2000" dirty="0">
                <a:solidFill>
                  <a:srgbClr val="231490"/>
                </a:solidFill>
              </a:rPr>
              <a:t>ensures training</a:t>
            </a:r>
          </a:p>
          <a:p>
            <a:endParaRPr lang="en-US" sz="2000" b="1" dirty="0">
              <a:solidFill>
                <a:srgbClr val="231490"/>
              </a:solidFill>
            </a:endParaRPr>
          </a:p>
          <a:p>
            <a:endParaRPr lang="en-US" sz="2000" b="1" dirty="0">
              <a:solidFill>
                <a:srgbClr val="231490"/>
              </a:solidFill>
            </a:endParaRPr>
          </a:p>
          <a:p>
            <a:pPr marL="342900" indent="-342900">
              <a:buFont typeface="Arial" panose="020B0604020202020204" pitchFamily="34" charset="0"/>
              <a:buChar char="•"/>
            </a:pPr>
            <a:r>
              <a:rPr lang="en-US" sz="2000" b="1" u="sng" dirty="0">
                <a:solidFill>
                  <a:schemeClr val="accent2"/>
                </a:solidFill>
              </a:rPr>
              <a:t>School Title IX Coordinator (School-level)</a:t>
            </a:r>
            <a:r>
              <a:rPr lang="en-US" sz="2000" b="1" dirty="0">
                <a:solidFill>
                  <a:schemeClr val="accent2"/>
                </a:solidFill>
              </a:rPr>
              <a:t>:</a:t>
            </a:r>
            <a:endParaRPr lang="en-US" sz="2000" b="1" u="sng" dirty="0">
              <a:solidFill>
                <a:schemeClr val="accent2"/>
              </a:solidFill>
            </a:endParaRPr>
          </a:p>
          <a:p>
            <a:pPr marL="800100" lvl="1" indent="-342900">
              <a:buFont typeface="Wingdings" panose="05000000000000000000" pitchFamily="2" charset="2"/>
              <a:buChar char="q"/>
            </a:pPr>
            <a:r>
              <a:rPr lang="en-US" sz="2000" dirty="0">
                <a:solidFill>
                  <a:srgbClr val="231490"/>
                </a:solidFill>
              </a:rPr>
              <a:t>Ensures training of students, employees on Title IX</a:t>
            </a:r>
          </a:p>
          <a:p>
            <a:pPr marL="800100" lvl="1" indent="-342900">
              <a:buFont typeface="Wingdings" panose="05000000000000000000" pitchFamily="2" charset="2"/>
              <a:buChar char="q"/>
            </a:pPr>
            <a:r>
              <a:rPr lang="en-US" sz="2000" dirty="0">
                <a:solidFill>
                  <a:srgbClr val="231490"/>
                </a:solidFill>
              </a:rPr>
              <a:t>Receives reports and complaints </a:t>
            </a:r>
          </a:p>
          <a:p>
            <a:pPr marL="800100" lvl="1" indent="-342900">
              <a:buFont typeface="Wingdings" panose="05000000000000000000" pitchFamily="2" charset="2"/>
              <a:buChar char="q"/>
            </a:pPr>
            <a:r>
              <a:rPr lang="en-US" sz="2000" dirty="0">
                <a:solidFill>
                  <a:srgbClr val="231490"/>
                </a:solidFill>
              </a:rPr>
              <a:t>First point of contact </a:t>
            </a:r>
          </a:p>
          <a:p>
            <a:pPr marL="800100" lvl="1" indent="-342900">
              <a:buFont typeface="Wingdings" panose="05000000000000000000" pitchFamily="2" charset="2"/>
              <a:buChar char="q"/>
            </a:pPr>
            <a:r>
              <a:rPr lang="en-US" sz="2000" dirty="0">
                <a:solidFill>
                  <a:srgbClr val="231490"/>
                </a:solidFill>
              </a:rPr>
              <a:t>Implements supportive measures and decisions </a:t>
            </a:r>
          </a:p>
          <a:p>
            <a:pPr marL="800100" lvl="1" indent="-342900">
              <a:buFont typeface="Wingdings" panose="05000000000000000000" pitchFamily="2" charset="2"/>
              <a:buChar char="q"/>
            </a:pPr>
            <a:r>
              <a:rPr lang="en-US" sz="2000" dirty="0">
                <a:solidFill>
                  <a:srgbClr val="231490"/>
                </a:solidFill>
              </a:rPr>
              <a:t>Keeps records pertaining to Title IX complaints</a:t>
            </a:r>
          </a:p>
          <a:p>
            <a:pPr lvl="1"/>
            <a:endParaRPr lang="en-US" sz="2000" dirty="0">
              <a:solidFill>
                <a:srgbClr val="231490"/>
              </a:solidFill>
            </a:endParaRPr>
          </a:p>
        </p:txBody>
      </p:sp>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New Roles</a:t>
            </a:r>
          </a:p>
        </p:txBody>
      </p:sp>
      <p:sp>
        <p:nvSpPr>
          <p:cNvPr id="7" name="Rectangle 6"/>
          <p:cNvSpPr/>
          <p:nvPr/>
        </p:nvSpPr>
        <p:spPr>
          <a:xfrm>
            <a:off x="6334642" y="1302385"/>
            <a:ext cx="5484620" cy="5324535"/>
          </a:xfrm>
          <a:prstGeom prst="rect">
            <a:avLst/>
          </a:prstGeom>
        </p:spPr>
        <p:txBody>
          <a:bodyPr wrap="square">
            <a:spAutoFit/>
          </a:bodyPr>
          <a:lstStyle/>
          <a:p>
            <a:pPr marL="342900" indent="-342900">
              <a:buFont typeface="Arial" panose="020B0604020202020204" pitchFamily="34" charset="0"/>
              <a:buChar char="•"/>
            </a:pPr>
            <a:r>
              <a:rPr lang="en-US" sz="2000" b="1" u="sng" dirty="0">
                <a:solidFill>
                  <a:schemeClr val="accent2"/>
                </a:solidFill>
              </a:rPr>
              <a:t>Title IX Investigator </a:t>
            </a:r>
            <a:r>
              <a:rPr lang="en-US" sz="2000" u="sng" dirty="0">
                <a:solidFill>
                  <a:schemeClr val="accent2"/>
                </a:solidFill>
              </a:rPr>
              <a:t>(System-level)</a:t>
            </a:r>
            <a:r>
              <a:rPr lang="en-US" sz="2000" dirty="0">
                <a:solidFill>
                  <a:schemeClr val="accent2"/>
                </a:solidFill>
              </a:rPr>
              <a:t>:</a:t>
            </a:r>
          </a:p>
          <a:p>
            <a:pPr marL="800100" lvl="1" indent="-342900">
              <a:buFont typeface="Wingdings" panose="05000000000000000000" pitchFamily="2" charset="2"/>
              <a:buChar char="q"/>
            </a:pPr>
            <a:r>
              <a:rPr lang="en-US" sz="2000" dirty="0">
                <a:solidFill>
                  <a:srgbClr val="231490"/>
                </a:solidFill>
              </a:rPr>
              <a:t>Investigates alleged misconduct </a:t>
            </a:r>
          </a:p>
          <a:p>
            <a:pPr marL="800100" lvl="1" indent="-342900">
              <a:buFont typeface="Wingdings" panose="05000000000000000000" pitchFamily="2" charset="2"/>
              <a:buChar char="q"/>
            </a:pPr>
            <a:r>
              <a:rPr lang="en-US" sz="2000" dirty="0">
                <a:solidFill>
                  <a:srgbClr val="231490"/>
                </a:solidFill>
              </a:rPr>
              <a:t>Can be the Title IX Coordinator</a:t>
            </a:r>
          </a:p>
          <a:p>
            <a:pPr lvl="1"/>
            <a:endParaRPr lang="en-US" sz="2000" dirty="0">
              <a:solidFill>
                <a:srgbClr val="231490"/>
              </a:solidFill>
            </a:endParaRPr>
          </a:p>
          <a:p>
            <a:pPr lvl="1"/>
            <a:endParaRPr lang="en-US" sz="2000" dirty="0">
              <a:solidFill>
                <a:srgbClr val="231490"/>
              </a:solidFill>
            </a:endParaRPr>
          </a:p>
          <a:p>
            <a:pPr marL="342900" indent="-342900">
              <a:buFont typeface="Arial" panose="020B0604020202020204" pitchFamily="34" charset="0"/>
              <a:buChar char="•"/>
            </a:pPr>
            <a:r>
              <a:rPr lang="en-US" sz="2000" b="1" u="sng" dirty="0">
                <a:solidFill>
                  <a:schemeClr val="accent2"/>
                </a:solidFill>
              </a:rPr>
              <a:t>Decision-Maker &amp; Appellate Decision-Maker (System-level): </a:t>
            </a:r>
            <a:endParaRPr lang="en-US" sz="2000" b="1" dirty="0">
              <a:solidFill>
                <a:schemeClr val="accent2"/>
              </a:solidFill>
            </a:endParaRPr>
          </a:p>
          <a:p>
            <a:pPr marL="800100" lvl="1" indent="-342900">
              <a:buFont typeface="Wingdings" panose="05000000000000000000" pitchFamily="2" charset="2"/>
              <a:buChar char="q"/>
            </a:pPr>
            <a:r>
              <a:rPr lang="en-US" sz="2000" dirty="0">
                <a:solidFill>
                  <a:srgbClr val="231490"/>
                </a:solidFill>
              </a:rPr>
              <a:t>Makes a decision based on the Title IX Investigator’s investigative report</a:t>
            </a:r>
          </a:p>
          <a:p>
            <a:pPr marL="800100" lvl="1" indent="-342900">
              <a:buFont typeface="Wingdings" panose="05000000000000000000" pitchFamily="2" charset="2"/>
              <a:buChar char="q"/>
            </a:pPr>
            <a:r>
              <a:rPr lang="en-US" sz="2000" dirty="0">
                <a:solidFill>
                  <a:srgbClr val="231490"/>
                </a:solidFill>
              </a:rPr>
              <a:t>Cannot be the Title IX Coordinator or Title IX Investigator</a:t>
            </a:r>
          </a:p>
          <a:p>
            <a:pPr lvl="1"/>
            <a:endParaRPr lang="en-US" sz="2000" dirty="0">
              <a:solidFill>
                <a:srgbClr val="231490"/>
              </a:solidFill>
            </a:endParaRPr>
          </a:p>
          <a:p>
            <a:pPr marL="342900" indent="-342900">
              <a:buFont typeface="Arial" panose="020B0604020202020204" pitchFamily="34" charset="0"/>
              <a:buChar char="•"/>
            </a:pPr>
            <a:r>
              <a:rPr lang="en-US" sz="2000" b="1" u="sng" dirty="0">
                <a:solidFill>
                  <a:schemeClr val="accent2"/>
                </a:solidFill>
              </a:rPr>
              <a:t>Informal Resolution Facilitator</a:t>
            </a:r>
            <a:r>
              <a:rPr lang="en-US" sz="2000" b="1" dirty="0">
                <a:solidFill>
                  <a:schemeClr val="accent2"/>
                </a:solidFill>
              </a:rPr>
              <a:t>: </a:t>
            </a:r>
            <a:r>
              <a:rPr lang="en-US" sz="2000" dirty="0">
                <a:solidFill>
                  <a:schemeClr val="accent2"/>
                </a:solidFill>
              </a:rPr>
              <a:t> </a:t>
            </a:r>
          </a:p>
          <a:p>
            <a:pPr marL="800100" lvl="1" indent="-342900">
              <a:buFont typeface="Wingdings" panose="05000000000000000000" pitchFamily="2" charset="2"/>
              <a:buChar char="q"/>
            </a:pPr>
            <a:r>
              <a:rPr lang="en-US" sz="2000" dirty="0">
                <a:solidFill>
                  <a:srgbClr val="231490"/>
                </a:solidFill>
              </a:rPr>
              <a:t>Must be trained</a:t>
            </a:r>
          </a:p>
          <a:p>
            <a:pPr marL="800100" lvl="1" indent="-342900">
              <a:buFont typeface="Wingdings" panose="05000000000000000000" pitchFamily="2" charset="2"/>
              <a:buChar char="q"/>
            </a:pPr>
            <a:r>
              <a:rPr lang="en-US" sz="2000" dirty="0">
                <a:solidFill>
                  <a:srgbClr val="231490"/>
                </a:solidFill>
              </a:rPr>
              <a:t>Facilitates process between complainant and respondent</a:t>
            </a:r>
          </a:p>
          <a:p>
            <a:pPr marL="800100" lvl="1" indent="-342900">
              <a:buFont typeface="Wingdings" panose="05000000000000000000" pitchFamily="2" charset="2"/>
              <a:buChar char="q"/>
            </a:pPr>
            <a:r>
              <a:rPr lang="en-US" sz="2000" dirty="0">
                <a:solidFill>
                  <a:srgbClr val="231490"/>
                </a:solidFill>
              </a:rPr>
              <a:t>Can be School Title IX Coordinator</a:t>
            </a:r>
          </a:p>
        </p:txBody>
      </p:sp>
    </p:spTree>
    <p:extLst>
      <p:ext uri="{BB962C8B-B14F-4D97-AF65-F5344CB8AC3E}">
        <p14:creationId xmlns:p14="http://schemas.microsoft.com/office/powerpoint/2010/main" val="4224042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87841" y="1496674"/>
            <a:ext cx="11420981" cy="5632311"/>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231490"/>
                </a:solidFill>
              </a:rPr>
              <a:t>Ensure training of school employees and students on Title IX guidelines</a:t>
            </a:r>
          </a:p>
          <a:p>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Facilitate the provision of Safety/Supportive Measures for both the complainant and the respondent.</a:t>
            </a:r>
          </a:p>
          <a:p>
            <a:pPr marL="285750" indent="-285750">
              <a:buFont typeface="Arial" panose="020B0604020202020204" pitchFamily="34" charset="0"/>
              <a:buChar char="•"/>
            </a:pPr>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Process formal complaints and send them to the Investigator.</a:t>
            </a:r>
          </a:p>
          <a:p>
            <a:pPr marL="285750" indent="-285750">
              <a:buFont typeface="Arial" panose="020B0604020202020204" pitchFamily="34" charset="0"/>
              <a:buChar char="•"/>
            </a:pPr>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Manage the case file including all forms, letters, evidence provided, and other documents. </a:t>
            </a:r>
          </a:p>
          <a:p>
            <a:pPr marL="285750" indent="-285750">
              <a:buFont typeface="Arial" panose="020B0604020202020204" pitchFamily="34" charset="0"/>
              <a:buChar char="•"/>
            </a:pPr>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Ensure that the case file is maintained in secured storage in administration for a period of seven years. </a:t>
            </a:r>
          </a:p>
          <a:p>
            <a:pPr marL="285750" indent="-285750">
              <a:buFont typeface="Arial" panose="020B0604020202020204" pitchFamily="34" charset="0"/>
              <a:buChar char="•"/>
            </a:pPr>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Collaborate and communicate with other essential personnel in the duties of this role. </a:t>
            </a:r>
          </a:p>
          <a:p>
            <a:pPr marL="342900" indent="-342900">
              <a:buFont typeface="Arial" panose="020B0604020202020204" pitchFamily="34" charset="0"/>
              <a:buChar char="•"/>
            </a:pPr>
            <a:endParaRPr lang="en-US" sz="2400" dirty="0">
              <a:solidFill>
                <a:srgbClr val="231490"/>
              </a:solidFill>
            </a:endParaRPr>
          </a:p>
        </p:txBody>
      </p:sp>
      <p:sp>
        <p:nvSpPr>
          <p:cNvPr id="6" name="TextBox 5"/>
          <p:cNvSpPr txBox="1"/>
          <p:nvPr/>
        </p:nvSpPr>
        <p:spPr>
          <a:xfrm>
            <a:off x="126569" y="135991"/>
            <a:ext cx="9210502" cy="1077218"/>
          </a:xfrm>
          <a:prstGeom prst="rect">
            <a:avLst/>
          </a:prstGeom>
          <a:noFill/>
        </p:spPr>
        <p:txBody>
          <a:bodyPr wrap="square" rtlCol="0">
            <a:spAutoFit/>
          </a:bodyPr>
          <a:lstStyle/>
          <a:p>
            <a:r>
              <a:rPr lang="en-US" sz="3200" b="1" dirty="0">
                <a:solidFill>
                  <a:schemeClr val="bg1"/>
                </a:solidFill>
                <a:latin typeface="Segoe UI" panose="020B0502040204020203" pitchFamily="34" charset="0"/>
              </a:rPr>
              <a:t>School Title IX Coordinator – Role &amp; Responsibilities</a:t>
            </a:r>
          </a:p>
        </p:txBody>
      </p:sp>
    </p:spTree>
    <p:extLst>
      <p:ext uri="{BB962C8B-B14F-4D97-AF65-F5344CB8AC3E}">
        <p14:creationId xmlns:p14="http://schemas.microsoft.com/office/powerpoint/2010/main" val="832305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RCSS Title IX Personnel </a:t>
            </a:r>
          </a:p>
        </p:txBody>
      </p:sp>
      <p:graphicFrame>
        <p:nvGraphicFramePr>
          <p:cNvPr id="3" name="Diagram 2"/>
          <p:cNvGraphicFramePr/>
          <p:nvPr>
            <p:extLst>
              <p:ext uri="{D42A27DB-BD31-4B8C-83A1-F6EECF244321}">
                <p14:modId xmlns:p14="http://schemas.microsoft.com/office/powerpoint/2010/main" val="3707698878"/>
              </p:ext>
            </p:extLst>
          </p:nvPr>
        </p:nvGraphicFramePr>
        <p:xfrm>
          <a:off x="1746607" y="791501"/>
          <a:ext cx="9020709" cy="5835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29087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RCSS Title IX Terms </a:t>
            </a:r>
          </a:p>
        </p:txBody>
      </p:sp>
      <p:sp>
        <p:nvSpPr>
          <p:cNvPr id="8" name="Rectangle 7"/>
          <p:cNvSpPr/>
          <p:nvPr/>
        </p:nvSpPr>
        <p:spPr>
          <a:xfrm>
            <a:off x="518860" y="1481587"/>
            <a:ext cx="5484620" cy="1938992"/>
          </a:xfrm>
          <a:prstGeom prst="rect">
            <a:avLst/>
          </a:prstGeom>
        </p:spPr>
        <p:txBody>
          <a:bodyPr wrap="square">
            <a:spAutoFit/>
          </a:bodyPr>
          <a:lstStyle/>
          <a:p>
            <a:endParaRPr lang="en-US" sz="2000" b="1" u="sng" dirty="0">
              <a:solidFill>
                <a:srgbClr val="231490"/>
              </a:solidFill>
            </a:endParaRPr>
          </a:p>
          <a:p>
            <a:pPr marL="342900" indent="-342900">
              <a:buFont typeface="Arial" panose="020B0604020202020204" pitchFamily="34" charset="0"/>
              <a:buChar char="•"/>
            </a:pPr>
            <a:endParaRPr lang="en-US" sz="2000" b="1" u="sng" dirty="0">
              <a:solidFill>
                <a:srgbClr val="231490"/>
              </a:solidFill>
            </a:endParaRPr>
          </a:p>
          <a:p>
            <a:pPr lvl="1"/>
            <a:endParaRPr lang="en-US" sz="2000" dirty="0">
              <a:solidFill>
                <a:srgbClr val="231490"/>
              </a:solidFill>
            </a:endParaRPr>
          </a:p>
          <a:p>
            <a:pPr lvl="1"/>
            <a:endParaRPr lang="en-US" sz="2000" dirty="0">
              <a:solidFill>
                <a:srgbClr val="231490"/>
              </a:solidFill>
            </a:endParaRPr>
          </a:p>
          <a:p>
            <a:pPr marL="800100" lvl="1" indent="-342900">
              <a:buFont typeface="Wingdings" panose="05000000000000000000" pitchFamily="2" charset="2"/>
              <a:buChar char="q"/>
            </a:pPr>
            <a:endParaRPr lang="en-US" sz="2000" dirty="0">
              <a:solidFill>
                <a:srgbClr val="231490"/>
              </a:solidFill>
            </a:endParaRPr>
          </a:p>
          <a:p>
            <a:pPr marL="800100" lvl="1" indent="-342900">
              <a:buFont typeface="Wingdings" panose="05000000000000000000" pitchFamily="2" charset="2"/>
              <a:buChar char="q"/>
            </a:pPr>
            <a:endParaRPr lang="en-US" sz="2000" dirty="0">
              <a:solidFill>
                <a:srgbClr val="231490"/>
              </a:solidFill>
            </a:endParaRPr>
          </a:p>
        </p:txBody>
      </p:sp>
      <p:sp>
        <p:nvSpPr>
          <p:cNvPr id="7" name="Rectangle 6"/>
          <p:cNvSpPr/>
          <p:nvPr/>
        </p:nvSpPr>
        <p:spPr>
          <a:xfrm>
            <a:off x="361700" y="1328510"/>
            <a:ext cx="10744664" cy="5324535"/>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000" b="1" u="sng" dirty="0">
                <a:solidFill>
                  <a:srgbClr val="FF0000"/>
                </a:solidFill>
              </a:rPr>
              <a:t>Complainant</a:t>
            </a:r>
            <a:r>
              <a:rPr lang="en-US" sz="2000" b="1" u="sng" dirty="0">
                <a:solidFill>
                  <a:schemeClr val="accent2"/>
                </a:solidFill>
              </a:rPr>
              <a:t> </a:t>
            </a:r>
            <a:r>
              <a:rPr lang="en-US" sz="2000" b="1" dirty="0">
                <a:solidFill>
                  <a:srgbClr val="231490"/>
                </a:solidFill>
              </a:rPr>
              <a:t>– </a:t>
            </a:r>
            <a:r>
              <a:rPr lang="en-US" sz="2000" dirty="0">
                <a:solidFill>
                  <a:srgbClr val="231490"/>
                </a:solidFill>
              </a:rPr>
              <a:t>means an individual who is alleged to be the victim of conduct that could constitute sexual harassment, or on whose behalf the Title IX Coordinator has filed a formal complaint. </a:t>
            </a:r>
          </a:p>
          <a:p>
            <a:pPr marL="342900" indent="-342900">
              <a:buFont typeface="Arial" panose="020B0604020202020204" pitchFamily="34" charset="0"/>
              <a:buChar char="•"/>
            </a:pPr>
            <a:endParaRPr lang="en-US" sz="2000" b="1" dirty="0">
              <a:solidFill>
                <a:srgbClr val="231490"/>
              </a:solidFill>
            </a:endParaRPr>
          </a:p>
          <a:p>
            <a:pPr marL="342900" indent="-342900">
              <a:buFont typeface="Arial" panose="020B0604020202020204" pitchFamily="34" charset="0"/>
              <a:buChar char="•"/>
            </a:pPr>
            <a:r>
              <a:rPr lang="en-US" sz="2000" b="1" u="sng" dirty="0">
                <a:solidFill>
                  <a:srgbClr val="FF0000"/>
                </a:solidFill>
              </a:rPr>
              <a:t>Respondent</a:t>
            </a:r>
            <a:r>
              <a:rPr lang="en-US" sz="2000" b="1" dirty="0">
                <a:solidFill>
                  <a:srgbClr val="231490"/>
                </a:solidFill>
              </a:rPr>
              <a:t> – </a:t>
            </a:r>
            <a:r>
              <a:rPr lang="en-US" sz="2000" dirty="0">
                <a:solidFill>
                  <a:srgbClr val="231490"/>
                </a:solidFill>
              </a:rPr>
              <a:t>means an individual who has been reported to be the perpetrator of conduct that could constitute sexual harassment</a:t>
            </a:r>
          </a:p>
          <a:p>
            <a:endParaRPr lang="en-US" sz="2000" dirty="0">
              <a:solidFill>
                <a:srgbClr val="231490"/>
              </a:solidFill>
            </a:endParaRPr>
          </a:p>
          <a:p>
            <a:pPr marL="342900" indent="-342900">
              <a:buFont typeface="Arial" panose="020B0604020202020204" pitchFamily="34" charset="0"/>
              <a:buChar char="•"/>
            </a:pPr>
            <a:r>
              <a:rPr lang="en-US" sz="2000" b="1" u="sng" dirty="0">
                <a:solidFill>
                  <a:srgbClr val="FF0000"/>
                </a:solidFill>
              </a:rPr>
              <a:t>Advisor </a:t>
            </a:r>
            <a:r>
              <a:rPr lang="en-US" sz="2000" dirty="0">
                <a:solidFill>
                  <a:srgbClr val="231490"/>
                </a:solidFill>
              </a:rPr>
              <a:t> -- </a:t>
            </a:r>
            <a:r>
              <a:rPr lang="en-US" sz="2000" b="1" dirty="0">
                <a:solidFill>
                  <a:srgbClr val="231490"/>
                </a:solidFill>
              </a:rPr>
              <a:t>a friend, a family member, an attorney, a neighbor, or other individual of the party's choosing</a:t>
            </a:r>
            <a:r>
              <a:rPr lang="en-US" sz="2000" dirty="0">
                <a:solidFill>
                  <a:srgbClr val="231490"/>
                </a:solidFill>
              </a:rPr>
              <a:t> who may support complainant or respondent.  Can review documents, attend meetings but not actively participate in interviews.</a:t>
            </a:r>
            <a:endParaRPr lang="en-US" sz="2000" u="sng" dirty="0">
              <a:solidFill>
                <a:srgbClr val="231490"/>
              </a:solidFill>
            </a:endParaRPr>
          </a:p>
          <a:p>
            <a:pPr marL="342900" indent="-342900">
              <a:buFont typeface="Arial" panose="020B0604020202020204" pitchFamily="34" charset="0"/>
              <a:buChar char="•"/>
            </a:pPr>
            <a:endParaRPr lang="en-US" sz="2000" b="1" u="sng" dirty="0">
              <a:solidFill>
                <a:srgbClr val="231490"/>
              </a:solidFill>
            </a:endParaRPr>
          </a:p>
          <a:p>
            <a:pPr marL="342900" indent="-342900">
              <a:buFont typeface="Arial" panose="020B0604020202020204" pitchFamily="34" charset="0"/>
              <a:buChar char="•"/>
            </a:pPr>
            <a:r>
              <a:rPr lang="en-US" sz="2000" b="1" u="sng" dirty="0">
                <a:solidFill>
                  <a:srgbClr val="FF0000"/>
                </a:solidFill>
              </a:rPr>
              <a:t>Actual Knowledge (notice)</a:t>
            </a:r>
            <a:r>
              <a:rPr lang="en-US" sz="2000" b="1" dirty="0">
                <a:solidFill>
                  <a:srgbClr val="FF0000"/>
                </a:solidFill>
              </a:rPr>
              <a:t> </a:t>
            </a:r>
            <a:r>
              <a:rPr lang="en-US" sz="2000" b="1" dirty="0">
                <a:solidFill>
                  <a:srgbClr val="231490"/>
                </a:solidFill>
              </a:rPr>
              <a:t>-- </a:t>
            </a:r>
            <a:r>
              <a:rPr lang="en-US" sz="2000" dirty="0">
                <a:solidFill>
                  <a:srgbClr val="231490"/>
                </a:solidFill>
              </a:rPr>
              <a:t>means notice of sexual harassment or allegations of sexual harassment to a recipient’s Title IX Coordinator or any k-12 school employee</a:t>
            </a:r>
            <a:endParaRPr lang="en-US" sz="2000" i="1" dirty="0">
              <a:solidFill>
                <a:srgbClr val="231490"/>
              </a:solidFill>
            </a:endParaRPr>
          </a:p>
          <a:p>
            <a:pPr marL="342900" indent="-342900">
              <a:buFont typeface="Arial" panose="020B0604020202020204" pitchFamily="34" charset="0"/>
              <a:buChar char="•"/>
            </a:pPr>
            <a:endParaRPr lang="en-US" sz="2000" i="1" dirty="0">
              <a:solidFill>
                <a:srgbClr val="FF0000"/>
              </a:solidFill>
            </a:endParaRPr>
          </a:p>
          <a:p>
            <a:pPr marL="342900" indent="-342900">
              <a:buFont typeface="Arial" panose="020B0604020202020204" pitchFamily="34" charset="0"/>
              <a:buChar char="•"/>
            </a:pPr>
            <a:r>
              <a:rPr lang="en-US" sz="2000" b="1" u="sng" dirty="0">
                <a:solidFill>
                  <a:srgbClr val="FF0000"/>
                </a:solidFill>
              </a:rPr>
              <a:t>Deliberate Indifference</a:t>
            </a:r>
            <a:r>
              <a:rPr lang="en-US" sz="2000" b="1" dirty="0">
                <a:solidFill>
                  <a:srgbClr val="FF0000"/>
                </a:solidFill>
              </a:rPr>
              <a:t> </a:t>
            </a:r>
            <a:r>
              <a:rPr lang="en-US" sz="2000" i="1" dirty="0">
                <a:solidFill>
                  <a:srgbClr val="231490"/>
                </a:solidFill>
              </a:rPr>
              <a:t>– </a:t>
            </a:r>
            <a:r>
              <a:rPr lang="en-US" sz="2000" dirty="0">
                <a:solidFill>
                  <a:srgbClr val="231490"/>
                </a:solidFill>
              </a:rPr>
              <a:t>response is unreasonable given what is known</a:t>
            </a:r>
          </a:p>
          <a:p>
            <a:endParaRPr lang="en-US" sz="2000" b="1" u="sng" dirty="0">
              <a:solidFill>
                <a:srgbClr val="231490"/>
              </a:solidFill>
            </a:endParaRPr>
          </a:p>
          <a:p>
            <a:pPr marL="342900" indent="-342900">
              <a:buFont typeface="Arial" panose="020B0604020202020204" pitchFamily="34" charset="0"/>
              <a:buChar char="•"/>
            </a:pPr>
            <a:endParaRPr lang="en-US" sz="2000" b="1" dirty="0">
              <a:solidFill>
                <a:srgbClr val="231490"/>
              </a:solidFill>
            </a:endParaRPr>
          </a:p>
          <a:p>
            <a:pPr marL="342900" indent="-342900">
              <a:buFont typeface="Arial" panose="020B0604020202020204" pitchFamily="34" charset="0"/>
              <a:buChar char="•"/>
            </a:pPr>
            <a:endParaRPr lang="en-US" sz="2000" u="sng" dirty="0">
              <a:solidFill>
                <a:srgbClr val="231490"/>
              </a:solidFill>
            </a:endParaRPr>
          </a:p>
        </p:txBody>
      </p:sp>
    </p:spTree>
    <p:extLst>
      <p:ext uri="{BB962C8B-B14F-4D97-AF65-F5344CB8AC3E}">
        <p14:creationId xmlns:p14="http://schemas.microsoft.com/office/powerpoint/2010/main" val="311266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771180" y="1348800"/>
            <a:ext cx="11089837" cy="2308324"/>
          </a:xfrm>
          <a:prstGeom prst="rect">
            <a:avLst/>
          </a:prstGeom>
        </p:spPr>
        <p:txBody>
          <a:bodyPr wrap="square">
            <a:spAutoFit/>
          </a:bodyPr>
          <a:lstStyle/>
          <a:p>
            <a:pPr marL="457200" indent="-457200">
              <a:buFont typeface="Wingdings" panose="05000000000000000000" pitchFamily="2" charset="2"/>
              <a:buChar char="q"/>
            </a:pPr>
            <a:r>
              <a:rPr lang="en-US" sz="2400" b="1" dirty="0">
                <a:solidFill>
                  <a:srgbClr val="92D050"/>
                </a:solidFill>
              </a:rPr>
              <a:t>July 28, 2021 </a:t>
            </a:r>
            <a:r>
              <a:rPr lang="en-US" sz="2400" dirty="0">
                <a:solidFill>
                  <a:srgbClr val="231490"/>
                </a:solidFill>
              </a:rPr>
              <a:t>– Training for School-level Title IX Coordinators</a:t>
            </a:r>
          </a:p>
          <a:p>
            <a:pPr marL="342900" indent="-342900">
              <a:buFont typeface="Wingdings" panose="05000000000000000000" pitchFamily="2" charset="2"/>
              <a:buChar char="q"/>
            </a:pPr>
            <a:endParaRPr lang="en-US" sz="2400" dirty="0">
              <a:solidFill>
                <a:srgbClr val="231490"/>
              </a:solidFill>
            </a:endParaRPr>
          </a:p>
          <a:p>
            <a:pPr marL="457200" indent="-457200">
              <a:buFont typeface="Wingdings" panose="05000000000000000000" pitchFamily="2" charset="2"/>
              <a:buChar char="q"/>
            </a:pPr>
            <a:r>
              <a:rPr lang="en-US" sz="2400" b="1" dirty="0">
                <a:solidFill>
                  <a:srgbClr val="FF0000"/>
                </a:solidFill>
              </a:rPr>
              <a:t>August 31, 2021 - </a:t>
            </a:r>
            <a:r>
              <a:rPr lang="en-US" sz="2400" dirty="0">
                <a:solidFill>
                  <a:srgbClr val="231490"/>
                </a:solidFill>
              </a:rPr>
              <a:t>Deadline for presenting face-to-face Title IX training for all local school staff </a:t>
            </a:r>
            <a:r>
              <a:rPr lang="en-US" sz="2400" i="1" dirty="0">
                <a:solidFill>
                  <a:srgbClr val="231490"/>
                </a:solidFill>
              </a:rPr>
              <a:t>(Employees hired after the August 31st deadline must be trained, also) </a:t>
            </a:r>
          </a:p>
          <a:p>
            <a:pPr marL="457200" indent="-457200">
              <a:buFont typeface="Wingdings" panose="05000000000000000000" pitchFamily="2" charset="2"/>
              <a:buChar char="q"/>
            </a:pPr>
            <a:endParaRPr lang="en-US" sz="2400" i="1" dirty="0">
              <a:solidFill>
                <a:srgbClr val="231490"/>
              </a:solidFill>
            </a:endParaRPr>
          </a:p>
          <a:p>
            <a:pPr marL="457200" indent="-457200">
              <a:buFont typeface="Wingdings" panose="05000000000000000000" pitchFamily="2" charset="2"/>
              <a:buChar char="q"/>
            </a:pPr>
            <a:r>
              <a:rPr lang="en-US" sz="2400" b="1" dirty="0">
                <a:solidFill>
                  <a:schemeClr val="accent5"/>
                </a:solidFill>
              </a:rPr>
              <a:t>September 3, 2021 </a:t>
            </a:r>
            <a:r>
              <a:rPr lang="en-US" sz="2400" dirty="0">
                <a:solidFill>
                  <a:srgbClr val="231490"/>
                </a:solidFill>
              </a:rPr>
              <a:t>- Deadline for employees to complete the GCN Courses (ethics)</a:t>
            </a:r>
          </a:p>
        </p:txBody>
      </p:sp>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Important Information and Training Deadlines</a:t>
            </a:r>
          </a:p>
        </p:txBody>
      </p:sp>
    </p:spTree>
    <p:extLst>
      <p:ext uri="{BB962C8B-B14F-4D97-AF65-F5344CB8AC3E}">
        <p14:creationId xmlns:p14="http://schemas.microsoft.com/office/powerpoint/2010/main" val="3930634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a:solidFill>
                  <a:srgbClr val="231490"/>
                </a:solidFill>
                <a:latin typeface="Calibri" panose="020F0502020204030204" pitchFamily="34" charset="0"/>
                <a:cs typeface="Calibri" panose="020F0502020204030204" pitchFamily="34" charset="0"/>
              </a:rPr>
              <a:t>Title IX &amp; Sexual Harassment</a:t>
            </a:r>
            <a:endParaRPr lang="en-US" altLang="en-US"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62874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442453" y="1463195"/>
            <a:ext cx="11530036" cy="584775"/>
          </a:xfrm>
          <a:prstGeom prst="rect">
            <a:avLst/>
          </a:prstGeom>
        </p:spPr>
        <p:txBody>
          <a:bodyPr wrap="square">
            <a:spAutoFit/>
          </a:bodyPr>
          <a:lstStyle/>
          <a:p>
            <a:endParaRPr lang="en-US" sz="3200" dirty="0">
              <a:solidFill>
                <a:srgbClr val="231490"/>
              </a:solidFill>
            </a:endParaRPr>
          </a:p>
        </p:txBody>
      </p:sp>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Title IX Elements</a:t>
            </a:r>
          </a:p>
        </p:txBody>
      </p:sp>
      <p:graphicFrame>
        <p:nvGraphicFramePr>
          <p:cNvPr id="7" name="Diagram 6"/>
          <p:cNvGraphicFramePr/>
          <p:nvPr>
            <p:extLst>
              <p:ext uri="{D42A27DB-BD31-4B8C-83A1-F6EECF244321}">
                <p14:modId xmlns:p14="http://schemas.microsoft.com/office/powerpoint/2010/main" val="2256891542"/>
              </p:ext>
            </p:extLst>
          </p:nvPr>
        </p:nvGraphicFramePr>
        <p:xfrm>
          <a:off x="1335640" y="90366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0524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90715"/>
            <a:ext cx="11530036" cy="4216539"/>
          </a:xfrm>
          <a:prstGeom prst="rect">
            <a:avLst/>
          </a:prstGeom>
        </p:spPr>
        <p:txBody>
          <a:bodyPr wrap="square">
            <a:spAutoFit/>
          </a:bodyPr>
          <a:lstStyle/>
          <a:p>
            <a:r>
              <a:rPr lang="en-US" b="1" dirty="0">
                <a:solidFill>
                  <a:srgbClr val="231490"/>
                </a:solidFill>
              </a:rPr>
              <a:t>Sexual harassment means conduct on the basis of sex that satisfies one or more of the following:</a:t>
            </a:r>
          </a:p>
          <a:p>
            <a:r>
              <a:rPr lang="en-US" dirty="0">
                <a:solidFill>
                  <a:srgbClr val="231490"/>
                </a:solidFill>
              </a:rPr>
              <a:t> </a:t>
            </a:r>
          </a:p>
          <a:p>
            <a:pPr marL="342900" indent="-342900">
              <a:buFontTx/>
              <a:buAutoNum type="arabicParenBoth"/>
            </a:pPr>
            <a:r>
              <a:rPr lang="en-US" b="1" dirty="0">
                <a:solidFill>
                  <a:srgbClr val="FF0000"/>
                </a:solidFill>
              </a:rPr>
              <a:t>Quid Pro Quo:  </a:t>
            </a:r>
            <a:r>
              <a:rPr lang="en-US" b="1" dirty="0">
                <a:solidFill>
                  <a:srgbClr val="231490"/>
                </a:solidFill>
              </a:rPr>
              <a:t>An employee of the School System conditioning the provision of an aid, benefit, or service of the recipient on an individual’s participation in unwelcome sexual conduct; </a:t>
            </a:r>
          </a:p>
          <a:p>
            <a:r>
              <a:rPr lang="en-US" dirty="0">
                <a:solidFill>
                  <a:srgbClr val="231490"/>
                </a:solidFill>
              </a:rPr>
              <a:t> </a:t>
            </a:r>
          </a:p>
          <a:p>
            <a:r>
              <a:rPr lang="en-US" b="1" dirty="0">
                <a:solidFill>
                  <a:srgbClr val="231490"/>
                </a:solidFill>
              </a:rPr>
              <a:t>(2) </a:t>
            </a:r>
            <a:r>
              <a:rPr lang="en-US" b="1" dirty="0">
                <a:solidFill>
                  <a:srgbClr val="FF0000"/>
                </a:solidFill>
              </a:rPr>
              <a:t>Unwelcome conduct </a:t>
            </a:r>
            <a:r>
              <a:rPr lang="en-US" b="1" dirty="0">
                <a:solidFill>
                  <a:srgbClr val="231490"/>
                </a:solidFill>
              </a:rPr>
              <a:t>determined by a reasonable person to be so severe, pervasive, and objectively offensive that it effectively denies a person equal access to the School System’s education programs or activities; or</a:t>
            </a:r>
          </a:p>
          <a:p>
            <a:r>
              <a:rPr lang="en-US" dirty="0">
                <a:solidFill>
                  <a:srgbClr val="231490"/>
                </a:solidFill>
              </a:rPr>
              <a:t> </a:t>
            </a:r>
          </a:p>
          <a:p>
            <a:r>
              <a:rPr lang="en-US" b="1" dirty="0">
                <a:solidFill>
                  <a:srgbClr val="231490"/>
                </a:solidFill>
              </a:rPr>
              <a:t>(3) </a:t>
            </a:r>
            <a:r>
              <a:rPr lang="en-US" b="1" dirty="0">
                <a:solidFill>
                  <a:srgbClr val="FF0000"/>
                </a:solidFill>
              </a:rPr>
              <a:t>“Sexual assault” </a:t>
            </a:r>
            <a:r>
              <a:rPr lang="en-US" b="1" dirty="0">
                <a:solidFill>
                  <a:srgbClr val="231490"/>
                </a:solidFill>
              </a:rPr>
              <a:t>as defined in 20 U.S.C. § 1092(f)(6)(A)(v), </a:t>
            </a:r>
            <a:r>
              <a:rPr lang="en-US" b="1" dirty="0">
                <a:solidFill>
                  <a:srgbClr val="FF0000"/>
                </a:solidFill>
              </a:rPr>
              <a:t>“dating violence” </a:t>
            </a:r>
            <a:r>
              <a:rPr lang="en-US" b="1" dirty="0">
                <a:solidFill>
                  <a:srgbClr val="231490"/>
                </a:solidFill>
              </a:rPr>
              <a:t>as defined in 34 U.S.C. § 12291(a)(10), </a:t>
            </a:r>
            <a:r>
              <a:rPr lang="en-US" b="1" dirty="0">
                <a:solidFill>
                  <a:srgbClr val="FF0000"/>
                </a:solidFill>
              </a:rPr>
              <a:t>“domestic violence” </a:t>
            </a:r>
            <a:r>
              <a:rPr lang="en-US" b="1" dirty="0">
                <a:solidFill>
                  <a:srgbClr val="231490"/>
                </a:solidFill>
              </a:rPr>
              <a:t>as defined in 34 U.S.C. § 12291(a)(8), or </a:t>
            </a:r>
            <a:r>
              <a:rPr lang="en-US" b="1" dirty="0">
                <a:solidFill>
                  <a:srgbClr val="FF0000"/>
                </a:solidFill>
              </a:rPr>
              <a:t>“stalking” </a:t>
            </a:r>
            <a:r>
              <a:rPr lang="en-US" b="1" dirty="0">
                <a:solidFill>
                  <a:srgbClr val="231490"/>
                </a:solidFill>
              </a:rPr>
              <a:t>as defined in 34 U.S.C. § 12291(a)(30</a:t>
            </a:r>
            <a:r>
              <a:rPr lang="en-US" sz="2800" b="1" dirty="0">
                <a:solidFill>
                  <a:srgbClr val="231490"/>
                </a:solidFill>
              </a:rPr>
              <a:t>). </a:t>
            </a:r>
          </a:p>
          <a:p>
            <a:endParaRPr lang="en-US" sz="2800" b="1" dirty="0">
              <a:solidFill>
                <a:srgbClr val="231490"/>
              </a:solidFill>
            </a:endParaRPr>
          </a:p>
          <a:p>
            <a:r>
              <a:rPr lang="en-US" b="1" i="1" dirty="0">
                <a:solidFill>
                  <a:srgbClr val="231490"/>
                </a:solidFill>
              </a:rPr>
              <a:t>All of these types of sexual harassment jeopardize the equal access to education that Title IX is designed to protect</a:t>
            </a:r>
          </a:p>
          <a:p>
            <a:endParaRPr lang="en-US" sz="3200" dirty="0">
              <a:solidFill>
                <a:srgbClr val="231490"/>
              </a:solidFill>
            </a:endParaRPr>
          </a:p>
        </p:txBody>
      </p:sp>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Sexual Harassment</a:t>
            </a:r>
          </a:p>
        </p:txBody>
      </p:sp>
    </p:spTree>
    <p:extLst>
      <p:ext uri="{BB962C8B-B14F-4D97-AF65-F5344CB8AC3E}">
        <p14:creationId xmlns:p14="http://schemas.microsoft.com/office/powerpoint/2010/main" val="3023764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13398" y="1213209"/>
            <a:ext cx="8080325" cy="4832092"/>
          </a:xfrm>
          <a:prstGeom prst="rect">
            <a:avLst/>
          </a:prstGeom>
        </p:spPr>
        <p:txBody>
          <a:bodyPr wrap="square">
            <a:spAutoFit/>
          </a:bodyPr>
          <a:lstStyle/>
          <a:p>
            <a:r>
              <a:rPr lang="en-US" sz="2800" dirty="0">
                <a:solidFill>
                  <a:srgbClr val="231490"/>
                </a:solidFill>
              </a:rPr>
              <a:t>• “Quid pro quo” means “something for something”</a:t>
            </a:r>
          </a:p>
          <a:p>
            <a:endParaRPr lang="en-US" sz="2800" dirty="0">
              <a:solidFill>
                <a:srgbClr val="231490"/>
              </a:solidFill>
            </a:endParaRPr>
          </a:p>
          <a:p>
            <a:pPr marL="457200" indent="-457200">
              <a:buFont typeface="Arial" panose="020B0604020202020204" pitchFamily="34" charset="0"/>
              <a:buChar char="•"/>
            </a:pPr>
            <a:r>
              <a:rPr lang="en-US" sz="2800" dirty="0">
                <a:solidFill>
                  <a:srgbClr val="231490"/>
                </a:solidFill>
              </a:rPr>
              <a:t>Applies only employee to student</a:t>
            </a:r>
          </a:p>
          <a:p>
            <a:endParaRPr lang="en-US" sz="2800" dirty="0">
              <a:solidFill>
                <a:srgbClr val="231490"/>
              </a:solidFill>
            </a:endParaRPr>
          </a:p>
          <a:p>
            <a:r>
              <a:rPr lang="en-US" sz="2800" dirty="0">
                <a:solidFill>
                  <a:srgbClr val="231490"/>
                </a:solidFill>
              </a:rPr>
              <a:t>• Sexual demands are made the condition of educational benefits or access to educational opportunities regarding the individual</a:t>
            </a:r>
          </a:p>
          <a:p>
            <a:r>
              <a:rPr lang="en-US" sz="2800" dirty="0">
                <a:solidFill>
                  <a:srgbClr val="231490"/>
                </a:solidFill>
              </a:rPr>
              <a:t> </a:t>
            </a:r>
          </a:p>
          <a:p>
            <a:r>
              <a:rPr lang="en-US" sz="2800" dirty="0">
                <a:solidFill>
                  <a:srgbClr val="231490"/>
                </a:solidFill>
              </a:rPr>
              <a:t>• Not evaluated for severity, offensiveness, pervasiveness, or denial of equal educational access – existence is enough</a:t>
            </a:r>
          </a:p>
        </p:txBody>
      </p:sp>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Quid Pro Quo</a:t>
            </a:r>
          </a:p>
        </p:txBody>
      </p:sp>
      <p:pic>
        <p:nvPicPr>
          <p:cNvPr id="2" name="Picture 1"/>
          <p:cNvPicPr>
            <a:picLocks noChangeAspect="1"/>
          </p:cNvPicPr>
          <p:nvPr/>
        </p:nvPicPr>
        <p:blipFill rotWithShape="1">
          <a:blip r:embed="rId4"/>
          <a:srcRect t="7197" b="16495"/>
          <a:stretch/>
        </p:blipFill>
        <p:spPr>
          <a:xfrm>
            <a:off x="7586022" y="2087829"/>
            <a:ext cx="4148779" cy="2542786"/>
          </a:xfrm>
          <a:prstGeom prst="rect">
            <a:avLst/>
          </a:prstGeom>
        </p:spPr>
      </p:pic>
    </p:spTree>
    <p:extLst>
      <p:ext uri="{BB962C8B-B14F-4D97-AF65-F5344CB8AC3E}">
        <p14:creationId xmlns:p14="http://schemas.microsoft.com/office/powerpoint/2010/main" val="3263501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219771" y="1420212"/>
            <a:ext cx="11530036" cy="4154984"/>
          </a:xfrm>
          <a:prstGeom prst="rect">
            <a:avLst/>
          </a:prstGeom>
        </p:spPr>
        <p:txBody>
          <a:bodyPr wrap="square">
            <a:spAutoFit/>
          </a:bodyPr>
          <a:lstStyle/>
          <a:p>
            <a:r>
              <a:rPr lang="en-US" sz="2400" b="1" dirty="0">
                <a:solidFill>
                  <a:srgbClr val="231490"/>
                </a:solidFill>
              </a:rPr>
              <a:t>Totality of the circumstances to consider: </a:t>
            </a:r>
          </a:p>
          <a:p>
            <a:pPr marL="457200" indent="-457200">
              <a:buFont typeface="Arial" panose="020B0604020202020204" pitchFamily="34" charset="0"/>
              <a:buChar char="•"/>
            </a:pPr>
            <a:r>
              <a:rPr lang="en-US" sz="2400" dirty="0">
                <a:solidFill>
                  <a:srgbClr val="231490"/>
                </a:solidFill>
              </a:rPr>
              <a:t>frequency (persistence or pervasiveness), </a:t>
            </a:r>
          </a:p>
          <a:p>
            <a:pPr marL="457200" indent="-457200">
              <a:buFont typeface="Arial" panose="020B0604020202020204" pitchFamily="34" charset="0"/>
              <a:buChar char="•"/>
            </a:pPr>
            <a:r>
              <a:rPr lang="en-US" sz="2400" dirty="0">
                <a:solidFill>
                  <a:srgbClr val="231490"/>
                </a:solidFill>
              </a:rPr>
              <a:t>nature, </a:t>
            </a:r>
          </a:p>
          <a:p>
            <a:pPr marL="457200" indent="-457200">
              <a:buFont typeface="Arial" panose="020B0604020202020204" pitchFamily="34" charset="0"/>
              <a:buChar char="•"/>
            </a:pPr>
            <a:r>
              <a:rPr lang="en-US" sz="2400" dirty="0">
                <a:solidFill>
                  <a:srgbClr val="231490"/>
                </a:solidFill>
              </a:rPr>
              <a:t>severity of the conduct. </a:t>
            </a:r>
          </a:p>
          <a:p>
            <a:pPr marL="914400" lvl="1" indent="-457200">
              <a:buFont typeface="Wingdings" panose="05000000000000000000" pitchFamily="2" charset="2"/>
              <a:buChar char="Ø"/>
            </a:pPr>
            <a:r>
              <a:rPr lang="en-US" sz="2400" dirty="0">
                <a:solidFill>
                  <a:srgbClr val="231490"/>
                </a:solidFill>
              </a:rPr>
              <a:t>Whether the conduct was physically threatening. </a:t>
            </a:r>
          </a:p>
          <a:p>
            <a:pPr marL="914400" lvl="1" indent="-457200">
              <a:buFont typeface="Wingdings" panose="05000000000000000000" pitchFamily="2" charset="2"/>
              <a:buChar char="Ø"/>
            </a:pPr>
            <a:r>
              <a:rPr lang="en-US" sz="2400" dirty="0">
                <a:solidFill>
                  <a:srgbClr val="231490"/>
                </a:solidFill>
              </a:rPr>
              <a:t> Whether the conduct was humiliating. </a:t>
            </a:r>
          </a:p>
          <a:p>
            <a:pPr marL="914400" lvl="1" indent="-457200">
              <a:buFont typeface="Wingdings" panose="05000000000000000000" pitchFamily="2" charset="2"/>
              <a:buChar char="Ø"/>
            </a:pPr>
            <a:r>
              <a:rPr lang="en-US" sz="2400" dirty="0">
                <a:solidFill>
                  <a:srgbClr val="231490"/>
                </a:solidFill>
              </a:rPr>
              <a:t>The relationship between the alleged harasser and the subject or subjects of the harassment. </a:t>
            </a:r>
          </a:p>
          <a:p>
            <a:pPr marL="914400" lvl="1" indent="-457200">
              <a:buFont typeface="Wingdings" panose="05000000000000000000" pitchFamily="2" charset="2"/>
              <a:buChar char="Ø"/>
            </a:pPr>
            <a:r>
              <a:rPr lang="en-US" sz="2400" dirty="0">
                <a:solidFill>
                  <a:srgbClr val="231490"/>
                </a:solidFill>
              </a:rPr>
              <a:t>The age of the alleged harasser and the subject or subjects of the harassment.</a:t>
            </a:r>
          </a:p>
          <a:p>
            <a:pPr marL="914400" lvl="1" indent="-457200">
              <a:buFont typeface="Wingdings" panose="05000000000000000000" pitchFamily="2" charset="2"/>
              <a:buChar char="Ø"/>
            </a:pPr>
            <a:r>
              <a:rPr lang="en-US" sz="2400" dirty="0">
                <a:solidFill>
                  <a:srgbClr val="231490"/>
                </a:solidFill>
              </a:rPr>
              <a:t>The size of the school, location of the incident(s), and context in which conduct occurred. </a:t>
            </a: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Unwelcome Conduct – Circumstances to Consider</a:t>
            </a:r>
          </a:p>
        </p:txBody>
      </p:sp>
      <p:pic>
        <p:nvPicPr>
          <p:cNvPr id="2" name="Picture 1"/>
          <p:cNvPicPr>
            <a:picLocks noChangeAspect="1"/>
          </p:cNvPicPr>
          <p:nvPr/>
        </p:nvPicPr>
        <p:blipFill>
          <a:blip r:embed="rId4"/>
          <a:stretch>
            <a:fillRect/>
          </a:stretch>
        </p:blipFill>
        <p:spPr>
          <a:xfrm>
            <a:off x="7630257" y="1807074"/>
            <a:ext cx="2170235" cy="1438960"/>
          </a:xfrm>
          <a:prstGeom prst="rect">
            <a:avLst/>
          </a:prstGeom>
        </p:spPr>
      </p:pic>
      <p:pic>
        <p:nvPicPr>
          <p:cNvPr id="7" name="Picture 6"/>
          <p:cNvPicPr>
            <a:picLocks noChangeAspect="1"/>
          </p:cNvPicPr>
          <p:nvPr/>
        </p:nvPicPr>
        <p:blipFill>
          <a:blip r:embed="rId5"/>
          <a:stretch>
            <a:fillRect/>
          </a:stretch>
        </p:blipFill>
        <p:spPr>
          <a:xfrm>
            <a:off x="9800492" y="1213209"/>
            <a:ext cx="2183240" cy="1452847"/>
          </a:xfrm>
          <a:prstGeom prst="rect">
            <a:avLst/>
          </a:prstGeom>
        </p:spPr>
      </p:pic>
    </p:spTree>
    <p:extLst>
      <p:ext uri="{BB962C8B-B14F-4D97-AF65-F5344CB8AC3E}">
        <p14:creationId xmlns:p14="http://schemas.microsoft.com/office/powerpoint/2010/main" val="371637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0515600" y="165464"/>
            <a:ext cx="1153887" cy="6557744"/>
          </a:xfrm>
          <a:prstGeom prst="upArrow">
            <a:avLst>
              <a:gd name="adj1" fmla="val 50000"/>
              <a:gd name="adj2" fmla="val 50000"/>
            </a:avLst>
          </a:prstGeom>
          <a:solidFill>
            <a:schemeClr val="accent4">
              <a:alpha val="32549"/>
            </a:schemeClr>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85;p13"/>
          <p:cNvSpPr txBox="1">
            <a:spLocks noGrp="1"/>
          </p:cNvSpPr>
          <p:nvPr>
            <p:ph type="title"/>
          </p:nvPr>
        </p:nvSpPr>
        <p:spPr>
          <a:xfrm>
            <a:off x="2037281" y="-199037"/>
            <a:ext cx="811743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dirty="0"/>
              <a:t>RCSS Strategy Map</a:t>
            </a:r>
            <a:endParaRPr sz="3600" dirty="0"/>
          </a:p>
        </p:txBody>
      </p:sp>
      <p:sp>
        <p:nvSpPr>
          <p:cNvPr id="86" name="Google Shape;86;p13"/>
          <p:cNvSpPr txBox="1"/>
          <p:nvPr/>
        </p:nvSpPr>
        <p:spPr>
          <a:xfrm>
            <a:off x="10231774" y="946571"/>
            <a:ext cx="1698172" cy="861447"/>
          </a:xfrm>
          <a:prstGeom prst="rect">
            <a:avLst/>
          </a:prstGeom>
          <a:solidFill>
            <a:srgbClr val="277EB3"/>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a:ea typeface="Calibri"/>
                <a:cs typeface="Calibri"/>
                <a:sym typeface="Calibri"/>
              </a:rPr>
              <a:t>Student Achievement and Success </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7" name="Google Shape;87;p13"/>
          <p:cNvSpPr txBox="1"/>
          <p:nvPr/>
        </p:nvSpPr>
        <p:spPr>
          <a:xfrm>
            <a:off x="10243457" y="2158252"/>
            <a:ext cx="1698172" cy="852526"/>
          </a:xfrm>
          <a:prstGeom prst="rect">
            <a:avLst/>
          </a:prstGeom>
          <a:solidFill>
            <a:srgbClr val="277EB3"/>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Parent, Family, and Community Engagement </a:t>
            </a:r>
          </a:p>
        </p:txBody>
      </p:sp>
      <p:sp>
        <p:nvSpPr>
          <p:cNvPr id="88" name="Google Shape;88;p13"/>
          <p:cNvSpPr txBox="1"/>
          <p:nvPr/>
        </p:nvSpPr>
        <p:spPr>
          <a:xfrm>
            <a:off x="10245635" y="3267122"/>
            <a:ext cx="1698172" cy="852526"/>
          </a:xfrm>
          <a:prstGeom prst="rect">
            <a:avLst/>
          </a:prstGeom>
          <a:solidFill>
            <a:srgbClr val="277EB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High Performing Workforce</a:t>
            </a:r>
          </a:p>
        </p:txBody>
      </p:sp>
      <p:sp>
        <p:nvSpPr>
          <p:cNvPr id="89" name="Google Shape;89;p13"/>
          <p:cNvSpPr txBox="1"/>
          <p:nvPr/>
        </p:nvSpPr>
        <p:spPr>
          <a:xfrm>
            <a:off x="10245635" y="4538169"/>
            <a:ext cx="1698172" cy="741317"/>
          </a:xfrm>
          <a:prstGeom prst="rect">
            <a:avLst/>
          </a:prstGeom>
          <a:solidFill>
            <a:srgbClr val="277EB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Culture and Climate </a:t>
            </a:r>
          </a:p>
        </p:txBody>
      </p:sp>
      <p:sp>
        <p:nvSpPr>
          <p:cNvPr id="90" name="Google Shape;90;p13"/>
          <p:cNvSpPr txBox="1"/>
          <p:nvPr/>
        </p:nvSpPr>
        <p:spPr>
          <a:xfrm>
            <a:off x="10245635" y="5680580"/>
            <a:ext cx="1698172" cy="923330"/>
          </a:xfrm>
          <a:prstGeom prst="rect">
            <a:avLst/>
          </a:prstGeom>
          <a:solidFill>
            <a:srgbClr val="277EB3"/>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a:ea typeface="Calibri"/>
                <a:cs typeface="Calibri"/>
                <a:sym typeface="Calibri"/>
              </a:rPr>
              <a:t>Operational and Organizational Effectiveness </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91" name="Google Shape;91;p13"/>
          <p:cNvSpPr txBox="1"/>
          <p:nvPr/>
        </p:nvSpPr>
        <p:spPr>
          <a:xfrm>
            <a:off x="7894131" y="865142"/>
            <a:ext cx="1827430" cy="1159034"/>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Establish and monitor achievement and instructional expectations</a:t>
            </a:r>
          </a:p>
        </p:txBody>
      </p:sp>
      <p:sp>
        <p:nvSpPr>
          <p:cNvPr id="93" name="Google Shape;93;p13"/>
          <p:cNvSpPr/>
          <p:nvPr/>
        </p:nvSpPr>
        <p:spPr>
          <a:xfrm>
            <a:off x="7502227" y="1266745"/>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94" name="Google Shape;94;p13"/>
          <p:cNvSpPr/>
          <p:nvPr/>
        </p:nvSpPr>
        <p:spPr>
          <a:xfrm>
            <a:off x="5635884" y="1240504"/>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95" name="Google Shape;95;p13"/>
          <p:cNvSpPr/>
          <p:nvPr/>
        </p:nvSpPr>
        <p:spPr>
          <a:xfrm>
            <a:off x="9846624" y="1274338"/>
            <a:ext cx="335874" cy="326552"/>
          </a:xfrm>
          <a:prstGeom prst="rightArrow">
            <a:avLst>
              <a:gd name="adj1" fmla="val 50000"/>
              <a:gd name="adj2" fmla="val 51616"/>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96" name="Google Shape;96;p13"/>
          <p:cNvSpPr txBox="1"/>
          <p:nvPr/>
        </p:nvSpPr>
        <p:spPr>
          <a:xfrm>
            <a:off x="6111978" y="2227379"/>
            <a:ext cx="1390250" cy="946351"/>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Initiate and develop collaborative partnerships</a:t>
            </a:r>
          </a:p>
        </p:txBody>
      </p:sp>
      <p:sp>
        <p:nvSpPr>
          <p:cNvPr id="97" name="Google Shape;97;p13"/>
          <p:cNvSpPr txBox="1"/>
          <p:nvPr/>
        </p:nvSpPr>
        <p:spPr>
          <a:xfrm>
            <a:off x="7986562" y="2228392"/>
            <a:ext cx="1685582" cy="92530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communication</a:t>
            </a:r>
          </a:p>
        </p:txBody>
      </p:sp>
      <p:sp>
        <p:nvSpPr>
          <p:cNvPr id="98" name="Google Shape;98;p13"/>
          <p:cNvSpPr/>
          <p:nvPr/>
        </p:nvSpPr>
        <p:spPr>
          <a:xfrm>
            <a:off x="7522413" y="2432147"/>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99" name="Google Shape;99;p13"/>
          <p:cNvSpPr/>
          <p:nvPr/>
        </p:nvSpPr>
        <p:spPr>
          <a:xfrm>
            <a:off x="5635884" y="2425242"/>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00" name="Google Shape;100;p13"/>
          <p:cNvSpPr/>
          <p:nvPr/>
        </p:nvSpPr>
        <p:spPr>
          <a:xfrm>
            <a:off x="9846624" y="2432147"/>
            <a:ext cx="369075" cy="304146"/>
          </a:xfrm>
          <a:prstGeom prst="rightArrow">
            <a:avLst>
              <a:gd name="adj1" fmla="val 50000"/>
              <a:gd name="adj2" fmla="val 5000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01" name="Google Shape;101;p13"/>
          <p:cNvSpPr txBox="1"/>
          <p:nvPr/>
        </p:nvSpPr>
        <p:spPr>
          <a:xfrm>
            <a:off x="8003858" y="3333650"/>
            <a:ext cx="1731487" cy="98654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employee retention</a:t>
            </a:r>
          </a:p>
        </p:txBody>
      </p:sp>
      <p:sp>
        <p:nvSpPr>
          <p:cNvPr id="103" name="Google Shape;103;p13"/>
          <p:cNvSpPr txBox="1"/>
          <p:nvPr/>
        </p:nvSpPr>
        <p:spPr>
          <a:xfrm>
            <a:off x="6111977" y="3333650"/>
            <a:ext cx="1380670" cy="98654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Enhance professional learning for all employees</a:t>
            </a:r>
          </a:p>
        </p:txBody>
      </p:sp>
      <p:sp>
        <p:nvSpPr>
          <p:cNvPr id="104" name="Google Shape;104;p13"/>
          <p:cNvSpPr/>
          <p:nvPr/>
        </p:nvSpPr>
        <p:spPr>
          <a:xfrm>
            <a:off x="7522413" y="3510979"/>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06" name="Google Shape;106;p13"/>
          <p:cNvSpPr/>
          <p:nvPr/>
        </p:nvSpPr>
        <p:spPr>
          <a:xfrm>
            <a:off x="9846624" y="3686555"/>
            <a:ext cx="359822" cy="294922"/>
          </a:xfrm>
          <a:prstGeom prst="rightArrow">
            <a:avLst>
              <a:gd name="adj1" fmla="val 50000"/>
              <a:gd name="adj2" fmla="val 5000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07" name="Google Shape;107;p13"/>
          <p:cNvSpPr txBox="1"/>
          <p:nvPr/>
        </p:nvSpPr>
        <p:spPr>
          <a:xfrm>
            <a:off x="4070121" y="4591153"/>
            <a:ext cx="1463410" cy="92530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wellness for all </a:t>
            </a:r>
          </a:p>
        </p:txBody>
      </p:sp>
      <p:sp>
        <p:nvSpPr>
          <p:cNvPr id="108" name="Google Shape;108;p13"/>
          <p:cNvSpPr txBox="1"/>
          <p:nvPr/>
        </p:nvSpPr>
        <p:spPr>
          <a:xfrm>
            <a:off x="6090047" y="4605336"/>
            <a:ext cx="1389022" cy="912870"/>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positive relationships for all stakeholders </a:t>
            </a:r>
          </a:p>
        </p:txBody>
      </p:sp>
      <p:sp>
        <p:nvSpPr>
          <p:cNvPr id="109" name="Google Shape;109;p13"/>
          <p:cNvSpPr txBox="1"/>
          <p:nvPr/>
        </p:nvSpPr>
        <p:spPr>
          <a:xfrm>
            <a:off x="8002426" y="4588976"/>
            <a:ext cx="1731487" cy="92530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Ensure a positive learning and working environment</a:t>
            </a:r>
          </a:p>
        </p:txBody>
      </p:sp>
      <p:sp>
        <p:nvSpPr>
          <p:cNvPr id="110" name="Google Shape;110;p13"/>
          <p:cNvSpPr/>
          <p:nvPr/>
        </p:nvSpPr>
        <p:spPr>
          <a:xfrm>
            <a:off x="7531325" y="4844057"/>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1" name="Google Shape;111;p13"/>
          <p:cNvSpPr/>
          <p:nvPr/>
        </p:nvSpPr>
        <p:spPr>
          <a:xfrm>
            <a:off x="5637245" y="4854019"/>
            <a:ext cx="396786" cy="425467"/>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2" name="Google Shape;112;p13"/>
          <p:cNvSpPr/>
          <p:nvPr/>
        </p:nvSpPr>
        <p:spPr>
          <a:xfrm>
            <a:off x="9846624" y="4791806"/>
            <a:ext cx="385150" cy="309390"/>
          </a:xfrm>
          <a:prstGeom prst="rightArrow">
            <a:avLst>
              <a:gd name="adj1" fmla="val 50000"/>
              <a:gd name="adj2" fmla="val 5000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3" name="Google Shape;113;p13"/>
          <p:cNvSpPr txBox="1"/>
          <p:nvPr/>
        </p:nvSpPr>
        <p:spPr>
          <a:xfrm>
            <a:off x="6111977" y="5797902"/>
            <a:ext cx="1367092" cy="926070"/>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the safety and orderliness of environments </a:t>
            </a:r>
          </a:p>
        </p:txBody>
      </p:sp>
      <p:sp>
        <p:nvSpPr>
          <p:cNvPr id="115" name="Google Shape;115;p13"/>
          <p:cNvSpPr txBox="1"/>
          <p:nvPr/>
        </p:nvSpPr>
        <p:spPr>
          <a:xfrm>
            <a:off x="8024690" y="5797901"/>
            <a:ext cx="1729575" cy="925307"/>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Ensure fiscal responsibility and accountability </a:t>
            </a:r>
          </a:p>
        </p:txBody>
      </p:sp>
      <p:sp>
        <p:nvSpPr>
          <p:cNvPr id="116" name="Google Shape;116;p13"/>
          <p:cNvSpPr/>
          <p:nvPr/>
        </p:nvSpPr>
        <p:spPr>
          <a:xfrm>
            <a:off x="7559205" y="5903969"/>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7" name="Google Shape;117;p13"/>
          <p:cNvSpPr/>
          <p:nvPr/>
        </p:nvSpPr>
        <p:spPr>
          <a:xfrm>
            <a:off x="5622832" y="5888482"/>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8" name="Google Shape;118;p13"/>
          <p:cNvSpPr/>
          <p:nvPr/>
        </p:nvSpPr>
        <p:spPr>
          <a:xfrm>
            <a:off x="9846624" y="6024310"/>
            <a:ext cx="369076" cy="316826"/>
          </a:xfrm>
          <a:prstGeom prst="rightArrow">
            <a:avLst>
              <a:gd name="adj1" fmla="val 50000"/>
              <a:gd name="adj2" fmla="val 5000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9" name="Google Shape;119;p13"/>
          <p:cNvSpPr txBox="1"/>
          <p:nvPr/>
        </p:nvSpPr>
        <p:spPr>
          <a:xfrm>
            <a:off x="6099990" y="865142"/>
            <a:ext cx="1372440" cy="1159033"/>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early literacy and numeracy skills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44" y="126709"/>
            <a:ext cx="1246141" cy="554427"/>
          </a:xfrm>
          <a:prstGeom prst="rect">
            <a:avLst/>
          </a:prstGeom>
        </p:spPr>
      </p:pic>
      <p:sp>
        <p:nvSpPr>
          <p:cNvPr id="41" name="Google Shape;96;p13"/>
          <p:cNvSpPr txBox="1"/>
          <p:nvPr/>
        </p:nvSpPr>
        <p:spPr>
          <a:xfrm>
            <a:off x="4077254" y="2225342"/>
            <a:ext cx="1530871" cy="948388"/>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Improve  relationships between home and school</a:t>
            </a:r>
          </a:p>
        </p:txBody>
      </p:sp>
      <p:sp>
        <p:nvSpPr>
          <p:cNvPr id="42" name="Google Shape;102;p13"/>
          <p:cNvSpPr txBox="1"/>
          <p:nvPr/>
        </p:nvSpPr>
        <p:spPr>
          <a:xfrm>
            <a:off x="4077254" y="3347876"/>
            <a:ext cx="1513872" cy="995523"/>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efficiency of recruitment strategies</a:t>
            </a:r>
          </a:p>
        </p:txBody>
      </p:sp>
      <p:sp>
        <p:nvSpPr>
          <p:cNvPr id="43" name="Google Shape;105;p13"/>
          <p:cNvSpPr/>
          <p:nvPr/>
        </p:nvSpPr>
        <p:spPr>
          <a:xfrm>
            <a:off x="5621202" y="3528226"/>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47" name="Google Shape;117;p13"/>
          <p:cNvSpPr/>
          <p:nvPr/>
        </p:nvSpPr>
        <p:spPr>
          <a:xfrm>
            <a:off x="3534466" y="5915765"/>
            <a:ext cx="396786" cy="439325"/>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50" name="Google Shape;114;p13"/>
          <p:cNvSpPr txBox="1"/>
          <p:nvPr/>
        </p:nvSpPr>
        <p:spPr>
          <a:xfrm>
            <a:off x="1711919" y="902228"/>
            <a:ext cx="1726322" cy="118907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Increase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post high school readiness </a:t>
            </a:r>
          </a:p>
        </p:txBody>
      </p:sp>
      <p:sp>
        <p:nvSpPr>
          <p:cNvPr id="51" name="Google Shape;105;p13"/>
          <p:cNvSpPr/>
          <p:nvPr/>
        </p:nvSpPr>
        <p:spPr>
          <a:xfrm>
            <a:off x="3534466" y="1278678"/>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53" name="Google Shape;113;p13"/>
          <p:cNvSpPr txBox="1"/>
          <p:nvPr/>
        </p:nvSpPr>
        <p:spPr>
          <a:xfrm>
            <a:off x="4105797" y="865141"/>
            <a:ext cx="1513872" cy="1226163"/>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content mastery </a:t>
            </a:r>
          </a:p>
        </p:txBody>
      </p:sp>
      <p:sp>
        <p:nvSpPr>
          <p:cNvPr id="55" name="Google Shape;114;p13"/>
          <p:cNvSpPr txBox="1"/>
          <p:nvPr/>
        </p:nvSpPr>
        <p:spPr>
          <a:xfrm>
            <a:off x="4043403" y="5775851"/>
            <a:ext cx="1463410" cy="92530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Increase service productivity and responsiveness </a:t>
            </a:r>
          </a:p>
        </p:txBody>
      </p:sp>
      <p:sp>
        <p:nvSpPr>
          <p:cNvPr id="56" name="Google Shape;113;p13"/>
          <p:cNvSpPr txBox="1"/>
          <p:nvPr/>
        </p:nvSpPr>
        <p:spPr>
          <a:xfrm>
            <a:off x="1701620" y="5797902"/>
            <a:ext cx="1736620" cy="92530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Regularly review and monitor policies and procedures for effectiveness </a:t>
            </a:r>
          </a:p>
        </p:txBody>
      </p:sp>
      <p:sp>
        <p:nvSpPr>
          <p:cNvPr id="45" name="6-Point Star 44"/>
          <p:cNvSpPr/>
          <p:nvPr/>
        </p:nvSpPr>
        <p:spPr>
          <a:xfrm>
            <a:off x="5905708" y="4517888"/>
            <a:ext cx="377866" cy="360774"/>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6-Point Star 45"/>
          <p:cNvSpPr/>
          <p:nvPr/>
        </p:nvSpPr>
        <p:spPr>
          <a:xfrm>
            <a:off x="7791434" y="4501416"/>
            <a:ext cx="377866" cy="360774"/>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6-Point Star 47"/>
          <p:cNvSpPr/>
          <p:nvPr/>
        </p:nvSpPr>
        <p:spPr>
          <a:xfrm>
            <a:off x="3794459" y="4483283"/>
            <a:ext cx="377866" cy="360774"/>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04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219771" y="1420212"/>
            <a:ext cx="11530036" cy="5324535"/>
          </a:xfrm>
          <a:prstGeom prst="rect">
            <a:avLst/>
          </a:prstGeom>
        </p:spPr>
        <p:txBody>
          <a:bodyPr wrap="square">
            <a:spAutoFit/>
          </a:bodyPr>
          <a:lstStyle/>
          <a:p>
            <a:r>
              <a:rPr lang="en-US" sz="2400" b="1" dirty="0">
                <a:solidFill>
                  <a:srgbClr val="231490"/>
                </a:solidFill>
              </a:rPr>
              <a:t>Sample indicators of a student experiencing unwelcome conduct</a:t>
            </a:r>
            <a:r>
              <a:rPr lang="en-US" sz="2400" dirty="0">
                <a:solidFill>
                  <a:srgbClr val="231490"/>
                </a:solidFill>
              </a:rPr>
              <a:t> :</a:t>
            </a:r>
          </a:p>
          <a:p>
            <a:pPr marL="457200" indent="-457200">
              <a:buFont typeface="Arial" panose="020B0604020202020204" pitchFamily="34" charset="0"/>
              <a:buChar char="•"/>
            </a:pPr>
            <a:r>
              <a:rPr lang="en-US" sz="2000" dirty="0">
                <a:solidFill>
                  <a:srgbClr val="231490"/>
                </a:solidFill>
              </a:rPr>
              <a:t>skipping class to avoid a harasser, </a:t>
            </a:r>
          </a:p>
          <a:p>
            <a:pPr marL="457200" indent="-457200">
              <a:buFont typeface="Arial" panose="020B0604020202020204" pitchFamily="34" charset="0"/>
              <a:buChar char="•"/>
            </a:pPr>
            <a:r>
              <a:rPr lang="en-US" sz="2000" dirty="0">
                <a:solidFill>
                  <a:srgbClr val="231490"/>
                </a:solidFill>
              </a:rPr>
              <a:t>a decline in a student’s grade point average, or having difficulty concentrating in class </a:t>
            </a:r>
          </a:p>
          <a:p>
            <a:pPr marL="457200" indent="-457200">
              <a:buFont typeface="Arial" panose="020B0604020202020204" pitchFamily="34" charset="0"/>
              <a:buChar char="•"/>
            </a:pPr>
            <a:r>
              <a:rPr lang="en-US" sz="2000" dirty="0">
                <a:solidFill>
                  <a:srgbClr val="231490"/>
                </a:solidFill>
              </a:rPr>
              <a:t>a third grader who starts bed-wetting or crying at night due to sexual harassment, </a:t>
            </a:r>
          </a:p>
          <a:p>
            <a:pPr marL="457200" indent="-457200">
              <a:buFont typeface="Arial" panose="020B0604020202020204" pitchFamily="34" charset="0"/>
              <a:buChar char="•"/>
            </a:pPr>
            <a:r>
              <a:rPr lang="en-US" sz="2000" dirty="0">
                <a:solidFill>
                  <a:srgbClr val="231490"/>
                </a:solidFill>
              </a:rPr>
              <a:t>high school wrestler who quits the team but carries on with other school activities following sexual harassment.</a:t>
            </a:r>
          </a:p>
          <a:p>
            <a:endParaRPr lang="en-US" sz="2400" dirty="0">
              <a:solidFill>
                <a:srgbClr val="231490"/>
              </a:solidFill>
            </a:endParaRPr>
          </a:p>
          <a:p>
            <a:r>
              <a:rPr lang="en-US" sz="2400" dirty="0">
                <a:solidFill>
                  <a:srgbClr val="231490"/>
                </a:solidFill>
              </a:rPr>
              <a:t>A complainant does not need to have “already suffered loss of education before being able to report sexual harassment </a:t>
            </a:r>
          </a:p>
          <a:p>
            <a:endParaRPr lang="en-US" sz="2400" dirty="0">
              <a:solidFill>
                <a:srgbClr val="231490"/>
              </a:solidFill>
            </a:endParaRPr>
          </a:p>
          <a:p>
            <a:r>
              <a:rPr lang="en-US" sz="2400" dirty="0">
                <a:solidFill>
                  <a:srgbClr val="231490"/>
                </a:solidFill>
              </a:rPr>
              <a:t>• </a:t>
            </a:r>
            <a:r>
              <a:rPr lang="en-US" sz="2400" b="1" i="1" dirty="0">
                <a:solidFill>
                  <a:srgbClr val="231490"/>
                </a:solidFill>
              </a:rPr>
              <a:t>Complainants do not need to have “dropped out of school, failed a class, had a panic attack, or otherwise reached a ‘breaking point’” </a:t>
            </a:r>
          </a:p>
          <a:p>
            <a:endParaRPr lang="en-US" sz="2400" b="1" i="1" dirty="0">
              <a:solidFill>
                <a:srgbClr val="231490"/>
              </a:solidFill>
            </a:endParaRPr>
          </a:p>
          <a:p>
            <a:r>
              <a:rPr lang="en-US" sz="2400" dirty="0">
                <a:solidFill>
                  <a:srgbClr val="231490"/>
                </a:solidFill>
              </a:rPr>
              <a:t>• School officials turning away a complainant by deciding the complainant was “not traumatized enough” would be impermissible = deliberate indifference!</a:t>
            </a: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Unwelcome Conduct – Circumstances to Consider</a:t>
            </a:r>
          </a:p>
        </p:txBody>
      </p:sp>
    </p:spTree>
    <p:extLst>
      <p:ext uri="{BB962C8B-B14F-4D97-AF65-F5344CB8AC3E}">
        <p14:creationId xmlns:p14="http://schemas.microsoft.com/office/powerpoint/2010/main" val="1683679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90715"/>
            <a:ext cx="11530036" cy="2923877"/>
          </a:xfrm>
          <a:prstGeom prst="rect">
            <a:avLst/>
          </a:prstGeom>
        </p:spPr>
        <p:txBody>
          <a:bodyPr wrap="square">
            <a:spAutoFit/>
          </a:bodyPr>
          <a:lstStyle/>
          <a:p>
            <a:r>
              <a:rPr lang="en-US" sz="2800" dirty="0">
                <a:solidFill>
                  <a:srgbClr val="231490"/>
                </a:solidFill>
              </a:rPr>
              <a:t>(3) “Sexual assault” as defined in 20 U.S.C. § 1092(f)(6)(A)(v), “dating violence” as defined in 34 U.S.C. § 12291(a)(10), “domestic violence” as defined in 34 U.S.C. § 12291(a)(8), or “stalking” as defined in 34 U.S.C. § 12291(a)(30).</a:t>
            </a:r>
          </a:p>
          <a:p>
            <a:endParaRPr lang="en-US" sz="4400" dirty="0">
              <a:solidFill>
                <a:srgbClr val="FF0000"/>
              </a:solidFill>
            </a:endParaRPr>
          </a:p>
          <a:p>
            <a:pPr marL="457200" indent="-457200">
              <a:buFont typeface="Arial" panose="020B0604020202020204" pitchFamily="34" charset="0"/>
              <a:buChar char="•"/>
            </a:pPr>
            <a:r>
              <a:rPr lang="en-US" sz="2800" dirty="0">
                <a:solidFill>
                  <a:srgbClr val="231490"/>
                </a:solidFill>
              </a:rPr>
              <a:t>Based on </a:t>
            </a:r>
            <a:r>
              <a:rPr lang="en-US" sz="2800" dirty="0" err="1">
                <a:solidFill>
                  <a:srgbClr val="231490"/>
                </a:solidFill>
              </a:rPr>
              <a:t>Clery</a:t>
            </a:r>
            <a:r>
              <a:rPr lang="en-US" sz="2800" dirty="0">
                <a:solidFill>
                  <a:srgbClr val="231490"/>
                </a:solidFill>
              </a:rPr>
              <a:t> Act and Violence Against Women Act – higher education</a:t>
            </a:r>
          </a:p>
          <a:p>
            <a:pPr marL="457200" indent="-457200">
              <a:buFont typeface="Arial" panose="020B0604020202020204" pitchFamily="34" charset="0"/>
              <a:buChar char="•"/>
            </a:pPr>
            <a:r>
              <a:rPr lang="en-US" sz="2800" dirty="0">
                <a:solidFill>
                  <a:srgbClr val="231490"/>
                </a:solidFill>
              </a:rPr>
              <a:t>Includes rape, sodomy, forcible fondling, stalking</a:t>
            </a: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Sexual Assault/ Dating Violence</a:t>
            </a:r>
          </a:p>
        </p:txBody>
      </p:sp>
      <p:pic>
        <p:nvPicPr>
          <p:cNvPr id="2" name="Picture 1"/>
          <p:cNvPicPr>
            <a:picLocks noChangeAspect="1"/>
          </p:cNvPicPr>
          <p:nvPr/>
        </p:nvPicPr>
        <p:blipFill>
          <a:blip r:embed="rId4"/>
          <a:stretch>
            <a:fillRect/>
          </a:stretch>
        </p:blipFill>
        <p:spPr>
          <a:xfrm>
            <a:off x="3911846" y="4492098"/>
            <a:ext cx="3778494" cy="2163753"/>
          </a:xfrm>
          <a:prstGeom prst="rect">
            <a:avLst/>
          </a:prstGeom>
        </p:spPr>
      </p:pic>
    </p:spTree>
    <p:extLst>
      <p:ext uri="{BB962C8B-B14F-4D97-AF65-F5344CB8AC3E}">
        <p14:creationId xmlns:p14="http://schemas.microsoft.com/office/powerpoint/2010/main" val="269493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89176"/>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Title IX Jurisdiction</a:t>
            </a:r>
          </a:p>
        </p:txBody>
      </p:sp>
      <p:sp>
        <p:nvSpPr>
          <p:cNvPr id="2" name="TextBox 1"/>
          <p:cNvSpPr txBox="1"/>
          <p:nvPr/>
        </p:nvSpPr>
        <p:spPr>
          <a:xfrm>
            <a:off x="330982" y="1498294"/>
            <a:ext cx="11641507" cy="5509200"/>
          </a:xfrm>
          <a:prstGeom prst="rect">
            <a:avLst/>
          </a:prstGeom>
          <a:noFill/>
        </p:spPr>
        <p:txBody>
          <a:bodyPr wrap="square" rtlCol="0">
            <a:spAutoFit/>
          </a:bodyPr>
          <a:lstStyle/>
          <a:p>
            <a:r>
              <a:rPr lang="en-US" sz="2800" b="1" dirty="0">
                <a:solidFill>
                  <a:srgbClr val="231490"/>
                </a:solidFill>
              </a:rPr>
              <a:t>Where did it occur?</a:t>
            </a:r>
          </a:p>
          <a:p>
            <a:endParaRPr lang="en-US" b="1" dirty="0">
              <a:solidFill>
                <a:srgbClr val="231490"/>
              </a:solidFill>
            </a:endParaRPr>
          </a:p>
          <a:p>
            <a:r>
              <a:rPr lang="en-US" dirty="0">
                <a:solidFill>
                  <a:srgbClr val="231490"/>
                </a:solidFill>
              </a:rPr>
              <a:t>•</a:t>
            </a:r>
            <a:r>
              <a:rPr lang="en-US" sz="1600" dirty="0">
                <a:solidFill>
                  <a:srgbClr val="231490"/>
                </a:solidFill>
              </a:rPr>
              <a:t>Schools must respond when sexual harassment occurs within the scope of a school’s “education program or activity”  </a:t>
            </a:r>
            <a:r>
              <a:rPr lang="en-US" sz="1600" b="1" dirty="0">
                <a:solidFill>
                  <a:srgbClr val="FF0000"/>
                </a:solidFill>
              </a:rPr>
              <a:t>and</a:t>
            </a:r>
            <a:r>
              <a:rPr lang="en-US" sz="1600" dirty="0">
                <a:solidFill>
                  <a:srgbClr val="231490"/>
                </a:solidFill>
              </a:rPr>
              <a:t> in the US.  Must be within the school’s </a:t>
            </a:r>
          </a:p>
          <a:p>
            <a:endParaRPr lang="en-US" sz="1600" dirty="0">
              <a:solidFill>
                <a:srgbClr val="231490"/>
              </a:solidFill>
            </a:endParaRPr>
          </a:p>
          <a:p>
            <a:pPr marL="285750" indent="-285750">
              <a:buFont typeface="Arial" panose="020B0604020202020204" pitchFamily="34" charset="0"/>
              <a:buChar char="•"/>
            </a:pPr>
            <a:r>
              <a:rPr lang="en-US" sz="1600" dirty="0">
                <a:solidFill>
                  <a:srgbClr val="231490"/>
                </a:solidFill>
              </a:rPr>
              <a:t>This should be a consideration in the initial interview with complainant and also if the formal complaint is filed.</a:t>
            </a:r>
          </a:p>
          <a:p>
            <a:endParaRPr lang="en-US" sz="1600" dirty="0">
              <a:solidFill>
                <a:srgbClr val="231490"/>
              </a:solidFill>
            </a:endParaRPr>
          </a:p>
          <a:p>
            <a:r>
              <a:rPr lang="en-US" sz="1600" dirty="0">
                <a:solidFill>
                  <a:srgbClr val="231490"/>
                </a:solidFill>
              </a:rPr>
              <a:t>• Includes locations, events, or circumstances over which the school exercises substantial control over both the respondent and the context in which the sexual harassment occurred, whether such programs or activities occur on-campus or off-campus.</a:t>
            </a:r>
          </a:p>
          <a:p>
            <a:r>
              <a:rPr lang="en-US" sz="1600" dirty="0">
                <a:solidFill>
                  <a:srgbClr val="231490"/>
                </a:solidFill>
              </a:rPr>
              <a:t>	 • For example: </a:t>
            </a:r>
          </a:p>
          <a:p>
            <a:pPr marL="1657350" lvl="3" indent="-285750">
              <a:buFont typeface="Arial" panose="020B0604020202020204" pitchFamily="34" charset="0"/>
              <a:buChar char="•"/>
            </a:pPr>
            <a:r>
              <a:rPr lang="en-US" sz="1600" dirty="0">
                <a:solidFill>
                  <a:srgbClr val="231490"/>
                </a:solidFill>
              </a:rPr>
              <a:t>At school </a:t>
            </a:r>
          </a:p>
          <a:p>
            <a:pPr marL="1657350" lvl="3" indent="-285750">
              <a:buFont typeface="Arial" panose="020B0604020202020204" pitchFamily="34" charset="0"/>
              <a:buChar char="•"/>
            </a:pPr>
            <a:r>
              <a:rPr lang="en-US" sz="1600" dirty="0">
                <a:solidFill>
                  <a:srgbClr val="231490"/>
                </a:solidFill>
              </a:rPr>
              <a:t>Extracurricular activities</a:t>
            </a:r>
          </a:p>
          <a:p>
            <a:pPr marL="1657350" lvl="3" indent="-285750">
              <a:buFont typeface="Arial" panose="020B0604020202020204" pitchFamily="34" charset="0"/>
              <a:buChar char="•"/>
            </a:pPr>
            <a:r>
              <a:rPr lang="en-US" sz="1600" dirty="0">
                <a:solidFill>
                  <a:srgbClr val="231490"/>
                </a:solidFill>
              </a:rPr>
              <a:t>Field trips </a:t>
            </a:r>
          </a:p>
          <a:p>
            <a:pPr marL="1657350" lvl="3" indent="-285750">
              <a:buFont typeface="Arial" panose="020B0604020202020204" pitchFamily="34" charset="0"/>
              <a:buChar char="•"/>
            </a:pPr>
            <a:r>
              <a:rPr lang="en-US" sz="1600" dirty="0">
                <a:solidFill>
                  <a:srgbClr val="231490"/>
                </a:solidFill>
              </a:rPr>
              <a:t>School bus </a:t>
            </a:r>
          </a:p>
          <a:p>
            <a:pPr marL="1657350" lvl="3" indent="-285750">
              <a:buFont typeface="Arial" panose="020B0604020202020204" pitchFamily="34" charset="0"/>
              <a:buChar char="•"/>
            </a:pPr>
            <a:r>
              <a:rPr lang="en-US" sz="1600" dirty="0">
                <a:solidFill>
                  <a:srgbClr val="231490"/>
                </a:solidFill>
              </a:rPr>
              <a:t>Distance education</a:t>
            </a:r>
          </a:p>
          <a:p>
            <a:pPr marL="1657350" lvl="3" indent="-285750">
              <a:buFont typeface="Arial" panose="020B0604020202020204" pitchFamily="34" charset="0"/>
              <a:buChar char="•"/>
            </a:pPr>
            <a:r>
              <a:rPr lang="en-US" sz="1600" dirty="0">
                <a:solidFill>
                  <a:srgbClr val="231490"/>
                </a:solidFill>
              </a:rPr>
              <a:t>School Gyms</a:t>
            </a:r>
          </a:p>
          <a:p>
            <a:pPr marL="1657350" lvl="3" indent="-285750">
              <a:buFont typeface="Arial" panose="020B0604020202020204" pitchFamily="34" charset="0"/>
              <a:buChar char="•"/>
            </a:pPr>
            <a:endParaRPr lang="en-US" sz="1600" dirty="0">
              <a:solidFill>
                <a:srgbClr val="231490"/>
              </a:solidFill>
            </a:endParaRPr>
          </a:p>
          <a:p>
            <a:pPr marL="285750" indent="-285750">
              <a:buFont typeface="Arial" panose="020B0604020202020204" pitchFamily="34" charset="0"/>
              <a:buChar char="•"/>
            </a:pPr>
            <a:r>
              <a:rPr lang="en-US" sz="1600" dirty="0">
                <a:solidFill>
                  <a:srgbClr val="231490"/>
                </a:solidFill>
              </a:rPr>
              <a:t>A formal complaint filed for an allegation outside of the Title IX jurisdiction must be dismissed.</a:t>
            </a:r>
          </a:p>
          <a:p>
            <a:endParaRPr lang="en-US" sz="1600" dirty="0">
              <a:solidFill>
                <a:srgbClr val="231490"/>
              </a:solidFill>
            </a:endParaRPr>
          </a:p>
          <a:p>
            <a:r>
              <a:rPr lang="en-US" sz="1600" dirty="0">
                <a:solidFill>
                  <a:srgbClr val="231490"/>
                </a:solidFill>
              </a:rPr>
              <a:t>• A school may address sexual harassment affecting its students or employees that falls </a:t>
            </a:r>
            <a:r>
              <a:rPr lang="en-US" sz="1600" dirty="0">
                <a:solidFill>
                  <a:srgbClr val="FF0000"/>
                </a:solidFill>
              </a:rPr>
              <a:t>outside</a:t>
            </a:r>
            <a:r>
              <a:rPr lang="en-US" sz="1600" dirty="0">
                <a:solidFill>
                  <a:srgbClr val="231490"/>
                </a:solidFill>
              </a:rPr>
              <a:t> Title IX’s jurisdiction in any manner the school chooses, including providing supportive measures and/or pursuing discipline</a:t>
            </a:r>
          </a:p>
        </p:txBody>
      </p:sp>
    </p:spTree>
    <p:extLst>
      <p:ext uri="{BB962C8B-B14F-4D97-AF65-F5344CB8AC3E}">
        <p14:creationId xmlns:p14="http://schemas.microsoft.com/office/powerpoint/2010/main" val="119321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288112"/>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Warning Signs in Students</a:t>
            </a:r>
          </a:p>
        </p:txBody>
      </p:sp>
      <p:sp>
        <p:nvSpPr>
          <p:cNvPr id="2" name="TextBox 1"/>
          <p:cNvSpPr txBox="1"/>
          <p:nvPr/>
        </p:nvSpPr>
        <p:spPr>
          <a:xfrm>
            <a:off x="330982" y="1359937"/>
            <a:ext cx="11641507" cy="6986528"/>
          </a:xfrm>
          <a:prstGeom prst="rect">
            <a:avLst/>
          </a:prstGeom>
          <a:noFill/>
        </p:spPr>
        <p:txBody>
          <a:bodyPr wrap="square" rtlCol="0">
            <a:spAutoFit/>
          </a:bodyPr>
          <a:lstStyle/>
          <a:p>
            <a:r>
              <a:rPr lang="en-US" sz="2800" b="1" u="sng" dirty="0">
                <a:solidFill>
                  <a:srgbClr val="231490"/>
                </a:solidFill>
              </a:rPr>
              <a:t>Behavior indicators in students might include</a:t>
            </a:r>
            <a:r>
              <a:rPr lang="en-US" sz="2800" dirty="0">
                <a:solidFill>
                  <a:srgbClr val="231490"/>
                </a:solidFill>
              </a:rPr>
              <a:t>: </a:t>
            </a:r>
          </a:p>
          <a:p>
            <a:pPr>
              <a:lnSpc>
                <a:spcPct val="150000"/>
              </a:lnSpc>
            </a:pPr>
            <a:r>
              <a:rPr lang="en-US" sz="2800" dirty="0">
                <a:solidFill>
                  <a:srgbClr val="231490"/>
                </a:solidFill>
              </a:rPr>
              <a:t>• Inappropriate sexual behavior or knowledge, particularly in younger children • Late arrivals to class or excessive absences </a:t>
            </a:r>
          </a:p>
          <a:p>
            <a:pPr>
              <a:lnSpc>
                <a:spcPct val="150000"/>
              </a:lnSpc>
            </a:pPr>
            <a:r>
              <a:rPr lang="en-US" sz="2800" dirty="0">
                <a:solidFill>
                  <a:srgbClr val="231490"/>
                </a:solidFill>
              </a:rPr>
              <a:t>• Changes in personality </a:t>
            </a:r>
          </a:p>
          <a:p>
            <a:pPr>
              <a:lnSpc>
                <a:spcPct val="150000"/>
              </a:lnSpc>
            </a:pPr>
            <a:r>
              <a:rPr lang="en-US" sz="2800" dirty="0">
                <a:solidFill>
                  <a:srgbClr val="231490"/>
                </a:solidFill>
              </a:rPr>
              <a:t>• Increased time with one adult </a:t>
            </a:r>
          </a:p>
          <a:p>
            <a:pPr>
              <a:lnSpc>
                <a:spcPct val="150000"/>
              </a:lnSpc>
            </a:pPr>
            <a:r>
              <a:rPr lang="en-US" sz="2800" dirty="0">
                <a:solidFill>
                  <a:srgbClr val="231490"/>
                </a:solidFill>
              </a:rPr>
              <a:t>• Referring to a teacher as a “friend” </a:t>
            </a:r>
          </a:p>
          <a:p>
            <a:pPr>
              <a:lnSpc>
                <a:spcPct val="150000"/>
              </a:lnSpc>
            </a:pPr>
            <a:r>
              <a:rPr lang="en-US" sz="2800" dirty="0">
                <a:solidFill>
                  <a:srgbClr val="231490"/>
                </a:solidFill>
              </a:rPr>
              <a:t>• Difficulty paying attention </a:t>
            </a:r>
          </a:p>
          <a:p>
            <a:pPr>
              <a:lnSpc>
                <a:spcPct val="150000"/>
              </a:lnSpc>
            </a:pPr>
            <a:r>
              <a:rPr lang="en-US" sz="2800" dirty="0">
                <a:solidFill>
                  <a:srgbClr val="231490"/>
                </a:solidFill>
              </a:rPr>
              <a:t>• Unexplained disciplinary or academic issues </a:t>
            </a:r>
          </a:p>
          <a:p>
            <a:pPr>
              <a:lnSpc>
                <a:spcPct val="150000"/>
              </a:lnSpc>
            </a:pPr>
            <a:r>
              <a:rPr lang="en-US" sz="2800" dirty="0">
                <a:solidFill>
                  <a:srgbClr val="231490"/>
                </a:solidFill>
              </a:rPr>
              <a:t>• Depression or anxiety </a:t>
            </a:r>
          </a:p>
          <a:p>
            <a:pPr>
              <a:lnSpc>
                <a:spcPct val="150000"/>
              </a:lnSpc>
            </a:pPr>
            <a:r>
              <a:rPr lang="en-US" sz="2800" dirty="0">
                <a:solidFill>
                  <a:srgbClr val="231490"/>
                </a:solidFill>
              </a:rPr>
              <a:t>• Self-injury (cutting, burning) </a:t>
            </a:r>
          </a:p>
          <a:p>
            <a:pPr>
              <a:lnSpc>
                <a:spcPct val="150000"/>
              </a:lnSpc>
            </a:pPr>
            <a:r>
              <a:rPr lang="en-US" sz="2800" dirty="0">
                <a:solidFill>
                  <a:srgbClr val="231490"/>
                </a:solidFill>
              </a:rPr>
              <a:t>• Drug and alcohol abuse </a:t>
            </a:r>
            <a:endParaRPr lang="en-US" sz="1600" dirty="0">
              <a:solidFill>
                <a:srgbClr val="231490"/>
              </a:solidFill>
            </a:endParaRPr>
          </a:p>
        </p:txBody>
      </p:sp>
    </p:spTree>
    <p:extLst>
      <p:ext uri="{BB962C8B-B14F-4D97-AF65-F5344CB8AC3E}">
        <p14:creationId xmlns:p14="http://schemas.microsoft.com/office/powerpoint/2010/main" val="1993723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288112"/>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Warning Signs in Employees</a:t>
            </a:r>
          </a:p>
        </p:txBody>
      </p:sp>
      <p:sp>
        <p:nvSpPr>
          <p:cNvPr id="2" name="TextBox 1"/>
          <p:cNvSpPr txBox="1"/>
          <p:nvPr/>
        </p:nvSpPr>
        <p:spPr>
          <a:xfrm>
            <a:off x="330983" y="1498294"/>
            <a:ext cx="5013904" cy="4893647"/>
          </a:xfrm>
          <a:prstGeom prst="rect">
            <a:avLst/>
          </a:prstGeom>
          <a:noFill/>
        </p:spPr>
        <p:txBody>
          <a:bodyPr wrap="square" rtlCol="0">
            <a:spAutoFit/>
          </a:bodyPr>
          <a:lstStyle/>
          <a:p>
            <a:r>
              <a:rPr lang="en-US" sz="2400" b="1" u="sng" dirty="0">
                <a:solidFill>
                  <a:srgbClr val="231490"/>
                </a:solidFill>
              </a:rPr>
              <a:t>Behaviors of adults who engage in sexual misconduct might include</a:t>
            </a:r>
            <a:r>
              <a:rPr lang="en-US" sz="2400" b="1" dirty="0">
                <a:solidFill>
                  <a:srgbClr val="231490"/>
                </a:solidFill>
              </a:rPr>
              <a:t>: </a:t>
            </a:r>
          </a:p>
          <a:p>
            <a:endParaRPr lang="en-US" sz="2400" b="1" dirty="0">
              <a:solidFill>
                <a:srgbClr val="231490"/>
              </a:solidFill>
            </a:endParaRPr>
          </a:p>
          <a:p>
            <a:r>
              <a:rPr lang="en-US" sz="2400" dirty="0">
                <a:solidFill>
                  <a:srgbClr val="231490"/>
                </a:solidFill>
              </a:rPr>
              <a:t>• Spending more time with children than other adults </a:t>
            </a:r>
          </a:p>
          <a:p>
            <a:r>
              <a:rPr lang="en-US" sz="2400" dirty="0">
                <a:solidFill>
                  <a:srgbClr val="231490"/>
                </a:solidFill>
              </a:rPr>
              <a:t>• Close personal relationships with students</a:t>
            </a:r>
          </a:p>
          <a:p>
            <a:r>
              <a:rPr lang="en-US" sz="2400" dirty="0">
                <a:solidFill>
                  <a:srgbClr val="231490"/>
                </a:solidFill>
              </a:rPr>
              <a:t> • Singling students out for special attention or privileges </a:t>
            </a:r>
          </a:p>
          <a:p>
            <a:r>
              <a:rPr lang="en-US" sz="2400" dirty="0">
                <a:solidFill>
                  <a:srgbClr val="231490"/>
                </a:solidFill>
              </a:rPr>
              <a:t>• Time alone with students </a:t>
            </a:r>
          </a:p>
          <a:p>
            <a:r>
              <a:rPr lang="en-US" sz="2400" dirty="0">
                <a:solidFill>
                  <a:srgbClr val="231490"/>
                </a:solidFill>
              </a:rPr>
              <a:t>• Time in private spaces with students </a:t>
            </a:r>
          </a:p>
          <a:p>
            <a:r>
              <a:rPr lang="en-US" sz="2400" dirty="0">
                <a:solidFill>
                  <a:srgbClr val="231490"/>
                </a:solidFill>
              </a:rPr>
              <a:t>• Flirtatious behavior with students </a:t>
            </a:r>
          </a:p>
          <a:p>
            <a:r>
              <a:rPr lang="en-US" sz="2400" dirty="0">
                <a:solidFill>
                  <a:srgbClr val="231490"/>
                </a:solidFill>
              </a:rPr>
              <a:t>• Off-color remarks in class </a:t>
            </a:r>
          </a:p>
        </p:txBody>
      </p:sp>
      <p:sp>
        <p:nvSpPr>
          <p:cNvPr id="7" name="TextBox 6"/>
          <p:cNvSpPr txBox="1"/>
          <p:nvPr/>
        </p:nvSpPr>
        <p:spPr>
          <a:xfrm>
            <a:off x="5921828" y="2013857"/>
            <a:ext cx="5660571" cy="4524315"/>
          </a:xfrm>
          <a:prstGeom prst="rect">
            <a:avLst/>
          </a:prstGeom>
          <a:noFill/>
        </p:spPr>
        <p:txBody>
          <a:bodyPr wrap="square" rtlCol="0">
            <a:spAutoFit/>
          </a:bodyPr>
          <a:lstStyle/>
          <a:p>
            <a:pPr marL="285750" indent="-285750">
              <a:buFont typeface="Arial" panose="020B0604020202020204" pitchFamily="34" charset="0"/>
              <a:buChar char="•"/>
            </a:pPr>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Being too permissive with students and allowing misbehavior </a:t>
            </a:r>
          </a:p>
          <a:p>
            <a:r>
              <a:rPr lang="en-US" sz="2400" dirty="0">
                <a:solidFill>
                  <a:srgbClr val="231490"/>
                </a:solidFill>
              </a:rPr>
              <a:t>• Engaging in peer-like behavior with    students </a:t>
            </a:r>
          </a:p>
          <a:p>
            <a:r>
              <a:rPr lang="en-US" sz="2400" dirty="0">
                <a:solidFill>
                  <a:srgbClr val="231490"/>
                </a:solidFill>
              </a:rPr>
              <a:t>• Giving gifts to students</a:t>
            </a:r>
          </a:p>
          <a:p>
            <a:r>
              <a:rPr lang="en-US" sz="2400" dirty="0">
                <a:solidFill>
                  <a:srgbClr val="231490"/>
                </a:solidFill>
              </a:rPr>
              <a:t> • Oversharing personal information with students </a:t>
            </a:r>
          </a:p>
          <a:p>
            <a:r>
              <a:rPr lang="en-US" sz="2400" dirty="0">
                <a:solidFill>
                  <a:srgbClr val="231490"/>
                </a:solidFill>
              </a:rPr>
              <a:t>• Touching, tickling, hugging, kissing, wrestling and/or holding students</a:t>
            </a:r>
          </a:p>
          <a:p>
            <a:r>
              <a:rPr lang="en-US" sz="2400" dirty="0">
                <a:solidFill>
                  <a:srgbClr val="231490"/>
                </a:solidFill>
              </a:rPr>
              <a:t> • Exchanging personal notes, texts, e-mails, or other communications with students </a:t>
            </a:r>
          </a:p>
        </p:txBody>
      </p:sp>
    </p:spTree>
    <p:extLst>
      <p:ext uri="{BB962C8B-B14F-4D97-AF65-F5344CB8AC3E}">
        <p14:creationId xmlns:p14="http://schemas.microsoft.com/office/powerpoint/2010/main" val="590217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1077218"/>
          </a:xfrm>
          <a:prstGeom prst="rect">
            <a:avLst/>
          </a:prstGeom>
          <a:noFill/>
        </p:spPr>
        <p:txBody>
          <a:bodyPr wrap="square" rtlCol="0">
            <a:spAutoFit/>
          </a:bodyPr>
          <a:lstStyle/>
          <a:p>
            <a:r>
              <a:rPr lang="en-US" sz="3200" b="1" dirty="0">
                <a:solidFill>
                  <a:schemeClr val="bg1"/>
                </a:solidFill>
              </a:rPr>
              <a:t>School Responsibilities for Responding </a:t>
            </a:r>
          </a:p>
          <a:p>
            <a:r>
              <a:rPr lang="en-US" sz="3200" b="1" dirty="0">
                <a:solidFill>
                  <a:schemeClr val="bg1"/>
                </a:solidFill>
              </a:rPr>
              <a:t>to Sexual Harassment</a:t>
            </a:r>
            <a:endParaRPr lang="en-US" sz="3200" b="1" dirty="0">
              <a:solidFill>
                <a:schemeClr val="bg1"/>
              </a:solidFill>
              <a:latin typeface="Segoe UI" panose="020B0502040204020203" pitchFamily="34" charset="0"/>
            </a:endParaRPr>
          </a:p>
        </p:txBody>
      </p:sp>
      <p:sp>
        <p:nvSpPr>
          <p:cNvPr id="7" name="Rectangle 6"/>
          <p:cNvSpPr/>
          <p:nvPr/>
        </p:nvSpPr>
        <p:spPr>
          <a:xfrm>
            <a:off x="539828" y="1388126"/>
            <a:ext cx="10972800" cy="5262979"/>
          </a:xfrm>
          <a:prstGeom prst="rect">
            <a:avLst/>
          </a:prstGeom>
        </p:spPr>
        <p:txBody>
          <a:bodyPr wrap="square" lIns="91440" tIns="45720" rIns="91440" bIns="45720" anchor="t">
            <a:spAutoFit/>
          </a:bodyPr>
          <a:lstStyle/>
          <a:p>
            <a:r>
              <a:rPr lang="en-US" sz="2400" dirty="0">
                <a:solidFill>
                  <a:srgbClr val="231490"/>
                </a:solidFill>
              </a:rPr>
              <a:t>For K-12 schools, once any school/district employee has </a:t>
            </a:r>
            <a:r>
              <a:rPr lang="en-US" sz="2400" b="1" dirty="0">
                <a:solidFill>
                  <a:srgbClr val="231490"/>
                </a:solidFill>
              </a:rPr>
              <a:t>actual knowledge </a:t>
            </a:r>
            <a:r>
              <a:rPr lang="en-US" sz="2400" dirty="0">
                <a:solidFill>
                  <a:srgbClr val="231490"/>
                </a:solidFill>
              </a:rPr>
              <a:t>of sexual harassment/sexual misconduct, the school must: </a:t>
            </a:r>
          </a:p>
          <a:p>
            <a:pPr marL="285750" indent="-285750">
              <a:buFont typeface="Wingdings" panose="05000000000000000000" pitchFamily="2" charset="2"/>
              <a:buChar char="q"/>
            </a:pPr>
            <a:endParaRPr lang="en-US" sz="2400" dirty="0">
              <a:solidFill>
                <a:srgbClr val="231490"/>
              </a:solidFill>
            </a:endParaRPr>
          </a:p>
          <a:p>
            <a:pPr marL="285750" indent="-285750">
              <a:buFont typeface="Wingdings" panose="05000000000000000000" pitchFamily="2" charset="2"/>
              <a:buChar char="q"/>
            </a:pPr>
            <a:r>
              <a:rPr lang="en-US" sz="2400" dirty="0">
                <a:solidFill>
                  <a:srgbClr val="231490"/>
                </a:solidFill>
              </a:rPr>
              <a:t>Take immediate and appropriate steps to investigate what occurred – The obligation to investigate is absolute, even if just an Initial Assessment is completed</a:t>
            </a:r>
          </a:p>
          <a:p>
            <a:pPr marL="285750" indent="-285750">
              <a:buFont typeface="Wingdings" panose="05000000000000000000" pitchFamily="2" charset="2"/>
              <a:buChar char="q"/>
            </a:pPr>
            <a:endParaRPr lang="en-US" sz="2400" dirty="0">
              <a:solidFill>
                <a:srgbClr val="231490"/>
              </a:solidFill>
            </a:endParaRPr>
          </a:p>
          <a:p>
            <a:pPr marL="285750" indent="-285750">
              <a:buFont typeface="Wingdings" panose="05000000000000000000" pitchFamily="2" charset="2"/>
              <a:buChar char="q"/>
            </a:pPr>
            <a:r>
              <a:rPr lang="en-US" sz="2400" dirty="0">
                <a:solidFill>
                  <a:srgbClr val="231490"/>
                </a:solidFill>
              </a:rPr>
              <a:t>Take prompt and effective action to: </a:t>
            </a:r>
          </a:p>
          <a:p>
            <a:pPr marL="742950" lvl="1" indent="-285750">
              <a:buFont typeface="Wingdings" panose="05000000000000000000" pitchFamily="2" charset="2"/>
              <a:buChar char="q"/>
            </a:pPr>
            <a:r>
              <a:rPr lang="en-US" sz="2400" b="1" dirty="0">
                <a:solidFill>
                  <a:srgbClr val="231490"/>
                </a:solidFill>
              </a:rPr>
              <a:t>Investigate</a:t>
            </a:r>
            <a:r>
              <a:rPr lang="en-US" sz="2400" dirty="0">
                <a:solidFill>
                  <a:srgbClr val="231490"/>
                </a:solidFill>
              </a:rPr>
              <a:t> the allegation</a:t>
            </a:r>
            <a:r>
              <a:rPr lang="en-US" sz="2400" b="1" dirty="0">
                <a:solidFill>
                  <a:srgbClr val="231490"/>
                </a:solidFill>
              </a:rPr>
              <a:t> </a:t>
            </a:r>
          </a:p>
          <a:p>
            <a:pPr marL="742950" lvl="1" indent="-285750">
              <a:buFont typeface="Wingdings" panose="05000000000000000000" pitchFamily="2" charset="2"/>
              <a:buChar char="q"/>
            </a:pPr>
            <a:r>
              <a:rPr lang="en-US" sz="2400" b="1" dirty="0">
                <a:solidFill>
                  <a:srgbClr val="231490"/>
                </a:solidFill>
              </a:rPr>
              <a:t>Stop </a:t>
            </a:r>
            <a:r>
              <a:rPr lang="en-US" sz="2400" dirty="0">
                <a:solidFill>
                  <a:srgbClr val="231490"/>
                </a:solidFill>
              </a:rPr>
              <a:t>the harassment </a:t>
            </a:r>
          </a:p>
          <a:p>
            <a:pPr marL="742950" lvl="1" indent="-285750">
              <a:buFont typeface="Wingdings" panose="05000000000000000000" pitchFamily="2" charset="2"/>
              <a:buChar char="q"/>
            </a:pPr>
            <a:r>
              <a:rPr lang="en-US" sz="2400" b="1" dirty="0">
                <a:solidFill>
                  <a:srgbClr val="231490"/>
                </a:solidFill>
              </a:rPr>
              <a:t>Prevent</a:t>
            </a:r>
            <a:r>
              <a:rPr lang="en-US" sz="2400" dirty="0">
                <a:solidFill>
                  <a:srgbClr val="231490"/>
                </a:solidFill>
              </a:rPr>
              <a:t> the recurrence </a:t>
            </a:r>
          </a:p>
          <a:p>
            <a:pPr marL="742950" lvl="1" indent="-285750">
              <a:buFont typeface="Wingdings" panose="05000000000000000000" pitchFamily="2" charset="2"/>
              <a:buChar char="q"/>
            </a:pPr>
            <a:r>
              <a:rPr lang="en-US" sz="2400" b="1" dirty="0">
                <a:solidFill>
                  <a:srgbClr val="231490"/>
                </a:solidFill>
              </a:rPr>
              <a:t>Remedy</a:t>
            </a:r>
            <a:r>
              <a:rPr lang="en-US" sz="2400" dirty="0">
                <a:solidFill>
                  <a:srgbClr val="231490"/>
                </a:solidFill>
              </a:rPr>
              <a:t> the effects </a:t>
            </a:r>
          </a:p>
          <a:p>
            <a:pPr marL="742950" lvl="1" indent="-285750">
              <a:buFont typeface="Wingdings" panose="05000000000000000000" pitchFamily="2" charset="2"/>
              <a:buChar char="q"/>
            </a:pPr>
            <a:endParaRPr lang="en-US" sz="2400" dirty="0">
              <a:solidFill>
                <a:srgbClr val="231490"/>
              </a:solidFill>
            </a:endParaRPr>
          </a:p>
          <a:p>
            <a:pPr algn="ctr"/>
            <a:r>
              <a:rPr lang="en-US" sz="2400" b="1" i="1" dirty="0">
                <a:solidFill>
                  <a:srgbClr val="FF0000"/>
                </a:solidFill>
              </a:rPr>
              <a:t>These responsibilities must be met regardless to whether the Complainant makes a formal complaint or asks the school to take action</a:t>
            </a:r>
            <a:r>
              <a:rPr lang="en-US" sz="2400" dirty="0">
                <a:solidFill>
                  <a:srgbClr val="231490"/>
                </a:solidFill>
              </a:rPr>
              <a:t>.</a:t>
            </a:r>
          </a:p>
        </p:txBody>
      </p:sp>
    </p:spTree>
    <p:extLst>
      <p:ext uri="{BB962C8B-B14F-4D97-AF65-F5344CB8AC3E}">
        <p14:creationId xmlns:p14="http://schemas.microsoft.com/office/powerpoint/2010/main" val="2241900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584775"/>
          </a:xfrm>
          <a:prstGeom prst="rect">
            <a:avLst/>
          </a:prstGeom>
          <a:noFill/>
        </p:spPr>
        <p:txBody>
          <a:bodyPr wrap="square" rtlCol="0">
            <a:spAutoFit/>
          </a:bodyPr>
          <a:lstStyle/>
          <a:p>
            <a:r>
              <a:rPr lang="en-US" sz="3200" b="1" dirty="0">
                <a:solidFill>
                  <a:schemeClr val="bg1"/>
                </a:solidFill>
              </a:rPr>
              <a:t>Check Your Understanding -- Poll</a:t>
            </a:r>
            <a:endParaRPr lang="en-US" sz="3200" b="1" dirty="0">
              <a:solidFill>
                <a:schemeClr val="bg1"/>
              </a:solidFill>
              <a:latin typeface="Segoe UI" panose="020B0502040204020203" pitchFamily="34" charset="0"/>
            </a:endParaRPr>
          </a:p>
        </p:txBody>
      </p:sp>
      <p:sp>
        <p:nvSpPr>
          <p:cNvPr id="7" name="Rectangle 6"/>
          <p:cNvSpPr/>
          <p:nvPr/>
        </p:nvSpPr>
        <p:spPr>
          <a:xfrm>
            <a:off x="539828" y="1388126"/>
            <a:ext cx="10972800" cy="461665"/>
          </a:xfrm>
          <a:prstGeom prst="rect">
            <a:avLst/>
          </a:prstGeom>
        </p:spPr>
        <p:txBody>
          <a:bodyPr wrap="square">
            <a:spAutoFit/>
          </a:bodyPr>
          <a:lstStyle/>
          <a:p>
            <a:pPr algn="ctr"/>
            <a:endParaRPr lang="en-US" sz="2400" dirty="0">
              <a:solidFill>
                <a:srgbClr val="231490"/>
              </a:solidFill>
            </a:endParaRPr>
          </a:p>
        </p:txBody>
      </p:sp>
      <p:pic>
        <p:nvPicPr>
          <p:cNvPr id="1026" name="Picture 2" descr="Summary of Unit 2 :: CCSS Assessment Literacy :: Digital Chalk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27" y="2260476"/>
            <a:ext cx="7048546" cy="301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092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a:solidFill>
                  <a:srgbClr val="231490"/>
                </a:solidFill>
                <a:latin typeface="Calibri" panose="020F0502020204030204" pitchFamily="34" charset="0"/>
                <a:cs typeface="Calibri" panose="020F0502020204030204" pitchFamily="34" charset="0"/>
              </a:rPr>
              <a:t>School Response to Allegations &amp; </a:t>
            </a:r>
          </a:p>
          <a:p>
            <a:pPr algn="ctr"/>
            <a:r>
              <a:rPr lang="en-US" altLang="en-US" sz="6000" b="1" dirty="0">
                <a:solidFill>
                  <a:srgbClr val="231490"/>
                </a:solidFill>
                <a:latin typeface="Calibri" panose="020F0502020204030204" pitchFamily="34" charset="0"/>
                <a:cs typeface="Calibri" panose="020F0502020204030204" pitchFamily="34" charset="0"/>
              </a:rPr>
              <a:t>Grievance Procedures</a:t>
            </a:r>
            <a:endParaRPr lang="en-US" altLang="en-US"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7256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1077218"/>
          </a:xfrm>
          <a:prstGeom prst="rect">
            <a:avLst/>
          </a:prstGeom>
          <a:noFill/>
        </p:spPr>
        <p:txBody>
          <a:bodyPr wrap="square" rtlCol="0">
            <a:spAutoFit/>
          </a:bodyPr>
          <a:lstStyle/>
          <a:p>
            <a:r>
              <a:rPr lang="en-US" sz="3200" b="1" dirty="0">
                <a:solidFill>
                  <a:schemeClr val="bg1"/>
                </a:solidFill>
              </a:rPr>
              <a:t>School Responsibilities for Responding </a:t>
            </a:r>
          </a:p>
          <a:p>
            <a:r>
              <a:rPr lang="en-US" sz="3200" b="1" dirty="0">
                <a:solidFill>
                  <a:schemeClr val="bg1"/>
                </a:solidFill>
              </a:rPr>
              <a:t>to Sexual Harassment</a:t>
            </a:r>
            <a:endParaRPr lang="en-US" sz="3200" b="1" dirty="0">
              <a:solidFill>
                <a:schemeClr val="bg1"/>
              </a:solidFill>
              <a:latin typeface="Segoe UI" panose="020B0502040204020203" pitchFamily="34" charset="0"/>
            </a:endParaRPr>
          </a:p>
        </p:txBody>
      </p:sp>
      <p:pic>
        <p:nvPicPr>
          <p:cNvPr id="8" name="Content Placeholder 3"/>
          <p:cNvPicPr>
            <a:picLocks noChangeAspect="1"/>
          </p:cNvPicPr>
          <p:nvPr/>
        </p:nvPicPr>
        <p:blipFill>
          <a:blip r:embed="rId4"/>
          <a:stretch>
            <a:fillRect/>
          </a:stretch>
        </p:blipFill>
        <p:spPr>
          <a:xfrm>
            <a:off x="1134738" y="1446557"/>
            <a:ext cx="10091450" cy="5174050"/>
          </a:xfrm>
          <a:prstGeom prst="rect">
            <a:avLst/>
          </a:prstGeom>
        </p:spPr>
      </p:pic>
    </p:spTree>
    <p:extLst>
      <p:ext uri="{BB962C8B-B14F-4D97-AF65-F5344CB8AC3E}">
        <p14:creationId xmlns:p14="http://schemas.microsoft.com/office/powerpoint/2010/main" val="2736742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6617196"/>
          </a:xfrm>
          <a:prstGeom prst="rect">
            <a:avLst/>
          </a:prstGeom>
        </p:spPr>
        <p:txBody>
          <a:bodyPr wrap="square" lIns="91440" tIns="45720" rIns="91440" bIns="45720" anchor="t">
            <a:spAutoFit/>
          </a:bodyPr>
          <a:lstStyle/>
          <a:p>
            <a:r>
              <a:rPr lang="en-US" b="1" i="1" u="sng" dirty="0">
                <a:solidFill>
                  <a:srgbClr val="231490"/>
                </a:solidFill>
              </a:rPr>
              <a:t>What is Actual knowledge (notice)?  When do you have it? Who can receive it</a:t>
            </a:r>
            <a:r>
              <a:rPr lang="en-US" b="1" i="1" dirty="0">
                <a:solidFill>
                  <a:srgbClr val="231490"/>
                </a:solidFill>
              </a:rPr>
              <a:t>?</a:t>
            </a:r>
            <a:endParaRPr lang="en-US" b="1" i="1" u="sng" dirty="0">
              <a:solidFill>
                <a:srgbClr val="231490"/>
              </a:solidFill>
            </a:endParaRPr>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pPr marL="800100" lvl="1" indent="-342900">
              <a:lnSpc>
                <a:spcPct val="150000"/>
              </a:lnSpc>
              <a:buFont typeface="Wingdings" panose="05000000000000000000" pitchFamily="2" charset="2"/>
              <a:buChar char="q"/>
            </a:pPr>
            <a:r>
              <a:rPr lang="en-US" dirty="0">
                <a:solidFill>
                  <a:srgbClr val="231490"/>
                </a:solidFill>
              </a:rPr>
              <a:t>Small “</a:t>
            </a:r>
            <a:r>
              <a:rPr lang="en-US" dirty="0" err="1">
                <a:solidFill>
                  <a:srgbClr val="231490"/>
                </a:solidFill>
              </a:rPr>
              <a:t>i</a:t>
            </a:r>
            <a:r>
              <a:rPr lang="en-US" dirty="0">
                <a:solidFill>
                  <a:srgbClr val="231490"/>
                </a:solidFill>
              </a:rPr>
              <a:t>” preliminary inquiry.</a:t>
            </a:r>
          </a:p>
          <a:p>
            <a:pPr marL="800100" lvl="1" indent="-342900">
              <a:lnSpc>
                <a:spcPct val="150000"/>
              </a:lnSpc>
              <a:buFont typeface="Wingdings" panose="05000000000000000000" pitchFamily="2" charset="2"/>
              <a:buChar char="q"/>
            </a:pPr>
            <a:r>
              <a:rPr lang="en-US" dirty="0">
                <a:solidFill>
                  <a:srgbClr val="231490"/>
                </a:solidFill>
              </a:rPr>
              <a:t>Big “I” comprehensive investigation (Formal Complaint.)</a:t>
            </a:r>
          </a:p>
          <a:p>
            <a:endParaRPr lang="en-US" sz="3200" dirty="0"/>
          </a:p>
          <a:p>
            <a:endParaRPr lang="en-US" sz="3200" dirty="0">
              <a:solidFill>
                <a:srgbClr val="231490"/>
              </a:solidFill>
            </a:endParaRPr>
          </a:p>
        </p:txBody>
      </p:sp>
      <p:sp>
        <p:nvSpPr>
          <p:cNvPr id="6" name="TextBox 5"/>
          <p:cNvSpPr txBox="1"/>
          <p:nvPr/>
        </p:nvSpPr>
        <p:spPr>
          <a:xfrm>
            <a:off x="126568" y="348387"/>
            <a:ext cx="9875685" cy="584775"/>
          </a:xfrm>
          <a:prstGeom prst="rect">
            <a:avLst/>
          </a:prstGeom>
          <a:noFill/>
        </p:spPr>
        <p:txBody>
          <a:bodyPr wrap="square" lIns="91440" tIns="45720" rIns="91440" bIns="45720" rtlCol="0" anchor="t">
            <a:spAutoFit/>
          </a:bodyPr>
          <a:lstStyle/>
          <a:p>
            <a:r>
              <a:rPr lang="en-US" sz="3200" b="1" dirty="0">
                <a:solidFill>
                  <a:schemeClr val="bg1"/>
                </a:solidFill>
                <a:latin typeface="Segoe UI"/>
                <a:cs typeface="Segoe UI"/>
              </a:rPr>
              <a:t>Actual Knowledge (Notice)</a:t>
            </a:r>
            <a:endParaRPr lang="en-US" sz="3200" b="1" dirty="0">
              <a:solidFill>
                <a:schemeClr val="bg1"/>
              </a:solidFill>
              <a:latin typeface="Segoe UI" panose="020B0502040204020203" pitchFamily="34" charset="0"/>
            </a:endParaRPr>
          </a:p>
        </p:txBody>
      </p:sp>
    </p:spTree>
    <p:extLst>
      <p:ext uri="{BB962C8B-B14F-4D97-AF65-F5344CB8AC3E}">
        <p14:creationId xmlns:p14="http://schemas.microsoft.com/office/powerpoint/2010/main" val="2688821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126569" y="318890"/>
            <a:ext cx="9210502" cy="523220"/>
          </a:xfrm>
          <a:prstGeom prst="rect">
            <a:avLst/>
          </a:prstGeom>
          <a:noFill/>
        </p:spPr>
        <p:txBody>
          <a:bodyPr wrap="square" rtlCol="0">
            <a:spAutoFit/>
          </a:bodyPr>
          <a:lstStyle/>
          <a:p>
            <a:r>
              <a:rPr lang="en-US" sz="2800" b="1" dirty="0">
                <a:solidFill>
                  <a:schemeClr val="bg1"/>
                </a:solidFill>
                <a:latin typeface="Segoe UI" panose="020B0502040204020203" pitchFamily="34" charset="0"/>
              </a:rPr>
              <a:t>Learning Outcomes</a:t>
            </a:r>
          </a:p>
        </p:txBody>
      </p:sp>
      <p:sp>
        <p:nvSpPr>
          <p:cNvPr id="2" name="Rectangle 1"/>
          <p:cNvSpPr/>
          <p:nvPr/>
        </p:nvSpPr>
        <p:spPr>
          <a:xfrm>
            <a:off x="493981" y="1336385"/>
            <a:ext cx="11149781" cy="3970318"/>
          </a:xfrm>
          <a:prstGeom prst="rect">
            <a:avLst/>
          </a:prstGeom>
        </p:spPr>
        <p:txBody>
          <a:bodyPr wrap="square">
            <a:spAutoFit/>
          </a:bodyPr>
          <a:lstStyle/>
          <a:p>
            <a:pPr marR="13370"/>
            <a:r>
              <a:rPr lang="en-US" sz="3600" dirty="0">
                <a:solidFill>
                  <a:srgbClr val="231490"/>
                </a:solidFill>
              </a:rPr>
              <a:t>Participants will be able to</a:t>
            </a:r>
          </a:p>
          <a:p>
            <a:pPr marL="571500" marR="13370" indent="-571500">
              <a:buFont typeface="Arial" panose="020B0604020202020204" pitchFamily="34" charset="0"/>
              <a:buChar char="•"/>
            </a:pPr>
            <a:r>
              <a:rPr lang="en-US" sz="3600" dirty="0">
                <a:solidFill>
                  <a:srgbClr val="231490"/>
                </a:solidFill>
              </a:rPr>
              <a:t>Understand the general history of Title IX</a:t>
            </a:r>
          </a:p>
          <a:p>
            <a:pPr marL="571500" marR="13370" indent="-571500">
              <a:buFont typeface="Arial" panose="020B0604020202020204" pitchFamily="34" charset="0"/>
              <a:buChar char="•"/>
            </a:pPr>
            <a:r>
              <a:rPr lang="en-US" sz="3600" dirty="0">
                <a:solidFill>
                  <a:srgbClr val="231490"/>
                </a:solidFill>
              </a:rPr>
              <a:t>Describe updates to federal Title IX requirements</a:t>
            </a:r>
          </a:p>
          <a:p>
            <a:pPr marL="571500" marR="13370" indent="-571500">
              <a:buFont typeface="Arial" panose="020B0604020202020204" pitchFamily="34" charset="0"/>
              <a:buChar char="•"/>
            </a:pPr>
            <a:r>
              <a:rPr lang="en-US" sz="3600" dirty="0">
                <a:solidFill>
                  <a:srgbClr val="231490"/>
                </a:solidFill>
              </a:rPr>
              <a:t>Implement Title IX procedures for handling formal complaints</a:t>
            </a:r>
          </a:p>
          <a:p>
            <a:pPr marL="571500" marR="13370" indent="-571500">
              <a:buFont typeface="Arial" panose="020B0604020202020204" pitchFamily="34" charset="0"/>
              <a:buChar char="•"/>
            </a:pPr>
            <a:r>
              <a:rPr lang="en-US" sz="3600" dirty="0">
                <a:solidFill>
                  <a:srgbClr val="231490"/>
                </a:solidFill>
              </a:rPr>
              <a:t>Utilize school-wide efforts to prevent Title IX-related cases in RCSS schools</a:t>
            </a:r>
          </a:p>
        </p:txBody>
      </p:sp>
    </p:spTree>
    <p:extLst>
      <p:ext uri="{BB962C8B-B14F-4D97-AF65-F5344CB8AC3E}">
        <p14:creationId xmlns:p14="http://schemas.microsoft.com/office/powerpoint/2010/main" val="4042325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lIns="91440" tIns="45720" rIns="91440" bIns="45720" rtlCol="0" anchor="t">
            <a:spAutoFit/>
          </a:bodyPr>
          <a:lstStyle/>
          <a:p>
            <a:r>
              <a:rPr lang="en-US" sz="3200" b="1" dirty="0">
                <a:solidFill>
                  <a:schemeClr val="bg1"/>
                </a:solidFill>
                <a:latin typeface="Segoe UI"/>
                <a:cs typeface="Segoe UI"/>
              </a:rPr>
              <a:t>Actual Knowledge (Notice): “Reports”</a:t>
            </a:r>
          </a:p>
        </p:txBody>
      </p:sp>
      <p:sp>
        <p:nvSpPr>
          <p:cNvPr id="2" name="TextBox 1"/>
          <p:cNvSpPr txBox="1"/>
          <p:nvPr/>
        </p:nvSpPr>
        <p:spPr>
          <a:xfrm>
            <a:off x="330982" y="1498294"/>
            <a:ext cx="11412999"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31490"/>
                </a:solidFill>
              </a:rPr>
              <a:t>Distinguish between a </a:t>
            </a:r>
            <a:r>
              <a:rPr lang="en-US" sz="2000" b="1" dirty="0">
                <a:solidFill>
                  <a:srgbClr val="231490"/>
                </a:solidFill>
              </a:rPr>
              <a:t>“report” </a:t>
            </a:r>
            <a:r>
              <a:rPr lang="en-US" sz="2000" dirty="0">
                <a:solidFill>
                  <a:srgbClr val="231490"/>
                </a:solidFill>
              </a:rPr>
              <a:t>and a </a:t>
            </a:r>
            <a:r>
              <a:rPr lang="en-US" sz="2000" b="1" dirty="0">
                <a:solidFill>
                  <a:srgbClr val="231490"/>
                </a:solidFill>
              </a:rPr>
              <a:t>“formal complaint” </a:t>
            </a:r>
          </a:p>
          <a:p>
            <a:pPr marL="285750"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Tree>
    <p:extLst>
      <p:ext uri="{BB962C8B-B14F-4D97-AF65-F5344CB8AC3E}">
        <p14:creationId xmlns:p14="http://schemas.microsoft.com/office/powerpoint/2010/main" val="4206351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“Report” – vs- “Formal Complaint”</a:t>
            </a:r>
          </a:p>
        </p:txBody>
      </p:sp>
      <p:sp>
        <p:nvSpPr>
          <p:cNvPr id="2" name="TextBox 1"/>
          <p:cNvSpPr txBox="1"/>
          <p:nvPr/>
        </p:nvSpPr>
        <p:spPr>
          <a:xfrm>
            <a:off x="330982" y="1498294"/>
            <a:ext cx="11412999" cy="5940088"/>
          </a:xfrm>
          <a:prstGeom prst="rect">
            <a:avLst/>
          </a:prstGeom>
          <a:noFill/>
        </p:spPr>
        <p:txBody>
          <a:bodyPr wrap="square" rtlCol="0">
            <a:spAutoFit/>
          </a:bodyPr>
          <a:lstStyle/>
          <a:p>
            <a:pPr marL="285750" indent="-285750">
              <a:buFont typeface="Arial" panose="020B0604020202020204" pitchFamily="34" charset="0"/>
              <a:buChar char="•"/>
            </a:pPr>
            <a:r>
              <a:rPr lang="en-US" sz="2000" b="1" u="sng" dirty="0">
                <a:solidFill>
                  <a:srgbClr val="231490"/>
                </a:solidFill>
              </a:rPr>
              <a:t>Formal Complaint </a:t>
            </a:r>
          </a:p>
          <a:p>
            <a:pPr marL="914400" lvl="1" indent="-457200">
              <a:buFont typeface="Wingdings" panose="05000000000000000000" pitchFamily="2" charset="2"/>
              <a:buChar char="q"/>
            </a:pPr>
            <a:r>
              <a:rPr lang="en-US" sz="2000" dirty="0">
                <a:solidFill>
                  <a:srgbClr val="231490"/>
                </a:solidFill>
              </a:rPr>
              <a:t>Requires completion of Formal Complaint Document or electronic submission (email, online form)</a:t>
            </a:r>
          </a:p>
          <a:p>
            <a:pPr marL="914400" lvl="1" indent="-457200">
              <a:buFont typeface="Wingdings" panose="05000000000000000000" pitchFamily="2" charset="2"/>
              <a:buChar char="q"/>
            </a:pPr>
            <a:r>
              <a:rPr lang="en-US" sz="2000" dirty="0">
                <a:solidFill>
                  <a:srgbClr val="231490"/>
                </a:solidFill>
              </a:rPr>
              <a:t>Filed and signed by Complainant or signed by TIX Coordinator </a:t>
            </a:r>
          </a:p>
          <a:p>
            <a:pPr marL="914400" lvl="1" indent="-457200">
              <a:buFont typeface="Wingdings" panose="05000000000000000000" pitchFamily="2" charset="2"/>
              <a:buChar char="q"/>
            </a:pPr>
            <a:r>
              <a:rPr lang="en-US" sz="2000" dirty="0">
                <a:solidFill>
                  <a:srgbClr val="231490"/>
                </a:solidFill>
              </a:rPr>
              <a:t>TIXC does not become a party to the complaint </a:t>
            </a:r>
          </a:p>
          <a:p>
            <a:pPr marL="914400" lvl="1" indent="-457200">
              <a:buFont typeface="Wingdings" panose="05000000000000000000" pitchFamily="2" charset="2"/>
              <a:buChar char="q"/>
            </a:pPr>
            <a:r>
              <a:rPr lang="en-US" sz="2000" dirty="0">
                <a:solidFill>
                  <a:srgbClr val="231490"/>
                </a:solidFill>
              </a:rPr>
              <a:t>Alleges Sexual Harassment </a:t>
            </a:r>
          </a:p>
          <a:p>
            <a:pPr marL="914400" lvl="1" indent="-457200">
              <a:buFont typeface="Wingdings" panose="05000000000000000000" pitchFamily="2" charset="2"/>
              <a:buChar char="q"/>
            </a:pPr>
            <a:r>
              <a:rPr lang="en-US" sz="2000" dirty="0">
                <a:solidFill>
                  <a:srgbClr val="231490"/>
                </a:solidFill>
              </a:rPr>
              <a:t>Requests an investigation </a:t>
            </a:r>
          </a:p>
          <a:p>
            <a:pPr marL="914400" lvl="1" indent="-457200">
              <a:buFont typeface="Wingdings" panose="05000000000000000000" pitchFamily="2" charset="2"/>
              <a:buChar char="q"/>
            </a:pPr>
            <a:r>
              <a:rPr lang="en-US" sz="2000" dirty="0">
                <a:solidFill>
                  <a:srgbClr val="231490"/>
                </a:solidFill>
              </a:rPr>
              <a:t>Complainant must be participating or attempting to participate in the Recipient’s (School System) education program or activity at the time of filing </a:t>
            </a:r>
          </a:p>
          <a:p>
            <a:pPr marL="914400" lvl="1" indent="-457200">
              <a:buFont typeface="Wingdings" panose="05000000000000000000" pitchFamily="2" charset="2"/>
              <a:buChar char="q"/>
            </a:pPr>
            <a:r>
              <a:rPr lang="en-US" sz="2000" dirty="0">
                <a:solidFill>
                  <a:srgbClr val="231490"/>
                </a:solidFill>
              </a:rPr>
              <a:t>Initiates mandatory grievance process (investigation and hearing)</a:t>
            </a:r>
          </a:p>
          <a:p>
            <a:pPr marL="914400" lvl="1" indent="-457200">
              <a:buFont typeface="Wingdings" panose="05000000000000000000" pitchFamily="2" charset="2"/>
              <a:buChar char="q"/>
            </a:pPr>
            <a:endParaRPr lang="en-US" sz="2000" dirty="0">
              <a:solidFill>
                <a:srgbClr val="231490"/>
              </a:solidFill>
            </a:endParaRPr>
          </a:p>
          <a:p>
            <a:r>
              <a:rPr lang="en-US" sz="2000" b="1" u="sng" dirty="0">
                <a:solidFill>
                  <a:srgbClr val="231490"/>
                </a:solidFill>
              </a:rPr>
              <a:t>Formal Complaint </a:t>
            </a:r>
            <a:r>
              <a:rPr lang="en-US" sz="2000" b="1" dirty="0">
                <a:solidFill>
                  <a:srgbClr val="231490"/>
                </a:solidFill>
              </a:rPr>
              <a:t> can initiate lengthy process.</a:t>
            </a:r>
            <a:endParaRPr lang="en-US" sz="2000" b="1" u="sng" dirty="0">
              <a:solidFill>
                <a:srgbClr val="231490"/>
              </a:solidFill>
            </a:endParaRPr>
          </a:p>
          <a:p>
            <a:endParaRPr lang="en-US" sz="2000" b="1" u="sng" dirty="0">
              <a:solidFill>
                <a:srgbClr val="231490"/>
              </a:solidFill>
            </a:endParaRPr>
          </a:p>
          <a:p>
            <a:r>
              <a:rPr lang="en-US" sz="2000" b="1" u="sng" dirty="0">
                <a:solidFill>
                  <a:srgbClr val="231490"/>
                </a:solidFill>
              </a:rPr>
              <a:t>Supportive Measures</a:t>
            </a:r>
          </a:p>
          <a:p>
            <a:r>
              <a:rPr lang="en-US" sz="2000" dirty="0">
                <a:solidFill>
                  <a:srgbClr val="231490"/>
                </a:solidFill>
              </a:rPr>
              <a:t>Upon receiving a “report” (either from the would-be Complainant or a third party), School Title IX Coordinators must meet with the complainant and parents (if minor) to put </a:t>
            </a:r>
            <a:r>
              <a:rPr lang="en-US" sz="2000" b="1" dirty="0">
                <a:solidFill>
                  <a:srgbClr val="231490"/>
                </a:solidFill>
              </a:rPr>
              <a:t>supportive measures</a:t>
            </a:r>
            <a:r>
              <a:rPr lang="en-US" sz="2000" dirty="0">
                <a:solidFill>
                  <a:srgbClr val="231490"/>
                </a:solidFill>
              </a:rPr>
              <a:t> in place. </a:t>
            </a:r>
          </a:p>
          <a:p>
            <a:endParaRPr lang="en-US" sz="2000" dirty="0">
              <a:solidFill>
                <a:srgbClr val="231490"/>
              </a:solidFill>
            </a:endParaRPr>
          </a:p>
          <a:p>
            <a:r>
              <a:rPr lang="en-US" sz="2000" dirty="0">
                <a:solidFill>
                  <a:srgbClr val="231490"/>
                </a:solidFill>
              </a:rPr>
              <a:t>May also be provided to respondent </a:t>
            </a:r>
            <a:r>
              <a:rPr lang="en-US" sz="2000" i="1" dirty="0">
                <a:solidFill>
                  <a:srgbClr val="231490"/>
                </a:solidFill>
              </a:rPr>
              <a:t>(if deemed necessary) </a:t>
            </a:r>
          </a:p>
          <a:p>
            <a:pPr marL="914400" lvl="1" indent="-457200">
              <a:buFont typeface="Wingdings" panose="05000000000000000000" pitchFamily="2" charset="2"/>
              <a:buChar char="q"/>
            </a:pPr>
            <a:endParaRPr lang="en-US" sz="2000" dirty="0">
              <a:solidFill>
                <a:srgbClr val="231490"/>
              </a:solidFill>
            </a:endParaRPr>
          </a:p>
          <a:p>
            <a:pPr marL="285750" indent="-285750">
              <a:buFont typeface="Arial" panose="020B0604020202020204" pitchFamily="34" charset="0"/>
              <a:buChar char="•"/>
            </a:pPr>
            <a:endParaRPr lang="en-US" sz="2000" dirty="0">
              <a:solidFill>
                <a:srgbClr val="231490"/>
              </a:solidFill>
            </a:endParaRPr>
          </a:p>
        </p:txBody>
      </p:sp>
    </p:spTree>
    <p:extLst>
      <p:ext uri="{BB962C8B-B14F-4D97-AF65-F5344CB8AC3E}">
        <p14:creationId xmlns:p14="http://schemas.microsoft.com/office/powerpoint/2010/main" val="809553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lIns="91440" tIns="45720" rIns="91440" bIns="45720" rtlCol="0" anchor="t">
            <a:spAutoFit/>
          </a:bodyPr>
          <a:lstStyle/>
          <a:p>
            <a:r>
              <a:rPr lang="en-US" sz="3200" b="1" dirty="0">
                <a:solidFill>
                  <a:schemeClr val="bg1"/>
                </a:solidFill>
                <a:latin typeface="Segoe UI"/>
                <a:cs typeface="Segoe UI"/>
              </a:rPr>
              <a:t>Actual Knowledge (Notice) Summary</a:t>
            </a:r>
          </a:p>
        </p:txBody>
      </p:sp>
      <p:sp>
        <p:nvSpPr>
          <p:cNvPr id="2" name="TextBox 1"/>
          <p:cNvSpPr txBox="1"/>
          <p:nvPr/>
        </p:nvSpPr>
        <p:spPr>
          <a:xfrm>
            <a:off x="330982" y="1498294"/>
            <a:ext cx="11412999" cy="341632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b="1" dirty="0">
                <a:solidFill>
                  <a:srgbClr val="231490"/>
                </a:solidFill>
              </a:rPr>
              <a:t>Actual knowledge (notice) </a:t>
            </a:r>
            <a:r>
              <a:rPr lang="en-US" sz="2800" dirty="0">
                <a:solidFill>
                  <a:srgbClr val="231490"/>
                </a:solidFill>
              </a:rPr>
              <a:t>triggers the obligation to offer supportive measures, explain grievance process</a:t>
            </a:r>
          </a:p>
          <a:p>
            <a:endParaRPr lang="en-US" sz="2800" dirty="0">
              <a:solidFill>
                <a:srgbClr val="231490"/>
              </a:solidFill>
            </a:endParaRPr>
          </a:p>
          <a:p>
            <a:pPr marL="457200" indent="-457200">
              <a:buFont typeface="Arial" panose="020B0604020202020204" pitchFamily="34" charset="0"/>
              <a:buChar char="•"/>
            </a:pPr>
            <a:r>
              <a:rPr lang="en-US" sz="2800" dirty="0">
                <a:solidFill>
                  <a:srgbClr val="231490"/>
                </a:solidFill>
              </a:rPr>
              <a:t> </a:t>
            </a:r>
            <a:r>
              <a:rPr lang="en-US" sz="2800" b="1" dirty="0">
                <a:solidFill>
                  <a:srgbClr val="231490"/>
                </a:solidFill>
              </a:rPr>
              <a:t>Formal complaint </a:t>
            </a:r>
            <a:r>
              <a:rPr lang="en-US" sz="2800" dirty="0">
                <a:solidFill>
                  <a:srgbClr val="231490"/>
                </a:solidFill>
              </a:rPr>
              <a:t>triggers the obligation to investigate</a:t>
            </a:r>
          </a:p>
          <a:p>
            <a:pPr marL="457200" indent="-457200">
              <a:buFont typeface="Arial" panose="020B0604020202020204" pitchFamily="34" charset="0"/>
              <a:buChar char="•"/>
            </a:pPr>
            <a:endParaRPr lang="en-US" sz="2800" dirty="0">
              <a:solidFill>
                <a:srgbClr val="231490"/>
              </a:solidFill>
            </a:endParaRPr>
          </a:p>
          <a:p>
            <a:pPr marL="457200" indent="-457200">
              <a:buFont typeface="Arial" panose="020B0604020202020204" pitchFamily="34" charset="0"/>
              <a:buChar char="•"/>
            </a:pPr>
            <a:r>
              <a:rPr lang="en-US" sz="2800" dirty="0">
                <a:solidFill>
                  <a:srgbClr val="231490"/>
                </a:solidFill>
              </a:rPr>
              <a:t>Parent/guardian has “right” to make report or complaint for students in K-12.</a:t>
            </a:r>
            <a:endParaRPr lang="en-US" sz="2800" b="1" u="sng" dirty="0">
              <a:solidFill>
                <a:srgbClr val="231490"/>
              </a:solidFill>
            </a:endParaRPr>
          </a:p>
          <a:p>
            <a:pPr marL="285750" indent="-285750">
              <a:buFont typeface="Arial" panose="020B0604020202020204" pitchFamily="34" charset="0"/>
              <a:buChar char="•"/>
            </a:pPr>
            <a:endParaRPr lang="en-US" sz="2000" dirty="0">
              <a:solidFill>
                <a:srgbClr val="231490"/>
              </a:solidFill>
            </a:endParaRPr>
          </a:p>
        </p:txBody>
      </p:sp>
    </p:spTree>
    <p:extLst>
      <p:ext uri="{BB962C8B-B14F-4D97-AF65-F5344CB8AC3E}">
        <p14:creationId xmlns:p14="http://schemas.microsoft.com/office/powerpoint/2010/main" val="3700355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20663578">
            <a:off x="8716303" y="1938703"/>
            <a:ext cx="3238500" cy="1409700"/>
          </a:xfrm>
          <a:prstGeom prst="rect">
            <a:avLst/>
          </a:prstGeom>
        </p:spPr>
      </p:pic>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4"/>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89176"/>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Provide Supportive Measures</a:t>
            </a:r>
          </a:p>
        </p:txBody>
      </p:sp>
      <p:sp>
        <p:nvSpPr>
          <p:cNvPr id="2" name="TextBox 1"/>
          <p:cNvSpPr txBox="1"/>
          <p:nvPr/>
        </p:nvSpPr>
        <p:spPr>
          <a:xfrm>
            <a:off x="330982" y="1331036"/>
            <a:ext cx="11412999" cy="48320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231490"/>
                </a:solidFill>
              </a:rPr>
              <a:t>Provided to all parties throughout the process (reports and/or formal complaint): </a:t>
            </a:r>
          </a:p>
          <a:p>
            <a:pPr marL="742950" lvl="1" indent="-285750">
              <a:buFont typeface="Wingdings" panose="05000000000000000000" pitchFamily="2" charset="2"/>
              <a:buChar char="q"/>
            </a:pPr>
            <a:r>
              <a:rPr lang="en-US" sz="2400" dirty="0">
                <a:solidFill>
                  <a:srgbClr val="231490"/>
                </a:solidFill>
              </a:rPr>
              <a:t>Provided promptly to complainant and also to respondent (as appropriate)</a:t>
            </a:r>
          </a:p>
          <a:p>
            <a:pPr marL="742950" lvl="1" indent="-285750">
              <a:buFont typeface="Wingdings" panose="05000000000000000000" pitchFamily="2" charset="2"/>
              <a:buChar char="q"/>
            </a:pPr>
            <a:r>
              <a:rPr lang="en-US" sz="2400" dirty="0">
                <a:solidFill>
                  <a:srgbClr val="231490"/>
                </a:solidFill>
              </a:rPr>
              <a:t>Non-disciplinary, non-punitive </a:t>
            </a:r>
          </a:p>
          <a:p>
            <a:pPr marL="742950" lvl="1" indent="-285750">
              <a:buFont typeface="Wingdings" panose="05000000000000000000" pitchFamily="2" charset="2"/>
              <a:buChar char="q"/>
            </a:pPr>
            <a:r>
              <a:rPr lang="en-US" sz="2400" dirty="0">
                <a:solidFill>
                  <a:srgbClr val="231490"/>
                </a:solidFill>
              </a:rPr>
              <a:t>Individualized </a:t>
            </a:r>
          </a:p>
          <a:p>
            <a:pPr marL="742950" lvl="1" indent="-285750">
              <a:buFont typeface="Wingdings" panose="05000000000000000000" pitchFamily="2" charset="2"/>
              <a:buChar char="q"/>
            </a:pPr>
            <a:r>
              <a:rPr lang="en-US" sz="2400" dirty="0">
                <a:solidFill>
                  <a:srgbClr val="231490"/>
                </a:solidFill>
              </a:rPr>
              <a:t>Restore or preserve equal access</a:t>
            </a:r>
          </a:p>
          <a:p>
            <a:pPr marL="742950" lvl="1" indent="-285750">
              <a:buFont typeface="Wingdings" panose="05000000000000000000" pitchFamily="2" charset="2"/>
              <a:buChar char="q"/>
            </a:pPr>
            <a:r>
              <a:rPr lang="en-US" sz="2400" dirty="0">
                <a:solidFill>
                  <a:srgbClr val="231490"/>
                </a:solidFill>
              </a:rPr>
              <a:t>Without unreasonably burdening other party </a:t>
            </a:r>
          </a:p>
          <a:p>
            <a:pPr marL="742950" lvl="1" indent="-285750">
              <a:buFont typeface="Wingdings" panose="05000000000000000000" pitchFamily="2" charset="2"/>
              <a:buChar char="q"/>
            </a:pPr>
            <a:r>
              <a:rPr lang="en-US" sz="2400" dirty="0">
                <a:solidFill>
                  <a:srgbClr val="231490"/>
                </a:solidFill>
              </a:rPr>
              <a:t>Protect safety of parties or environment, or deter sexual harassment</a:t>
            </a:r>
          </a:p>
          <a:p>
            <a:pPr marL="742950" lvl="1" indent="-285750">
              <a:buFont typeface="Wingdings" panose="05000000000000000000" pitchFamily="2" charset="2"/>
              <a:buChar char="q"/>
            </a:pPr>
            <a:r>
              <a:rPr lang="en-US" sz="2400" dirty="0">
                <a:solidFill>
                  <a:srgbClr val="231490"/>
                </a:solidFill>
              </a:rPr>
              <a:t>Document the supportive measures </a:t>
            </a:r>
          </a:p>
          <a:p>
            <a:pPr lvl="1"/>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If supportive measures not provided, document why not </a:t>
            </a:r>
            <a:r>
              <a:rPr lang="en-US" sz="2400" i="1" dirty="0">
                <a:solidFill>
                  <a:srgbClr val="231490"/>
                </a:solidFill>
              </a:rPr>
              <a:t>(template will be provided)</a:t>
            </a:r>
          </a:p>
          <a:p>
            <a:pPr marL="285750" indent="-285750">
              <a:buFont typeface="Arial" panose="020B0604020202020204" pitchFamily="34" charset="0"/>
              <a:buChar char="•"/>
            </a:pPr>
            <a:endParaRPr lang="en-US" sz="2400" dirty="0">
              <a:solidFill>
                <a:srgbClr val="231490"/>
              </a:solidFill>
            </a:endParaRPr>
          </a:p>
          <a:p>
            <a:r>
              <a:rPr lang="en-US" sz="2400" b="1" i="1" dirty="0">
                <a:solidFill>
                  <a:srgbClr val="231490"/>
                </a:solidFill>
              </a:rPr>
              <a:t>*Schools don’t have to provide consequences, but must provide supportive measures.</a:t>
            </a:r>
          </a:p>
          <a:p>
            <a:endParaRPr lang="en-US" sz="2000" dirty="0">
              <a:solidFill>
                <a:srgbClr val="231490"/>
              </a:solidFill>
            </a:endParaRPr>
          </a:p>
        </p:txBody>
      </p:sp>
    </p:spTree>
    <p:extLst>
      <p:ext uri="{BB962C8B-B14F-4D97-AF65-F5344CB8AC3E}">
        <p14:creationId xmlns:p14="http://schemas.microsoft.com/office/powerpoint/2010/main" val="2842620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48602" y="257334"/>
            <a:ext cx="9006415" cy="646331"/>
          </a:xfrm>
          <a:prstGeom prst="rect">
            <a:avLst/>
          </a:prstGeom>
          <a:noFill/>
        </p:spPr>
        <p:txBody>
          <a:bodyPr wrap="square" rtlCol="0">
            <a:spAutoFit/>
          </a:bodyPr>
          <a:lstStyle/>
          <a:p>
            <a:r>
              <a:rPr lang="en-US" sz="3600" b="1" dirty="0">
                <a:solidFill>
                  <a:schemeClr val="bg1"/>
                </a:solidFill>
                <a:latin typeface="Segoe UI" panose="020B0502040204020203" pitchFamily="34" charset="0"/>
              </a:rPr>
              <a:t>Common Supportive Measures</a:t>
            </a:r>
          </a:p>
        </p:txBody>
      </p:sp>
      <p:sp>
        <p:nvSpPr>
          <p:cNvPr id="2" name="TextBox 1"/>
          <p:cNvSpPr txBox="1"/>
          <p:nvPr/>
        </p:nvSpPr>
        <p:spPr>
          <a:xfrm>
            <a:off x="330983" y="1331036"/>
            <a:ext cx="5507958"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rgbClr val="231490"/>
                </a:solidFill>
              </a:rPr>
              <a:t>Referral to counseling, medical and/or other health services </a:t>
            </a:r>
          </a:p>
          <a:p>
            <a:pPr marL="285750" indent="-285750">
              <a:lnSpc>
                <a:spcPct val="150000"/>
              </a:lnSpc>
              <a:buFont typeface="Arial" panose="020B0604020202020204" pitchFamily="34" charset="0"/>
              <a:buChar char="•"/>
            </a:pPr>
            <a:r>
              <a:rPr lang="en-US" sz="2000" dirty="0">
                <a:solidFill>
                  <a:srgbClr val="231490"/>
                </a:solidFill>
              </a:rPr>
              <a:t>Referral to the Employee Assistance Program </a:t>
            </a:r>
          </a:p>
          <a:p>
            <a:pPr marL="285750" indent="-285750">
              <a:lnSpc>
                <a:spcPct val="150000"/>
              </a:lnSpc>
              <a:buFont typeface="Arial" panose="020B0604020202020204" pitchFamily="34" charset="0"/>
              <a:buChar char="•"/>
            </a:pPr>
            <a:r>
              <a:rPr lang="en-US" sz="2000" dirty="0">
                <a:solidFill>
                  <a:srgbClr val="231490"/>
                </a:solidFill>
              </a:rPr>
              <a:t>Mutual restrictions on contact between the parties </a:t>
            </a:r>
          </a:p>
          <a:p>
            <a:pPr marL="285750" indent="-285750">
              <a:lnSpc>
                <a:spcPct val="150000"/>
              </a:lnSpc>
              <a:buFont typeface="Arial" panose="020B0604020202020204" pitchFamily="34" charset="0"/>
              <a:buChar char="•"/>
            </a:pPr>
            <a:r>
              <a:rPr lang="en-US" sz="2000" dirty="0">
                <a:solidFill>
                  <a:srgbClr val="231490"/>
                </a:solidFill>
              </a:rPr>
              <a:t>Altering work arrangements for employees</a:t>
            </a:r>
          </a:p>
          <a:p>
            <a:pPr marL="285750" indent="-285750">
              <a:lnSpc>
                <a:spcPct val="150000"/>
              </a:lnSpc>
              <a:buFont typeface="Arial" panose="020B0604020202020204" pitchFamily="34" charset="0"/>
              <a:buChar char="•"/>
            </a:pPr>
            <a:r>
              <a:rPr lang="en-US" sz="2000" dirty="0">
                <a:solidFill>
                  <a:srgbClr val="231490"/>
                </a:solidFill>
              </a:rPr>
              <a:t>Safety planning </a:t>
            </a:r>
          </a:p>
          <a:p>
            <a:pPr marL="285750" indent="-285750">
              <a:lnSpc>
                <a:spcPct val="150000"/>
              </a:lnSpc>
              <a:buFont typeface="Arial" panose="020B0604020202020204" pitchFamily="34" charset="0"/>
              <a:buChar char="•"/>
            </a:pPr>
            <a:r>
              <a:rPr lang="en-US" sz="2000" dirty="0">
                <a:solidFill>
                  <a:srgbClr val="231490"/>
                </a:solidFill>
              </a:rPr>
              <a:t>Providing school safety escorts</a:t>
            </a:r>
          </a:p>
          <a:p>
            <a:pPr marL="285750" indent="-285750">
              <a:lnSpc>
                <a:spcPct val="150000"/>
              </a:lnSpc>
              <a:buFont typeface="Arial" panose="020B0604020202020204" pitchFamily="34" charset="0"/>
              <a:buChar char="•"/>
            </a:pPr>
            <a:r>
              <a:rPr lang="en-US" sz="2000" dirty="0">
                <a:solidFill>
                  <a:srgbClr val="231490"/>
                </a:solidFill>
              </a:rPr>
              <a:t>Transportation accommodations </a:t>
            </a:r>
          </a:p>
        </p:txBody>
      </p:sp>
      <p:sp>
        <p:nvSpPr>
          <p:cNvPr id="10" name="TextBox 9"/>
          <p:cNvSpPr txBox="1"/>
          <p:nvPr/>
        </p:nvSpPr>
        <p:spPr>
          <a:xfrm>
            <a:off x="6191718" y="1373099"/>
            <a:ext cx="5507958" cy="470898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rgbClr val="231490"/>
                </a:solidFill>
              </a:rPr>
              <a:t>Implementing contact limitations (no contact orders) between the parties; mutual restrictions on contact between the parties</a:t>
            </a:r>
          </a:p>
          <a:p>
            <a:pPr marL="285750" indent="-285750">
              <a:lnSpc>
                <a:spcPct val="150000"/>
              </a:lnSpc>
              <a:buFont typeface="Arial" panose="020B0604020202020204" pitchFamily="34" charset="0"/>
              <a:buChar char="•"/>
            </a:pPr>
            <a:r>
              <a:rPr lang="en-US" sz="2000" dirty="0">
                <a:solidFill>
                  <a:srgbClr val="231490"/>
                </a:solidFill>
              </a:rPr>
              <a:t>Academic support, extensions of deadlines, or other modifications of work or class schedule</a:t>
            </a:r>
          </a:p>
          <a:p>
            <a:pPr marL="285750" indent="-285750">
              <a:lnSpc>
                <a:spcPct val="150000"/>
              </a:lnSpc>
              <a:buFont typeface="Arial" panose="020B0604020202020204" pitchFamily="34" charset="0"/>
              <a:buChar char="•"/>
            </a:pPr>
            <a:r>
              <a:rPr lang="en-US" sz="2000" dirty="0">
                <a:solidFill>
                  <a:srgbClr val="231490"/>
                </a:solidFill>
              </a:rPr>
              <a:t>Trespass or Be on the Lookout (BOLO) orders </a:t>
            </a:r>
          </a:p>
          <a:p>
            <a:pPr marL="285750" indent="-285750">
              <a:lnSpc>
                <a:spcPct val="150000"/>
              </a:lnSpc>
              <a:buFont typeface="Arial" panose="020B0604020202020204" pitchFamily="34" charset="0"/>
              <a:buChar char="•"/>
            </a:pPr>
            <a:r>
              <a:rPr lang="en-US" sz="2000" dirty="0">
                <a:solidFill>
                  <a:srgbClr val="231490"/>
                </a:solidFill>
              </a:rPr>
              <a:t>Increased security and monitoring of certain areas of school </a:t>
            </a:r>
          </a:p>
          <a:p>
            <a:pPr marL="285750" indent="-285750">
              <a:lnSpc>
                <a:spcPct val="150000"/>
              </a:lnSpc>
              <a:buFont typeface="Arial" panose="020B0604020202020204" pitchFamily="34" charset="0"/>
              <a:buChar char="•"/>
            </a:pPr>
            <a:r>
              <a:rPr lang="en-US" sz="2000" dirty="0">
                <a:solidFill>
                  <a:srgbClr val="231490"/>
                </a:solidFill>
              </a:rPr>
              <a:t>Other similar measures</a:t>
            </a:r>
          </a:p>
          <a:p>
            <a:pPr>
              <a:lnSpc>
                <a:spcPct val="150000"/>
              </a:lnSpc>
            </a:pPr>
            <a:endParaRPr lang="en-US" sz="2000" dirty="0">
              <a:solidFill>
                <a:srgbClr val="231490"/>
              </a:solidFill>
            </a:endParaRPr>
          </a:p>
        </p:txBody>
      </p:sp>
    </p:spTree>
    <p:extLst>
      <p:ext uri="{BB962C8B-B14F-4D97-AF65-F5344CB8AC3E}">
        <p14:creationId xmlns:p14="http://schemas.microsoft.com/office/powerpoint/2010/main" val="1088145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48602" y="257334"/>
            <a:ext cx="9006415" cy="646331"/>
          </a:xfrm>
          <a:prstGeom prst="rect">
            <a:avLst/>
          </a:prstGeom>
          <a:noFill/>
        </p:spPr>
        <p:txBody>
          <a:bodyPr wrap="square" rtlCol="0">
            <a:spAutoFit/>
          </a:bodyPr>
          <a:lstStyle/>
          <a:p>
            <a:r>
              <a:rPr lang="en-US" sz="3600" b="1" dirty="0">
                <a:solidFill>
                  <a:schemeClr val="bg1"/>
                </a:solidFill>
                <a:latin typeface="Segoe UI" panose="020B0502040204020203" pitchFamily="34" charset="0"/>
              </a:rPr>
              <a:t>Emergency Removal</a:t>
            </a:r>
          </a:p>
        </p:txBody>
      </p:sp>
      <p:sp>
        <p:nvSpPr>
          <p:cNvPr id="2" name="TextBox 1"/>
          <p:cNvSpPr txBox="1"/>
          <p:nvPr/>
        </p:nvSpPr>
        <p:spPr>
          <a:xfrm>
            <a:off x="5637261" y="1365651"/>
            <a:ext cx="5699393" cy="5035353"/>
          </a:xfrm>
          <a:prstGeom prst="rect">
            <a:avLst/>
          </a:prstGeom>
          <a:noFill/>
        </p:spPr>
        <p:txBody>
          <a:bodyPr wrap="square" rtlCol="0">
            <a:spAutoFit/>
          </a:bodyPr>
          <a:lstStyle/>
          <a:p>
            <a:pPr algn="ctr">
              <a:lnSpc>
                <a:spcPct val="150000"/>
              </a:lnSpc>
            </a:pPr>
            <a:r>
              <a:rPr lang="en-US" b="1" u="sng" dirty="0">
                <a:solidFill>
                  <a:srgbClr val="231490"/>
                </a:solidFill>
              </a:rPr>
              <a:t>Notes on Emergency Removal</a:t>
            </a:r>
          </a:p>
          <a:p>
            <a:pPr marL="342900" indent="-342900">
              <a:lnSpc>
                <a:spcPct val="150000"/>
              </a:lnSpc>
              <a:buFont typeface="Arial" panose="020B0604020202020204" pitchFamily="34" charset="0"/>
              <a:buChar char="•"/>
            </a:pPr>
            <a:r>
              <a:rPr lang="en-US" dirty="0">
                <a:solidFill>
                  <a:srgbClr val="231490"/>
                </a:solidFill>
              </a:rPr>
              <a:t>Applies to students</a:t>
            </a:r>
          </a:p>
          <a:p>
            <a:pPr marL="342900" indent="-342900">
              <a:lnSpc>
                <a:spcPct val="150000"/>
              </a:lnSpc>
              <a:buFont typeface="Arial" panose="020B0604020202020204" pitchFamily="34" charset="0"/>
              <a:buChar char="•"/>
            </a:pPr>
            <a:r>
              <a:rPr lang="en-US" dirty="0">
                <a:solidFill>
                  <a:srgbClr val="231490"/>
                </a:solidFill>
              </a:rPr>
              <a:t>Due to risk and safety concerns; immediate threat to health or safety</a:t>
            </a:r>
          </a:p>
          <a:p>
            <a:pPr marL="342900" indent="-342900">
              <a:lnSpc>
                <a:spcPct val="150000"/>
              </a:lnSpc>
              <a:buFont typeface="Arial" panose="020B0604020202020204" pitchFamily="34" charset="0"/>
              <a:buChar char="•"/>
            </a:pPr>
            <a:r>
              <a:rPr lang="en-US" dirty="0">
                <a:solidFill>
                  <a:srgbClr val="231490"/>
                </a:solidFill>
              </a:rPr>
              <a:t>Do it carefully, although may seem punitive</a:t>
            </a:r>
          </a:p>
          <a:p>
            <a:pPr marL="342900" indent="-342900">
              <a:lnSpc>
                <a:spcPct val="150000"/>
              </a:lnSpc>
              <a:buFont typeface="Arial" panose="020B0604020202020204" pitchFamily="34" charset="0"/>
              <a:buChar char="•"/>
            </a:pPr>
            <a:r>
              <a:rPr lang="en-US" dirty="0">
                <a:solidFill>
                  <a:srgbClr val="231490"/>
                </a:solidFill>
              </a:rPr>
              <a:t>Provide DUE process to allow opportunity to challenge removal</a:t>
            </a:r>
          </a:p>
          <a:p>
            <a:pPr marL="342900" indent="-342900">
              <a:lnSpc>
                <a:spcPct val="150000"/>
              </a:lnSpc>
              <a:buFont typeface="Arial" panose="020B0604020202020204" pitchFamily="34" charset="0"/>
              <a:buChar char="•"/>
            </a:pPr>
            <a:r>
              <a:rPr lang="en-US" dirty="0">
                <a:solidFill>
                  <a:srgbClr val="231490"/>
                </a:solidFill>
              </a:rPr>
              <a:t>Employees – can be put on administrative leave</a:t>
            </a:r>
          </a:p>
          <a:p>
            <a:pPr marL="342900" indent="-342900">
              <a:lnSpc>
                <a:spcPct val="150000"/>
              </a:lnSpc>
              <a:buFont typeface="Arial" panose="020B0604020202020204" pitchFamily="34" charset="0"/>
              <a:buChar char="•"/>
            </a:pPr>
            <a:r>
              <a:rPr lang="en-US" dirty="0">
                <a:solidFill>
                  <a:srgbClr val="231490"/>
                </a:solidFill>
              </a:rPr>
              <a:t>Emergency removals are not going to be appropriate in all circumstances → fact specific inquiry</a:t>
            </a:r>
          </a:p>
          <a:p>
            <a:pPr marL="342900" indent="-342900">
              <a:lnSpc>
                <a:spcPct val="150000"/>
              </a:lnSpc>
              <a:buFont typeface="Arial" panose="020B0604020202020204" pitchFamily="34" charset="0"/>
              <a:buChar char="•"/>
            </a:pPr>
            <a:r>
              <a:rPr lang="en-US" dirty="0">
                <a:solidFill>
                  <a:srgbClr val="231490"/>
                </a:solidFill>
              </a:rPr>
              <a:t>Do not act based on generalized or hypothetical scenarios</a:t>
            </a:r>
          </a:p>
        </p:txBody>
      </p:sp>
      <p:sp>
        <p:nvSpPr>
          <p:cNvPr id="7" name="TextBox 6"/>
          <p:cNvSpPr txBox="1"/>
          <p:nvPr/>
        </p:nvSpPr>
        <p:spPr>
          <a:xfrm>
            <a:off x="330982" y="1371642"/>
            <a:ext cx="4781915" cy="3139321"/>
          </a:xfrm>
          <a:prstGeom prst="rect">
            <a:avLst/>
          </a:prstGeom>
          <a:noFill/>
        </p:spPr>
        <p:txBody>
          <a:bodyPr wrap="square" rtlCol="0">
            <a:spAutoFit/>
          </a:bodyPr>
          <a:lstStyle/>
          <a:p>
            <a:r>
              <a:rPr lang="en-US" dirty="0">
                <a:solidFill>
                  <a:srgbClr val="231490"/>
                </a:solidFill>
              </a:rPr>
              <a:t>The regulations provide that a respondent may be removed on an emergency basis (prior to adjudication) “provided that the [institution] undertakes </a:t>
            </a:r>
            <a:r>
              <a:rPr lang="en-US" dirty="0">
                <a:solidFill>
                  <a:srgbClr val="FF0000"/>
                </a:solidFill>
              </a:rPr>
              <a:t>an individualized safety and risk analysis,</a:t>
            </a:r>
            <a:r>
              <a:rPr lang="en-US" dirty="0">
                <a:solidFill>
                  <a:srgbClr val="231490"/>
                </a:solidFill>
              </a:rPr>
              <a:t> determines that an </a:t>
            </a:r>
            <a:r>
              <a:rPr lang="en-US" dirty="0">
                <a:solidFill>
                  <a:srgbClr val="FF0000"/>
                </a:solidFill>
              </a:rPr>
              <a:t>immediate threat to the physical health or safety</a:t>
            </a:r>
            <a:r>
              <a:rPr lang="en-US" dirty="0">
                <a:solidFill>
                  <a:srgbClr val="231490"/>
                </a:solidFill>
              </a:rPr>
              <a:t> of any student or other individual arising from the allegations of sexual harassment justifies removal, and </a:t>
            </a:r>
            <a:r>
              <a:rPr lang="en-US" dirty="0">
                <a:solidFill>
                  <a:srgbClr val="FF0000"/>
                </a:solidFill>
              </a:rPr>
              <a:t>provides the respondent with notice and an opportunity to challenge the decision </a:t>
            </a:r>
            <a:r>
              <a:rPr lang="en-US" dirty="0">
                <a:solidFill>
                  <a:srgbClr val="231490"/>
                </a:solidFill>
              </a:rPr>
              <a:t>immediately following removal.” (§ 106.44(c))</a:t>
            </a:r>
          </a:p>
        </p:txBody>
      </p:sp>
    </p:spTree>
    <p:extLst>
      <p:ext uri="{BB962C8B-B14F-4D97-AF65-F5344CB8AC3E}">
        <p14:creationId xmlns:p14="http://schemas.microsoft.com/office/powerpoint/2010/main" val="682025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260120" y="1161001"/>
            <a:ext cx="2712369" cy="2642821"/>
          </a:xfrm>
          <a:prstGeom prst="rect">
            <a:avLst/>
          </a:prstGeom>
        </p:spPr>
      </p:pic>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4"/>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48602" y="257334"/>
            <a:ext cx="9006415" cy="646331"/>
          </a:xfrm>
          <a:prstGeom prst="rect">
            <a:avLst/>
          </a:prstGeom>
          <a:noFill/>
        </p:spPr>
        <p:txBody>
          <a:bodyPr wrap="square" rtlCol="0">
            <a:spAutoFit/>
          </a:bodyPr>
          <a:lstStyle/>
          <a:p>
            <a:r>
              <a:rPr lang="en-US" sz="3600" b="1" dirty="0">
                <a:solidFill>
                  <a:schemeClr val="bg1"/>
                </a:solidFill>
                <a:latin typeface="Segoe UI" panose="020B0502040204020203" pitchFamily="34" charset="0"/>
              </a:rPr>
              <a:t>Formal Complaint &amp; Investigation Steps</a:t>
            </a:r>
          </a:p>
        </p:txBody>
      </p:sp>
      <p:sp>
        <p:nvSpPr>
          <p:cNvPr id="7" name="TextBox 6"/>
          <p:cNvSpPr txBox="1"/>
          <p:nvPr/>
        </p:nvSpPr>
        <p:spPr>
          <a:xfrm>
            <a:off x="330982" y="1302385"/>
            <a:ext cx="10282222" cy="4801314"/>
          </a:xfrm>
          <a:prstGeom prst="rect">
            <a:avLst/>
          </a:prstGeom>
          <a:noFill/>
        </p:spPr>
        <p:txBody>
          <a:bodyPr wrap="square" rtlCol="0">
            <a:spAutoFit/>
          </a:bodyPr>
          <a:lstStyle/>
          <a:p>
            <a:r>
              <a:rPr lang="en-US" dirty="0"/>
              <a:t>1. Receive Notice/Complaint </a:t>
            </a:r>
          </a:p>
          <a:p>
            <a:r>
              <a:rPr lang="en-US" dirty="0"/>
              <a:t>2. TIXC coordinator conducts initial assessment and jurisdiction determination. </a:t>
            </a:r>
            <a:r>
              <a:rPr lang="en-US" i="1" dirty="0"/>
              <a:t>(meet with complainant</a:t>
            </a:r>
            <a:r>
              <a:rPr lang="en-US" dirty="0"/>
              <a:t>)</a:t>
            </a:r>
          </a:p>
          <a:p>
            <a:r>
              <a:rPr lang="en-US" dirty="0"/>
              <a:t>3. Complainant decides whether or not to file formal complaint.  TIXC decides whether to investigate based on initial assessment </a:t>
            </a:r>
          </a:p>
          <a:p>
            <a:r>
              <a:rPr lang="en-US" i="1" dirty="0"/>
              <a:t>	a. TIXC also offers informal resolution option</a:t>
            </a:r>
          </a:p>
          <a:p>
            <a:r>
              <a:rPr lang="en-US" dirty="0"/>
              <a:t>4. Notice of Investigation to Parties/Notice of Formal Allegation (“Charge”)</a:t>
            </a:r>
          </a:p>
          <a:p>
            <a:r>
              <a:rPr lang="en-US" dirty="0"/>
              <a:t>5. Formal comprehensive investigation conducted by System Investigators</a:t>
            </a:r>
          </a:p>
          <a:p>
            <a:pPr lvl="1"/>
            <a:r>
              <a:rPr lang="en-US" dirty="0"/>
              <a:t>• Witness interviews.</a:t>
            </a:r>
          </a:p>
          <a:p>
            <a:pPr lvl="1"/>
            <a:r>
              <a:rPr lang="en-US" dirty="0"/>
              <a:t>• Evidence gathering.</a:t>
            </a:r>
          </a:p>
          <a:p>
            <a:r>
              <a:rPr lang="en-US" dirty="0"/>
              <a:t>7. Draft investigation report.</a:t>
            </a:r>
          </a:p>
          <a:p>
            <a:r>
              <a:rPr lang="en-US" dirty="0"/>
              <a:t>8. Meet with System Title IX Coordinator (or legal counsel) to review draft report and evidence.</a:t>
            </a:r>
          </a:p>
          <a:p>
            <a:r>
              <a:rPr lang="en-US" dirty="0"/>
              <a:t>9. Provide all evidence directly related to the allegations to parties and their advisors for inspection and review with 10 days for response.</a:t>
            </a:r>
          </a:p>
          <a:p>
            <a:r>
              <a:rPr lang="en-US" dirty="0"/>
              <a:t>10. Complete final investigation report.</a:t>
            </a:r>
          </a:p>
          <a:p>
            <a:pPr lvl="1"/>
            <a:r>
              <a:rPr lang="en-US" dirty="0"/>
              <a:t>• Synthesize and analyze relevant evidence.</a:t>
            </a:r>
          </a:p>
          <a:p>
            <a:pPr lvl="1"/>
            <a:r>
              <a:rPr lang="en-US" dirty="0"/>
              <a:t>• Send final report to parties for review and written response at least 10 days prior to making a determination of responsibility.</a:t>
            </a:r>
            <a:endParaRPr lang="en-US" dirty="0">
              <a:solidFill>
                <a:srgbClr val="231490"/>
              </a:solidFill>
            </a:endParaRPr>
          </a:p>
        </p:txBody>
      </p:sp>
    </p:spTree>
    <p:extLst>
      <p:ext uri="{BB962C8B-B14F-4D97-AF65-F5344CB8AC3E}">
        <p14:creationId xmlns:p14="http://schemas.microsoft.com/office/powerpoint/2010/main" val="2311990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6553" y="0"/>
            <a:ext cx="5135693" cy="6656563"/>
          </a:xfrm>
          <a:prstGeom prst="rect">
            <a:avLst/>
          </a:prstGeom>
        </p:spPr>
      </p:pic>
      <p:pic>
        <p:nvPicPr>
          <p:cNvPr id="3" name="Picture 2"/>
          <p:cNvPicPr>
            <a:picLocks noChangeAspect="1"/>
          </p:cNvPicPr>
          <p:nvPr/>
        </p:nvPicPr>
        <p:blipFill>
          <a:blip r:embed="rId4"/>
          <a:stretch>
            <a:fillRect/>
          </a:stretch>
        </p:blipFill>
        <p:spPr>
          <a:xfrm>
            <a:off x="6561951" y="220062"/>
            <a:ext cx="4885501" cy="6170600"/>
          </a:xfrm>
          <a:prstGeom prst="rect">
            <a:avLst/>
          </a:prstGeom>
        </p:spPr>
      </p:pic>
    </p:spTree>
    <p:extLst>
      <p:ext uri="{BB962C8B-B14F-4D97-AF65-F5344CB8AC3E}">
        <p14:creationId xmlns:p14="http://schemas.microsoft.com/office/powerpoint/2010/main" val="2185523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89176"/>
            <a:ext cx="9656174" cy="1077218"/>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–Determining Title IX Jurisdiction</a:t>
            </a:r>
          </a:p>
        </p:txBody>
      </p:sp>
      <p:sp>
        <p:nvSpPr>
          <p:cNvPr id="2" name="TextBox 1"/>
          <p:cNvSpPr txBox="1"/>
          <p:nvPr/>
        </p:nvSpPr>
        <p:spPr>
          <a:xfrm>
            <a:off x="330982" y="1498294"/>
            <a:ext cx="11641507" cy="5262979"/>
          </a:xfrm>
          <a:prstGeom prst="rect">
            <a:avLst/>
          </a:prstGeom>
          <a:noFill/>
        </p:spPr>
        <p:txBody>
          <a:bodyPr wrap="square" rtlCol="0">
            <a:spAutoFit/>
          </a:bodyPr>
          <a:lstStyle/>
          <a:p>
            <a:r>
              <a:rPr lang="en-US" sz="2800" b="1" dirty="0">
                <a:solidFill>
                  <a:srgbClr val="231490"/>
                </a:solidFill>
              </a:rPr>
              <a:t>Where did it occur?</a:t>
            </a:r>
          </a:p>
          <a:p>
            <a:endParaRPr lang="en-US" b="1" dirty="0">
              <a:solidFill>
                <a:srgbClr val="231490"/>
              </a:solidFill>
            </a:endParaRPr>
          </a:p>
          <a:p>
            <a:r>
              <a:rPr lang="en-US" dirty="0">
                <a:solidFill>
                  <a:srgbClr val="231490"/>
                </a:solidFill>
              </a:rPr>
              <a:t>•</a:t>
            </a:r>
            <a:r>
              <a:rPr lang="en-US" sz="1600" dirty="0">
                <a:solidFill>
                  <a:srgbClr val="231490"/>
                </a:solidFill>
              </a:rPr>
              <a:t>Schools must respond when sexual harassment occurs within the scope of a school’s “education program or activity”  </a:t>
            </a:r>
            <a:r>
              <a:rPr lang="en-US" sz="1600" b="1" dirty="0">
                <a:solidFill>
                  <a:srgbClr val="FF0000"/>
                </a:solidFill>
              </a:rPr>
              <a:t>and</a:t>
            </a:r>
            <a:r>
              <a:rPr lang="en-US" sz="1600" dirty="0">
                <a:solidFill>
                  <a:srgbClr val="231490"/>
                </a:solidFill>
              </a:rPr>
              <a:t> in the US.</a:t>
            </a:r>
          </a:p>
          <a:p>
            <a:endParaRPr lang="en-US" sz="1600" dirty="0">
              <a:solidFill>
                <a:srgbClr val="231490"/>
              </a:solidFill>
            </a:endParaRPr>
          </a:p>
          <a:p>
            <a:pPr marL="285750" indent="-285750">
              <a:buFont typeface="Arial" panose="020B0604020202020204" pitchFamily="34" charset="0"/>
              <a:buChar char="•"/>
            </a:pPr>
            <a:r>
              <a:rPr lang="en-US" sz="1600" dirty="0">
                <a:solidFill>
                  <a:srgbClr val="231490"/>
                </a:solidFill>
              </a:rPr>
              <a:t>This should be a consideration in the initial interview with complainant and also if the formal complaint is filed.</a:t>
            </a:r>
          </a:p>
          <a:p>
            <a:endParaRPr lang="en-US" sz="1600" dirty="0">
              <a:solidFill>
                <a:srgbClr val="231490"/>
              </a:solidFill>
            </a:endParaRPr>
          </a:p>
          <a:p>
            <a:r>
              <a:rPr lang="en-US" sz="1600" dirty="0">
                <a:solidFill>
                  <a:srgbClr val="231490"/>
                </a:solidFill>
              </a:rPr>
              <a:t>• Includes locations, events, or circumstances over which the school exercises substantial control over both the respondent and the context in which the sexual harassment occurred, whether such programs or activities occur on-campus or off-campus.</a:t>
            </a:r>
          </a:p>
          <a:p>
            <a:r>
              <a:rPr lang="en-US" sz="1600" dirty="0">
                <a:solidFill>
                  <a:srgbClr val="231490"/>
                </a:solidFill>
              </a:rPr>
              <a:t>	 • For example: </a:t>
            </a:r>
          </a:p>
          <a:p>
            <a:pPr marL="1657350" lvl="3" indent="-285750">
              <a:buFont typeface="Arial" panose="020B0604020202020204" pitchFamily="34" charset="0"/>
              <a:buChar char="•"/>
            </a:pPr>
            <a:r>
              <a:rPr lang="en-US" sz="1600" dirty="0">
                <a:solidFill>
                  <a:srgbClr val="231490"/>
                </a:solidFill>
              </a:rPr>
              <a:t>At school </a:t>
            </a:r>
          </a:p>
          <a:p>
            <a:pPr marL="1657350" lvl="3" indent="-285750">
              <a:buFont typeface="Arial" panose="020B0604020202020204" pitchFamily="34" charset="0"/>
              <a:buChar char="•"/>
            </a:pPr>
            <a:r>
              <a:rPr lang="en-US" sz="1600" dirty="0">
                <a:solidFill>
                  <a:srgbClr val="231490"/>
                </a:solidFill>
              </a:rPr>
              <a:t>Extracurricular activities</a:t>
            </a:r>
          </a:p>
          <a:p>
            <a:pPr marL="1657350" lvl="3" indent="-285750">
              <a:buFont typeface="Arial" panose="020B0604020202020204" pitchFamily="34" charset="0"/>
              <a:buChar char="•"/>
            </a:pPr>
            <a:r>
              <a:rPr lang="en-US" sz="1600" dirty="0">
                <a:solidFill>
                  <a:srgbClr val="231490"/>
                </a:solidFill>
              </a:rPr>
              <a:t>Field trips </a:t>
            </a:r>
          </a:p>
          <a:p>
            <a:pPr marL="1657350" lvl="3" indent="-285750">
              <a:buFont typeface="Arial" panose="020B0604020202020204" pitchFamily="34" charset="0"/>
              <a:buChar char="•"/>
            </a:pPr>
            <a:r>
              <a:rPr lang="en-US" sz="1600" dirty="0">
                <a:solidFill>
                  <a:srgbClr val="231490"/>
                </a:solidFill>
              </a:rPr>
              <a:t>School bus </a:t>
            </a:r>
          </a:p>
          <a:p>
            <a:pPr marL="1657350" lvl="3" indent="-285750">
              <a:buFont typeface="Arial" panose="020B0604020202020204" pitchFamily="34" charset="0"/>
              <a:buChar char="•"/>
            </a:pPr>
            <a:r>
              <a:rPr lang="en-US" sz="1600" dirty="0">
                <a:solidFill>
                  <a:srgbClr val="231490"/>
                </a:solidFill>
              </a:rPr>
              <a:t>Distance education</a:t>
            </a:r>
          </a:p>
          <a:p>
            <a:pPr marL="1657350" lvl="3" indent="-285750">
              <a:buFont typeface="Arial" panose="020B0604020202020204" pitchFamily="34" charset="0"/>
              <a:buChar char="•"/>
            </a:pPr>
            <a:r>
              <a:rPr lang="en-US" sz="1600" dirty="0">
                <a:solidFill>
                  <a:srgbClr val="231490"/>
                </a:solidFill>
              </a:rPr>
              <a:t>School Gyms</a:t>
            </a:r>
          </a:p>
          <a:p>
            <a:pPr marL="1657350" lvl="3" indent="-285750">
              <a:buFont typeface="Arial" panose="020B0604020202020204" pitchFamily="34" charset="0"/>
              <a:buChar char="•"/>
            </a:pPr>
            <a:endParaRPr lang="en-US" sz="1600" dirty="0">
              <a:solidFill>
                <a:srgbClr val="231490"/>
              </a:solidFill>
            </a:endParaRPr>
          </a:p>
          <a:p>
            <a:pPr marL="285750" indent="-285750">
              <a:buFont typeface="Arial" panose="020B0604020202020204" pitchFamily="34" charset="0"/>
              <a:buChar char="•"/>
            </a:pPr>
            <a:r>
              <a:rPr lang="en-US" sz="1600" dirty="0">
                <a:solidFill>
                  <a:srgbClr val="231490"/>
                </a:solidFill>
              </a:rPr>
              <a:t>A formal complaint filed for an allegation outside of the Title IX jurisdiction must be dismissed.</a:t>
            </a:r>
          </a:p>
          <a:p>
            <a:endParaRPr lang="en-US" sz="1600" dirty="0">
              <a:solidFill>
                <a:srgbClr val="231490"/>
              </a:solidFill>
            </a:endParaRPr>
          </a:p>
          <a:p>
            <a:r>
              <a:rPr lang="en-US" sz="1600" dirty="0">
                <a:solidFill>
                  <a:srgbClr val="231490"/>
                </a:solidFill>
              </a:rPr>
              <a:t>• A school may address sexual harassment affecting its students or employees that falls </a:t>
            </a:r>
            <a:r>
              <a:rPr lang="en-US" sz="1600" dirty="0">
                <a:solidFill>
                  <a:srgbClr val="FF0000"/>
                </a:solidFill>
              </a:rPr>
              <a:t>outside</a:t>
            </a:r>
            <a:r>
              <a:rPr lang="en-US" sz="1600" dirty="0">
                <a:solidFill>
                  <a:srgbClr val="231490"/>
                </a:solidFill>
              </a:rPr>
              <a:t> Title IX’s jurisdiction in any manner the school chooses, including providing supportive measures and/or pursuing discipline</a:t>
            </a:r>
          </a:p>
        </p:txBody>
      </p:sp>
    </p:spTree>
    <p:extLst>
      <p:ext uri="{BB962C8B-B14F-4D97-AF65-F5344CB8AC3E}">
        <p14:creationId xmlns:p14="http://schemas.microsoft.com/office/powerpoint/2010/main" val="24557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90715"/>
            <a:ext cx="11530036" cy="3539430"/>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231490"/>
                </a:solidFill>
              </a:rPr>
              <a:t>Completed by complainant or the TIXC </a:t>
            </a:r>
          </a:p>
          <a:p>
            <a:pPr marL="457200" indent="-457200">
              <a:buFont typeface="Arial" panose="020B0604020202020204" pitchFamily="34" charset="0"/>
              <a:buChar char="•"/>
            </a:pPr>
            <a:r>
              <a:rPr lang="en-US" sz="3200" dirty="0">
                <a:solidFill>
                  <a:srgbClr val="231490"/>
                </a:solidFill>
              </a:rPr>
              <a:t>Copy submitted to the System TIXC</a:t>
            </a:r>
          </a:p>
          <a:p>
            <a:pPr marL="457200" indent="-457200">
              <a:buFont typeface="Arial" panose="020B0604020202020204" pitchFamily="34" charset="0"/>
              <a:buChar char="•"/>
            </a:pPr>
            <a:r>
              <a:rPr lang="en-US" sz="3200" dirty="0">
                <a:solidFill>
                  <a:srgbClr val="231490"/>
                </a:solidFill>
              </a:rPr>
              <a:t>Discuss the opportunity for Informal Resolution</a:t>
            </a:r>
          </a:p>
          <a:p>
            <a:pPr marL="457200" indent="-457200">
              <a:buFont typeface="Arial" panose="020B0604020202020204" pitchFamily="34" charset="0"/>
              <a:buChar char="•"/>
            </a:pPr>
            <a:r>
              <a:rPr lang="en-US" sz="3200" dirty="0">
                <a:solidFill>
                  <a:srgbClr val="231490"/>
                </a:solidFill>
              </a:rPr>
              <a:t>If Informal Resolution not agreed upon by both parties (Complainant and Respondent) – must pursue formal investigation</a:t>
            </a:r>
          </a:p>
          <a:p>
            <a:pPr marL="457200" indent="-457200">
              <a:buFont typeface="Arial" panose="020B0604020202020204" pitchFamily="34" charset="0"/>
              <a:buChar char="•"/>
            </a:pPr>
            <a:endParaRPr lang="en-US" sz="3200" dirty="0"/>
          </a:p>
        </p:txBody>
      </p:sp>
      <p:sp>
        <p:nvSpPr>
          <p:cNvPr id="6" name="TextBox 5"/>
          <p:cNvSpPr txBox="1"/>
          <p:nvPr/>
        </p:nvSpPr>
        <p:spPr>
          <a:xfrm>
            <a:off x="126569" y="348387"/>
            <a:ext cx="706506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Formal Complaint</a:t>
            </a:r>
          </a:p>
        </p:txBody>
      </p:sp>
    </p:spTree>
    <p:extLst>
      <p:ext uri="{BB962C8B-B14F-4D97-AF65-F5344CB8AC3E}">
        <p14:creationId xmlns:p14="http://schemas.microsoft.com/office/powerpoint/2010/main" val="4139457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a:solidFill>
                  <a:srgbClr val="231490"/>
                </a:solidFill>
                <a:latin typeface="Calibri" panose="020F0502020204030204" pitchFamily="34" charset="0"/>
                <a:cs typeface="Calibri" panose="020F0502020204030204" pitchFamily="34" charset="0"/>
              </a:rPr>
              <a:t>Title IX Overview &amp; Updates</a:t>
            </a:r>
            <a:endParaRPr lang="en-US" altLang="en-US"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38593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90715"/>
            <a:ext cx="11530036" cy="5078313"/>
          </a:xfrm>
          <a:prstGeom prst="rect">
            <a:avLst/>
          </a:prstGeom>
        </p:spPr>
        <p:txBody>
          <a:bodyPr wrap="square">
            <a:spAutoFit/>
          </a:bodyPr>
          <a:lstStyle/>
          <a:p>
            <a:pPr marL="457200" indent="-457200">
              <a:buFont typeface="Arial" panose="020B0604020202020204" pitchFamily="34" charset="0"/>
              <a:buChar char="•"/>
            </a:pPr>
            <a:r>
              <a:rPr lang="en-US" sz="2800" b="1" u="sng" dirty="0">
                <a:solidFill>
                  <a:srgbClr val="231490"/>
                </a:solidFill>
              </a:rPr>
              <a:t>MUST</a:t>
            </a:r>
            <a:r>
              <a:rPr lang="en-US" sz="2800" u="sng" dirty="0">
                <a:solidFill>
                  <a:srgbClr val="231490"/>
                </a:solidFill>
              </a:rPr>
              <a:t> dismiss when the conduct does not meet the jurisdictional requirements</a:t>
            </a:r>
            <a:r>
              <a:rPr lang="en-US" sz="2800" dirty="0">
                <a:solidFill>
                  <a:srgbClr val="231490"/>
                </a:solidFill>
              </a:rPr>
              <a:t>: </a:t>
            </a:r>
          </a:p>
          <a:p>
            <a:pPr lvl="1"/>
            <a:r>
              <a:rPr lang="en-US" sz="2400" dirty="0">
                <a:solidFill>
                  <a:srgbClr val="231490"/>
                </a:solidFill>
              </a:rPr>
              <a:t>1. If the allegations would not constitute sexual harassment even if proven (still must investigate; contact complainant and seek more information) </a:t>
            </a:r>
          </a:p>
          <a:p>
            <a:pPr lvl="1"/>
            <a:r>
              <a:rPr lang="en-US" sz="2400" dirty="0">
                <a:solidFill>
                  <a:srgbClr val="231490"/>
                </a:solidFill>
              </a:rPr>
              <a:t>2. If the sexual misconduct did not occur in institution’s program/activity </a:t>
            </a:r>
          </a:p>
          <a:p>
            <a:pPr lvl="1"/>
            <a:r>
              <a:rPr lang="en-US" sz="2400" dirty="0">
                <a:solidFill>
                  <a:srgbClr val="231490"/>
                </a:solidFill>
              </a:rPr>
              <a:t>3. If the sexual misconduct did not occur against a person in the United States (respondent doesn’t need to be in the United States) </a:t>
            </a:r>
          </a:p>
          <a:p>
            <a:pPr lvl="1"/>
            <a:endParaRPr lang="en-US" sz="2400" dirty="0">
              <a:solidFill>
                <a:srgbClr val="231490"/>
              </a:solidFill>
            </a:endParaRPr>
          </a:p>
          <a:p>
            <a:pPr marL="457200" indent="-457200">
              <a:buFont typeface="Arial" panose="020B0604020202020204" pitchFamily="34" charset="0"/>
              <a:buChar char="•"/>
            </a:pPr>
            <a:r>
              <a:rPr lang="en-US" sz="2800" b="1" u="sng" dirty="0">
                <a:solidFill>
                  <a:srgbClr val="231490"/>
                </a:solidFill>
              </a:rPr>
              <a:t>MAY</a:t>
            </a:r>
            <a:r>
              <a:rPr lang="en-US" sz="2800" u="sng" dirty="0">
                <a:solidFill>
                  <a:srgbClr val="231490"/>
                </a:solidFill>
              </a:rPr>
              <a:t> dismiss</a:t>
            </a:r>
            <a:r>
              <a:rPr lang="en-US" sz="2800" dirty="0">
                <a:solidFill>
                  <a:srgbClr val="231490"/>
                </a:solidFill>
              </a:rPr>
              <a:t>: </a:t>
            </a:r>
          </a:p>
          <a:p>
            <a:pPr marL="971550" lvl="1" indent="-514350">
              <a:buAutoNum type="arabicPeriod"/>
            </a:pPr>
            <a:r>
              <a:rPr lang="en-US" sz="2400" dirty="0">
                <a:solidFill>
                  <a:srgbClr val="231490"/>
                </a:solidFill>
              </a:rPr>
              <a:t>If complainant requests to withdraw their complaint </a:t>
            </a:r>
          </a:p>
          <a:p>
            <a:pPr marL="971550" lvl="1" indent="-514350">
              <a:buAutoNum type="arabicPeriod"/>
            </a:pPr>
            <a:r>
              <a:rPr lang="en-US" sz="2400" dirty="0">
                <a:solidFill>
                  <a:srgbClr val="231490"/>
                </a:solidFill>
              </a:rPr>
              <a:t>If respondent is no longer enrolled or employed </a:t>
            </a:r>
          </a:p>
          <a:p>
            <a:pPr marL="971550" lvl="1" indent="-514350">
              <a:buAutoNum type="arabicPeriod"/>
            </a:pPr>
            <a:r>
              <a:rPr lang="en-US" sz="2400" dirty="0">
                <a:solidFill>
                  <a:srgbClr val="231490"/>
                </a:solidFill>
              </a:rPr>
              <a:t>When specific circumstances prevent gathering evidence sufficient to reach a determination</a:t>
            </a:r>
          </a:p>
        </p:txBody>
      </p:sp>
      <p:sp>
        <p:nvSpPr>
          <p:cNvPr id="6" name="TextBox 5"/>
          <p:cNvSpPr txBox="1"/>
          <p:nvPr/>
        </p:nvSpPr>
        <p:spPr>
          <a:xfrm>
            <a:off x="126569" y="348387"/>
            <a:ext cx="706506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Formal Complaint - Dismissal</a:t>
            </a:r>
          </a:p>
        </p:txBody>
      </p:sp>
    </p:spTree>
    <p:extLst>
      <p:ext uri="{BB962C8B-B14F-4D97-AF65-F5344CB8AC3E}">
        <p14:creationId xmlns:p14="http://schemas.microsoft.com/office/powerpoint/2010/main" val="2007185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05539" y="3076471"/>
            <a:ext cx="2266950" cy="2381250"/>
          </a:xfrm>
          <a:prstGeom prst="rect">
            <a:avLst/>
          </a:prstGeom>
        </p:spPr>
      </p:pic>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4"/>
          <a:stretch>
            <a:fillRect/>
          </a:stretch>
        </p:blipFill>
        <p:spPr>
          <a:xfrm>
            <a:off x="10002253" y="89176"/>
            <a:ext cx="1970236" cy="982649"/>
          </a:xfrm>
          <a:prstGeom prst="rect">
            <a:avLst/>
          </a:prstGeom>
        </p:spPr>
      </p:pic>
      <p:sp>
        <p:nvSpPr>
          <p:cNvPr id="3" name="Rectangle 2"/>
          <p:cNvSpPr/>
          <p:nvPr/>
        </p:nvSpPr>
        <p:spPr>
          <a:xfrm>
            <a:off x="330982" y="1390715"/>
            <a:ext cx="10981787" cy="2554545"/>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231490"/>
                </a:solidFill>
              </a:rPr>
              <a:t>If a complaint is dismissed: </a:t>
            </a:r>
          </a:p>
          <a:p>
            <a:r>
              <a:rPr lang="en-US" sz="3200" dirty="0">
                <a:solidFill>
                  <a:srgbClr val="231490"/>
                </a:solidFill>
              </a:rPr>
              <a:t>	• Parties must receive simultaneous written notice of 	dismissal with reason(s) – </a:t>
            </a:r>
            <a:r>
              <a:rPr lang="en-US" sz="3200" i="1" dirty="0">
                <a:solidFill>
                  <a:srgbClr val="231490"/>
                </a:solidFill>
              </a:rPr>
              <a:t>(template provided)</a:t>
            </a:r>
          </a:p>
          <a:p>
            <a:r>
              <a:rPr lang="en-US" sz="3200" dirty="0">
                <a:solidFill>
                  <a:srgbClr val="231490"/>
                </a:solidFill>
              </a:rPr>
              <a:t>	• Parties must have opportunity to appeal dismissal </a:t>
            </a:r>
          </a:p>
          <a:p>
            <a:r>
              <a:rPr lang="en-US" sz="3200" dirty="0">
                <a:solidFill>
                  <a:srgbClr val="231490"/>
                </a:solidFill>
              </a:rPr>
              <a:t>	• Dismissal does not preclude other institutional action</a:t>
            </a:r>
            <a:endParaRPr lang="en-US" sz="2400" dirty="0">
              <a:solidFill>
                <a:srgbClr val="231490"/>
              </a:solidFill>
            </a:endParaRPr>
          </a:p>
        </p:txBody>
      </p:sp>
      <p:sp>
        <p:nvSpPr>
          <p:cNvPr id="6" name="TextBox 5"/>
          <p:cNvSpPr txBox="1"/>
          <p:nvPr/>
        </p:nvSpPr>
        <p:spPr>
          <a:xfrm>
            <a:off x="177369" y="314216"/>
            <a:ext cx="706506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Formal Complaint - Dismissal</a:t>
            </a:r>
          </a:p>
        </p:txBody>
      </p:sp>
    </p:spTree>
    <p:extLst>
      <p:ext uri="{BB962C8B-B14F-4D97-AF65-F5344CB8AC3E}">
        <p14:creationId xmlns:p14="http://schemas.microsoft.com/office/powerpoint/2010/main" val="3788572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106614" y="1390715"/>
            <a:ext cx="8754403" cy="3416320"/>
          </a:xfrm>
          <a:prstGeom prst="rect">
            <a:avLst/>
          </a:prstGeom>
        </p:spPr>
        <p:txBody>
          <a:bodyPr wrap="square">
            <a:spAutoFit/>
          </a:bodyPr>
          <a:lstStyle/>
          <a:p>
            <a:pPr marL="457200" indent="-457200">
              <a:buFont typeface="Arial" panose="020B0604020202020204" pitchFamily="34" charset="0"/>
              <a:buChar char="•"/>
            </a:pPr>
            <a:r>
              <a:rPr lang="en-US" sz="2400" dirty="0">
                <a:solidFill>
                  <a:srgbClr val="231490"/>
                </a:solidFill>
              </a:rPr>
              <a:t>Considered a worthy practice, when voluntary. </a:t>
            </a:r>
          </a:p>
          <a:p>
            <a:pPr marL="457200" indent="-457200">
              <a:buFont typeface="Arial" panose="020B0604020202020204" pitchFamily="34" charset="0"/>
              <a:buChar char="•"/>
            </a:pPr>
            <a:r>
              <a:rPr lang="en-US" sz="2400" dirty="0">
                <a:solidFill>
                  <a:srgbClr val="231490"/>
                </a:solidFill>
              </a:rPr>
              <a:t>A formal complaint must be filed </a:t>
            </a:r>
          </a:p>
          <a:p>
            <a:pPr marL="457200" indent="-457200">
              <a:buFont typeface="Arial" panose="020B0604020202020204" pitchFamily="34" charset="0"/>
              <a:buChar char="•"/>
            </a:pPr>
            <a:r>
              <a:rPr lang="en-US" sz="2400" dirty="0">
                <a:solidFill>
                  <a:srgbClr val="231490"/>
                </a:solidFill>
              </a:rPr>
              <a:t>Allowed at any time prior to a final determination at discretion of TIXC </a:t>
            </a:r>
          </a:p>
          <a:p>
            <a:pPr marL="457200" indent="-457200">
              <a:buFont typeface="Arial" panose="020B0604020202020204" pitchFamily="34" charset="0"/>
              <a:buChar char="•"/>
            </a:pPr>
            <a:r>
              <a:rPr lang="en-US" sz="2400" dirty="0">
                <a:solidFill>
                  <a:srgbClr val="231490"/>
                </a:solidFill>
              </a:rPr>
              <a:t>Voluntary, written consent of the parties and their parent/guardian </a:t>
            </a:r>
          </a:p>
          <a:p>
            <a:pPr marL="457200" indent="-457200">
              <a:buFont typeface="Arial" panose="020B0604020202020204" pitchFamily="34" charset="0"/>
              <a:buChar char="•"/>
            </a:pPr>
            <a:r>
              <a:rPr lang="en-US" sz="2400" dirty="0">
                <a:solidFill>
                  <a:srgbClr val="231490"/>
                </a:solidFill>
              </a:rPr>
              <a:t>Cannot be used when allegations are that an employee harassed a student </a:t>
            </a:r>
          </a:p>
          <a:p>
            <a:pPr marL="457200" indent="-457200">
              <a:buFont typeface="Arial" panose="020B0604020202020204" pitchFamily="34" charset="0"/>
              <a:buChar char="•"/>
            </a:pPr>
            <a:r>
              <a:rPr lang="en-US" sz="2400" dirty="0">
                <a:solidFill>
                  <a:srgbClr val="231490"/>
                </a:solidFill>
              </a:rPr>
              <a:t>Must still stop, prevent, remedy, and document response</a:t>
            </a: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 Informal Resolution</a:t>
            </a:r>
          </a:p>
        </p:txBody>
      </p:sp>
      <p:pic>
        <p:nvPicPr>
          <p:cNvPr id="2" name="Picture 1"/>
          <p:cNvPicPr>
            <a:picLocks noChangeAspect="1"/>
          </p:cNvPicPr>
          <p:nvPr/>
        </p:nvPicPr>
        <p:blipFill>
          <a:blip r:embed="rId4"/>
          <a:stretch>
            <a:fillRect/>
          </a:stretch>
        </p:blipFill>
        <p:spPr>
          <a:xfrm>
            <a:off x="0" y="1281549"/>
            <a:ext cx="3136018" cy="2079316"/>
          </a:xfrm>
          <a:prstGeom prst="rect">
            <a:avLst/>
          </a:prstGeom>
        </p:spPr>
      </p:pic>
    </p:spTree>
    <p:extLst>
      <p:ext uri="{BB962C8B-B14F-4D97-AF65-F5344CB8AC3E}">
        <p14:creationId xmlns:p14="http://schemas.microsoft.com/office/powerpoint/2010/main" val="3424555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90715"/>
            <a:ext cx="11530036" cy="4401205"/>
          </a:xfrm>
          <a:prstGeom prst="rect">
            <a:avLst/>
          </a:prstGeom>
        </p:spPr>
        <p:txBody>
          <a:bodyPr wrap="square">
            <a:spAutoFit/>
          </a:bodyPr>
          <a:lstStyle/>
          <a:p>
            <a:pPr marL="457200" indent="-457200">
              <a:buFont typeface="Arial" panose="020B0604020202020204" pitchFamily="34" charset="0"/>
              <a:buChar char="•"/>
            </a:pPr>
            <a:r>
              <a:rPr lang="en-US" sz="2800" u="sng" dirty="0">
                <a:solidFill>
                  <a:srgbClr val="231490"/>
                </a:solidFill>
              </a:rPr>
              <a:t>Examples of Informal Resolution</a:t>
            </a:r>
          </a:p>
          <a:p>
            <a:pPr marL="914400" lvl="1" indent="-457200">
              <a:buFont typeface="Wingdings" panose="05000000000000000000" pitchFamily="2" charset="2"/>
              <a:buChar char="Ø"/>
            </a:pPr>
            <a:r>
              <a:rPr lang="en-US" sz="2800" dirty="0">
                <a:solidFill>
                  <a:srgbClr val="231490"/>
                </a:solidFill>
              </a:rPr>
              <a:t>Mediation</a:t>
            </a:r>
          </a:p>
          <a:p>
            <a:pPr marL="914400" lvl="1" indent="-457200">
              <a:buFont typeface="Wingdings" panose="05000000000000000000" pitchFamily="2" charset="2"/>
              <a:buChar char="Ø"/>
            </a:pPr>
            <a:r>
              <a:rPr lang="en-US" sz="2800" dirty="0">
                <a:solidFill>
                  <a:srgbClr val="231490"/>
                </a:solidFill>
              </a:rPr>
              <a:t>Restorative Justice Practices</a:t>
            </a:r>
          </a:p>
          <a:p>
            <a:pPr marL="1828800" lvl="3" indent="-457200">
              <a:buFont typeface="Wingdings" panose="05000000000000000000" pitchFamily="2" charset="2"/>
              <a:buChar char="Ø"/>
            </a:pPr>
            <a:r>
              <a:rPr lang="en-US" sz="2800" dirty="0">
                <a:solidFill>
                  <a:srgbClr val="231490"/>
                </a:solidFill>
              </a:rPr>
              <a:t>– Circles</a:t>
            </a:r>
          </a:p>
          <a:p>
            <a:pPr marL="1828800" lvl="3" indent="-457200">
              <a:buFont typeface="Wingdings" panose="05000000000000000000" pitchFamily="2" charset="2"/>
              <a:buChar char="Ø"/>
            </a:pPr>
            <a:r>
              <a:rPr lang="en-US" sz="2800" dirty="0">
                <a:solidFill>
                  <a:srgbClr val="231490"/>
                </a:solidFill>
              </a:rPr>
              <a:t>– Conferences</a:t>
            </a:r>
          </a:p>
          <a:p>
            <a:pPr marL="1828800" lvl="3" indent="-457200">
              <a:buFont typeface="Wingdings" panose="05000000000000000000" pitchFamily="2" charset="2"/>
              <a:buChar char="Ø"/>
            </a:pPr>
            <a:r>
              <a:rPr lang="en-US" sz="2800" dirty="0">
                <a:solidFill>
                  <a:srgbClr val="231490"/>
                </a:solidFill>
              </a:rPr>
              <a:t>– Hearings</a:t>
            </a:r>
          </a:p>
          <a:p>
            <a:pPr lvl="3"/>
            <a:endParaRPr lang="en-US" sz="2800" dirty="0">
              <a:solidFill>
                <a:srgbClr val="231490"/>
              </a:solidFill>
            </a:endParaRPr>
          </a:p>
          <a:p>
            <a:pPr marL="457200" indent="-457200">
              <a:buFont typeface="Arial" panose="020B0604020202020204" pitchFamily="34" charset="0"/>
              <a:buChar char="•"/>
            </a:pPr>
            <a:r>
              <a:rPr lang="en-US" sz="2800" dirty="0">
                <a:solidFill>
                  <a:srgbClr val="231490"/>
                </a:solidFill>
              </a:rPr>
              <a:t>Can be done at the school level with the School Title IX Coordinator</a:t>
            </a:r>
          </a:p>
          <a:p>
            <a:pPr marL="457200" indent="-457200">
              <a:buFont typeface="Arial" panose="020B0604020202020204" pitchFamily="34" charset="0"/>
              <a:buChar char="•"/>
            </a:pPr>
            <a:endParaRPr lang="en-US" sz="2800" dirty="0">
              <a:solidFill>
                <a:srgbClr val="231490"/>
              </a:solidFill>
            </a:endParaRPr>
          </a:p>
          <a:p>
            <a:pPr marL="457200" indent="-457200">
              <a:buFont typeface="Arial" panose="020B0604020202020204" pitchFamily="34" charset="0"/>
              <a:buChar char="•"/>
            </a:pPr>
            <a:r>
              <a:rPr lang="en-US" sz="2800" dirty="0">
                <a:solidFill>
                  <a:srgbClr val="231490"/>
                </a:solidFill>
              </a:rPr>
              <a:t>Training for Informal Resolution will be provided</a:t>
            </a: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 Step 4A – Informal Resolution</a:t>
            </a:r>
          </a:p>
        </p:txBody>
      </p:sp>
      <p:pic>
        <p:nvPicPr>
          <p:cNvPr id="7" name="Picture 6"/>
          <p:cNvPicPr>
            <a:picLocks noChangeAspect="1"/>
          </p:cNvPicPr>
          <p:nvPr/>
        </p:nvPicPr>
        <p:blipFill>
          <a:blip r:embed="rId4"/>
          <a:stretch>
            <a:fillRect/>
          </a:stretch>
        </p:blipFill>
        <p:spPr>
          <a:xfrm>
            <a:off x="7221414" y="1331036"/>
            <a:ext cx="4315973" cy="2861677"/>
          </a:xfrm>
          <a:prstGeom prst="rect">
            <a:avLst/>
          </a:prstGeom>
        </p:spPr>
      </p:pic>
    </p:spTree>
    <p:extLst>
      <p:ext uri="{BB962C8B-B14F-4D97-AF65-F5344CB8AC3E}">
        <p14:creationId xmlns:p14="http://schemas.microsoft.com/office/powerpoint/2010/main" val="3665045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206683"/>
            <a:ext cx="9875685" cy="1077218"/>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 Investigations</a:t>
            </a:r>
          </a:p>
          <a:p>
            <a:r>
              <a:rPr lang="en-US" sz="3200" b="1" dirty="0">
                <a:solidFill>
                  <a:schemeClr val="bg1"/>
                </a:solidFill>
                <a:latin typeface="Segoe UI" panose="020B0502040204020203" pitchFamily="34" charset="0"/>
              </a:rPr>
              <a:t>Small  “</a:t>
            </a:r>
            <a:r>
              <a:rPr lang="en-US" sz="3200" b="1" dirty="0" err="1">
                <a:solidFill>
                  <a:schemeClr val="bg1"/>
                </a:solidFill>
                <a:latin typeface="Segoe UI" panose="020B0502040204020203" pitchFamily="34" charset="0"/>
              </a:rPr>
              <a:t>i</a:t>
            </a:r>
            <a:r>
              <a:rPr lang="en-US" sz="3200" b="1" dirty="0">
                <a:solidFill>
                  <a:schemeClr val="bg1"/>
                </a:solidFill>
                <a:latin typeface="Segoe UI" panose="020B0502040204020203" pitchFamily="34" charset="0"/>
              </a:rPr>
              <a:t>” and  Big “I”</a:t>
            </a:r>
          </a:p>
        </p:txBody>
      </p:sp>
      <p:sp>
        <p:nvSpPr>
          <p:cNvPr id="2" name="TextBox 1"/>
          <p:cNvSpPr txBox="1"/>
          <p:nvPr/>
        </p:nvSpPr>
        <p:spPr>
          <a:xfrm>
            <a:off x="504092" y="1331036"/>
            <a:ext cx="10989407" cy="5201424"/>
          </a:xfrm>
          <a:prstGeom prst="rect">
            <a:avLst/>
          </a:prstGeom>
          <a:noFill/>
        </p:spPr>
        <p:txBody>
          <a:bodyPr wrap="square" rtlCol="0">
            <a:spAutoFit/>
          </a:bodyPr>
          <a:lstStyle/>
          <a:p>
            <a:pPr marL="285750" lvl="3" indent="-285750">
              <a:buFont typeface="Arial" panose="020B0604020202020204" pitchFamily="34" charset="0"/>
              <a:buChar char="•"/>
            </a:pPr>
            <a:r>
              <a:rPr lang="en-US" sz="1600" dirty="0">
                <a:solidFill>
                  <a:srgbClr val="231490"/>
                </a:solidFill>
              </a:rPr>
              <a:t>Once actual notice exists, the duty to investigate is absolute.</a:t>
            </a:r>
          </a:p>
          <a:p>
            <a:pPr marL="285750" lvl="3" indent="-285750">
              <a:buFont typeface="Arial" panose="020B0604020202020204" pitchFamily="34" charset="0"/>
              <a:buChar char="•"/>
            </a:pPr>
            <a:r>
              <a:rPr lang="en-US" sz="1600" dirty="0">
                <a:solidFill>
                  <a:srgbClr val="231490"/>
                </a:solidFill>
              </a:rPr>
              <a:t>Small “</a:t>
            </a:r>
            <a:r>
              <a:rPr lang="en-US" sz="1600" dirty="0" err="1">
                <a:solidFill>
                  <a:srgbClr val="231490"/>
                </a:solidFill>
              </a:rPr>
              <a:t>i</a:t>
            </a:r>
            <a:r>
              <a:rPr lang="en-US" sz="1600" dirty="0">
                <a:solidFill>
                  <a:srgbClr val="231490"/>
                </a:solidFill>
              </a:rPr>
              <a:t>” preliminary inquiry when talking with complainant during initial conversation</a:t>
            </a:r>
          </a:p>
          <a:p>
            <a:pPr marL="285750" lvl="3" indent="-285750">
              <a:buFont typeface="Arial" panose="020B0604020202020204" pitchFamily="34" charset="0"/>
              <a:buChar char="•"/>
            </a:pPr>
            <a:r>
              <a:rPr lang="en-US" sz="1600" dirty="0">
                <a:solidFill>
                  <a:srgbClr val="FF0000"/>
                </a:solidFill>
              </a:rPr>
              <a:t>Comprehensive investigation (Big “I”)  will be conducted by System Investigators</a:t>
            </a:r>
            <a:endParaRPr lang="en-US" sz="1600" dirty="0">
              <a:solidFill>
                <a:srgbClr val="231490"/>
              </a:solidFill>
            </a:endParaRPr>
          </a:p>
          <a:p>
            <a:pPr marL="742950" lvl="4" indent="-285750">
              <a:buFont typeface="Arial" panose="020B0604020202020204" pitchFamily="34" charset="0"/>
              <a:buChar char="•"/>
            </a:pPr>
            <a:r>
              <a:rPr lang="en-US" sz="1600" dirty="0">
                <a:solidFill>
                  <a:srgbClr val="231490"/>
                </a:solidFill>
              </a:rPr>
              <a:t>Upon receipt of a formal, written, signed complaint.</a:t>
            </a:r>
          </a:p>
          <a:p>
            <a:pPr marL="742950" lvl="4" indent="-285750">
              <a:buFont typeface="Arial" panose="020B0604020202020204" pitchFamily="34" charset="0"/>
              <a:buChar char="•"/>
            </a:pPr>
            <a:r>
              <a:rPr lang="en-US" sz="1600" dirty="0">
                <a:solidFill>
                  <a:srgbClr val="231490"/>
                </a:solidFill>
              </a:rPr>
              <a:t> Required if complainant doesn’t want to pursue Informal Resolution.</a:t>
            </a:r>
            <a:r>
              <a:rPr lang="en-US" sz="1600" dirty="0">
                <a:solidFill>
                  <a:srgbClr val="FF0000"/>
                </a:solidFill>
              </a:rPr>
              <a:t> </a:t>
            </a:r>
          </a:p>
          <a:p>
            <a:pPr marL="457200" lvl="4"/>
            <a:endParaRPr lang="en-US" dirty="0">
              <a:solidFill>
                <a:srgbClr val="FF0000"/>
              </a:solidFill>
            </a:endParaRPr>
          </a:p>
          <a:p>
            <a:pPr marL="285750" lvl="3" indent="-285750">
              <a:buFont typeface="Arial" panose="020B0604020202020204" pitchFamily="34" charset="0"/>
              <a:buChar char="•"/>
            </a:pPr>
            <a:r>
              <a:rPr lang="en-US" sz="2400" b="1" u="sng" dirty="0">
                <a:solidFill>
                  <a:srgbClr val="231490"/>
                </a:solidFill>
              </a:rPr>
              <a:t>Components of Big “I” Comprehensive Investigation </a:t>
            </a:r>
          </a:p>
          <a:p>
            <a:pPr marL="1200150" lvl="2" indent="-285750">
              <a:buFont typeface="Wingdings" panose="05000000000000000000" pitchFamily="2" charset="2"/>
              <a:buChar char="Ø"/>
            </a:pPr>
            <a:r>
              <a:rPr lang="en-US" sz="1600" dirty="0">
                <a:solidFill>
                  <a:srgbClr val="231490"/>
                </a:solidFill>
              </a:rPr>
              <a:t>Witness interviews (from both parties)</a:t>
            </a:r>
          </a:p>
          <a:p>
            <a:pPr marL="1200150" lvl="2" indent="-285750">
              <a:buFont typeface="Wingdings" panose="05000000000000000000" pitchFamily="2" charset="2"/>
              <a:buChar char="Ø"/>
            </a:pPr>
            <a:r>
              <a:rPr lang="en-US" sz="1600" dirty="0">
                <a:solidFill>
                  <a:srgbClr val="231490"/>
                </a:solidFill>
              </a:rPr>
              <a:t>Evidence gathering  </a:t>
            </a:r>
          </a:p>
          <a:p>
            <a:pPr marL="1200150" lvl="2" indent="-285750">
              <a:buFont typeface="Wingdings" panose="05000000000000000000" pitchFamily="2" charset="2"/>
              <a:buChar char="Ø"/>
            </a:pPr>
            <a:r>
              <a:rPr lang="en-US" sz="1600" dirty="0">
                <a:solidFill>
                  <a:srgbClr val="231490"/>
                </a:solidFill>
              </a:rPr>
              <a:t>Advisors can support</a:t>
            </a:r>
          </a:p>
          <a:p>
            <a:pPr marL="1200150" lvl="2" indent="-285750">
              <a:buFont typeface="Wingdings" panose="05000000000000000000" pitchFamily="2" charset="2"/>
              <a:buChar char="Ø"/>
            </a:pPr>
            <a:r>
              <a:rPr lang="en-US" sz="1600" dirty="0">
                <a:solidFill>
                  <a:srgbClr val="231490"/>
                </a:solidFill>
              </a:rPr>
              <a:t>Not allowed to access physician, psychologist, etc. without consent</a:t>
            </a:r>
          </a:p>
          <a:p>
            <a:pPr marL="1200150" lvl="2" indent="-285750">
              <a:buFont typeface="Wingdings" panose="05000000000000000000" pitchFamily="2" charset="2"/>
              <a:buChar char="Ø"/>
            </a:pPr>
            <a:r>
              <a:rPr lang="en-US" sz="1600" dirty="0">
                <a:solidFill>
                  <a:srgbClr val="231490"/>
                </a:solidFill>
              </a:rPr>
              <a:t>Written notice of investigation requirements</a:t>
            </a:r>
          </a:p>
          <a:p>
            <a:pPr marL="1657350" lvl="3" indent="-285750">
              <a:buFont typeface="Wingdings" panose="05000000000000000000" pitchFamily="2" charset="2"/>
              <a:buChar char="§"/>
            </a:pPr>
            <a:r>
              <a:rPr lang="en-US" sz="1600" dirty="0">
                <a:solidFill>
                  <a:srgbClr val="231490"/>
                </a:solidFill>
              </a:rPr>
              <a:t>date, time, location of interviews </a:t>
            </a:r>
          </a:p>
          <a:p>
            <a:pPr marL="1657350" lvl="3" indent="-285750">
              <a:buFont typeface="Wingdings" panose="05000000000000000000" pitchFamily="2" charset="2"/>
              <a:buChar char="§"/>
            </a:pPr>
            <a:r>
              <a:rPr lang="en-US" sz="1600" dirty="0">
                <a:solidFill>
                  <a:srgbClr val="231490"/>
                </a:solidFill>
              </a:rPr>
              <a:t>with ample time</a:t>
            </a:r>
          </a:p>
          <a:p>
            <a:pPr marL="1657350" lvl="3" indent="-285750">
              <a:buFont typeface="Wingdings" panose="05000000000000000000" pitchFamily="2" charset="2"/>
              <a:buChar char="§"/>
            </a:pPr>
            <a:r>
              <a:rPr lang="en-US" sz="1600" dirty="0">
                <a:solidFill>
                  <a:srgbClr val="231490"/>
                </a:solidFill>
              </a:rPr>
              <a:t>Must be provided to both complainant and respondent</a:t>
            </a:r>
          </a:p>
          <a:p>
            <a:pPr marL="1200150" lvl="2" indent="-285750">
              <a:buFont typeface="Wingdings" panose="05000000000000000000" pitchFamily="2" charset="2"/>
              <a:buChar char="Ø"/>
            </a:pPr>
            <a:r>
              <a:rPr lang="en-US" sz="1600" dirty="0">
                <a:solidFill>
                  <a:srgbClr val="231490"/>
                </a:solidFill>
              </a:rPr>
              <a:t>Investigation Report must be provided to both parties.</a:t>
            </a:r>
          </a:p>
          <a:p>
            <a:pPr marL="1200150" lvl="2" indent="-285750">
              <a:buFont typeface="Wingdings" panose="05000000000000000000" pitchFamily="2" charset="2"/>
              <a:buChar char="Ø"/>
            </a:pPr>
            <a:r>
              <a:rPr lang="en-US" sz="1600" dirty="0">
                <a:solidFill>
                  <a:srgbClr val="231490"/>
                </a:solidFill>
              </a:rPr>
              <a:t>Parties must be provided meaningful opportunity (10 days) to respond to preliminary investigation report. (10 days )</a:t>
            </a:r>
          </a:p>
          <a:p>
            <a:pPr marL="1200150" lvl="2" indent="-285750">
              <a:buFont typeface="Wingdings" panose="05000000000000000000" pitchFamily="2" charset="2"/>
              <a:buChar char="Ø"/>
            </a:pPr>
            <a:r>
              <a:rPr lang="en-US" sz="1600" dirty="0">
                <a:solidFill>
                  <a:srgbClr val="231490"/>
                </a:solidFill>
              </a:rPr>
              <a:t>Parties must receive final investigation report 10 days prior to decision-making. </a:t>
            </a:r>
          </a:p>
          <a:p>
            <a:pPr marL="0" lvl="3"/>
            <a:endParaRPr lang="en-US" sz="1600" dirty="0"/>
          </a:p>
          <a:p>
            <a:r>
              <a:rPr lang="en-US" sz="1600" i="1" dirty="0">
                <a:solidFill>
                  <a:srgbClr val="FF0000"/>
                </a:solidFill>
              </a:rPr>
              <a:t>*Note: During investigations, schools cannot implement “gag orders” to keep parties from discussing the </a:t>
            </a:r>
            <a:r>
              <a:rPr lang="en-US" i="1" dirty="0">
                <a:solidFill>
                  <a:srgbClr val="FF0000"/>
                </a:solidFill>
              </a:rPr>
              <a:t>matter. </a:t>
            </a:r>
          </a:p>
        </p:txBody>
      </p:sp>
      <p:pic>
        <p:nvPicPr>
          <p:cNvPr id="7" name="Picture 6"/>
          <p:cNvPicPr>
            <a:picLocks noChangeAspect="1"/>
          </p:cNvPicPr>
          <p:nvPr/>
        </p:nvPicPr>
        <p:blipFill>
          <a:blip r:embed="rId4"/>
          <a:stretch>
            <a:fillRect/>
          </a:stretch>
        </p:blipFill>
        <p:spPr>
          <a:xfrm>
            <a:off x="9260120" y="2195311"/>
            <a:ext cx="2712369" cy="2642821"/>
          </a:xfrm>
          <a:prstGeom prst="rect">
            <a:avLst/>
          </a:prstGeom>
        </p:spPr>
      </p:pic>
    </p:spTree>
    <p:extLst>
      <p:ext uri="{BB962C8B-B14F-4D97-AF65-F5344CB8AC3E}">
        <p14:creationId xmlns:p14="http://schemas.microsoft.com/office/powerpoint/2010/main" val="944010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 Decision-Making</a:t>
            </a:r>
          </a:p>
        </p:txBody>
      </p:sp>
      <p:sp>
        <p:nvSpPr>
          <p:cNvPr id="2" name="TextBox 1"/>
          <p:cNvSpPr txBox="1"/>
          <p:nvPr/>
        </p:nvSpPr>
        <p:spPr>
          <a:xfrm>
            <a:off x="-609600" y="1281549"/>
            <a:ext cx="8581292" cy="3785652"/>
          </a:xfrm>
          <a:prstGeom prst="rect">
            <a:avLst/>
          </a:prstGeom>
          <a:noFill/>
        </p:spPr>
        <p:txBody>
          <a:bodyPr wrap="square" rtlCol="0">
            <a:spAutoFit/>
          </a:bodyPr>
          <a:lstStyle/>
          <a:p>
            <a:pPr marL="1200150" lvl="2" indent="-285750">
              <a:buFont typeface="Arial" panose="020B0604020202020204" pitchFamily="34" charset="0"/>
              <a:buChar char="•"/>
            </a:pPr>
            <a:r>
              <a:rPr lang="en-US" sz="2400" dirty="0">
                <a:solidFill>
                  <a:srgbClr val="231490"/>
                </a:solidFill>
              </a:rPr>
              <a:t>Investigator will notify Decision Maker (Mr. </a:t>
            </a:r>
            <a:r>
              <a:rPr lang="en-US" sz="2400" dirty="0" err="1">
                <a:solidFill>
                  <a:srgbClr val="231490"/>
                </a:solidFill>
              </a:rPr>
              <a:t>Priester</a:t>
            </a:r>
            <a:r>
              <a:rPr lang="en-US" sz="2400" dirty="0">
                <a:solidFill>
                  <a:srgbClr val="231490"/>
                </a:solidFill>
              </a:rPr>
              <a:t>)</a:t>
            </a:r>
          </a:p>
          <a:p>
            <a:pPr lvl="2"/>
            <a:r>
              <a:rPr lang="en-US" sz="2400" dirty="0">
                <a:solidFill>
                  <a:srgbClr val="231490"/>
                </a:solidFill>
              </a:rPr>
              <a:t>     of evidence/ provide investigative report </a:t>
            </a:r>
          </a:p>
          <a:p>
            <a:pPr marL="1200150" lvl="2" indent="-285750">
              <a:buFont typeface="Arial" panose="020B0604020202020204" pitchFamily="34" charset="0"/>
              <a:buChar char="•"/>
            </a:pPr>
            <a:r>
              <a:rPr lang="en-US" sz="2400" dirty="0">
                <a:solidFill>
                  <a:srgbClr val="231490"/>
                </a:solidFill>
              </a:rPr>
              <a:t>Decision Maker will objectively evaluate and draw conclusions</a:t>
            </a:r>
          </a:p>
          <a:p>
            <a:pPr marL="1657350" lvl="3" indent="-285750">
              <a:buFont typeface="Arial" panose="020B0604020202020204" pitchFamily="34" charset="0"/>
              <a:buChar char="•"/>
            </a:pPr>
            <a:r>
              <a:rPr lang="en-US" sz="2400" dirty="0">
                <a:solidFill>
                  <a:srgbClr val="231490"/>
                </a:solidFill>
              </a:rPr>
              <a:t>Independent, free of bias, conflict of interest</a:t>
            </a:r>
          </a:p>
          <a:p>
            <a:pPr marL="1657350" lvl="3" indent="-285750">
              <a:buFont typeface="Arial" panose="020B0604020202020204" pitchFamily="34" charset="0"/>
              <a:buChar char="•"/>
            </a:pPr>
            <a:r>
              <a:rPr lang="en-US" sz="2400" dirty="0">
                <a:solidFill>
                  <a:srgbClr val="231490"/>
                </a:solidFill>
              </a:rPr>
              <a:t>Will be trained</a:t>
            </a:r>
          </a:p>
          <a:p>
            <a:pPr marL="1200150" lvl="2" indent="-285750">
              <a:buFont typeface="Arial" panose="020B0604020202020204" pitchFamily="34" charset="0"/>
              <a:buChar char="•"/>
            </a:pPr>
            <a:r>
              <a:rPr lang="en-US" sz="2400" u="sng" dirty="0">
                <a:solidFill>
                  <a:srgbClr val="231490"/>
                </a:solidFill>
              </a:rPr>
              <a:t>Burden of Proof</a:t>
            </a:r>
            <a:endParaRPr lang="en-US" sz="2400" dirty="0">
              <a:solidFill>
                <a:srgbClr val="231490"/>
              </a:solidFill>
            </a:endParaRPr>
          </a:p>
          <a:p>
            <a:pPr marL="1657350" lvl="3" indent="-285750">
              <a:buFont typeface="Arial" panose="020B0604020202020204" pitchFamily="34" charset="0"/>
              <a:buChar char="•"/>
            </a:pPr>
            <a:r>
              <a:rPr lang="en-US" sz="2400" dirty="0">
                <a:solidFill>
                  <a:srgbClr val="231490"/>
                </a:solidFill>
              </a:rPr>
              <a:t>School has burden of proof to show met by a preponderance of the evidence</a:t>
            </a:r>
          </a:p>
          <a:p>
            <a:pPr marL="1657350" lvl="3" indent="-285750">
              <a:buFont typeface="Arial" panose="020B0604020202020204" pitchFamily="34" charset="0"/>
              <a:buChar char="•"/>
            </a:pPr>
            <a:r>
              <a:rPr lang="en-US" sz="2400" dirty="0">
                <a:solidFill>
                  <a:srgbClr val="231490"/>
                </a:solidFill>
              </a:rPr>
              <a:t>Greater than 50% chance claim is true</a:t>
            </a:r>
          </a:p>
        </p:txBody>
      </p:sp>
      <p:pic>
        <p:nvPicPr>
          <p:cNvPr id="2050" name="Picture 2" descr="Free Images : wood, tool, hammer, symbol, balance, business, measure,  scale, weight, lighting, measurement, wine bottle, product, decision,  brass, innocence, wooden, liberty, 3d, order, system, court, government,  lawyer, legal, courtroom, judge, cr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7933" y="1331036"/>
            <a:ext cx="3074780" cy="230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85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Images : wood, tool, hammer, symbol, balance, business, measure,  scale, weight, lighting, measurement, wine bottle, product, decision,  brass, innocence, wooden, liberty, 3d, order, system, court, government,  lawyer, legal, courtroom, judge, cr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883" y="1561596"/>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4"/>
          <a:stretch>
            <a:fillRect/>
          </a:stretch>
        </p:blipFill>
        <p:spPr>
          <a:xfrm>
            <a:off x="10002253" y="89176"/>
            <a:ext cx="1970236" cy="982649"/>
          </a:xfrm>
          <a:prstGeom prst="rect">
            <a:avLst/>
          </a:prstGeom>
        </p:spPr>
      </p:pic>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 Decision-Making</a:t>
            </a:r>
          </a:p>
        </p:txBody>
      </p:sp>
      <p:sp>
        <p:nvSpPr>
          <p:cNvPr id="2" name="TextBox 1"/>
          <p:cNvSpPr txBox="1"/>
          <p:nvPr/>
        </p:nvSpPr>
        <p:spPr>
          <a:xfrm>
            <a:off x="-2" y="1264430"/>
            <a:ext cx="9753885" cy="5632311"/>
          </a:xfrm>
          <a:prstGeom prst="rect">
            <a:avLst/>
          </a:prstGeom>
          <a:noFill/>
        </p:spPr>
        <p:txBody>
          <a:bodyPr wrap="square" rtlCol="0">
            <a:spAutoFit/>
          </a:bodyPr>
          <a:lstStyle/>
          <a:p>
            <a:pPr marL="742950" lvl="1" indent="-285750">
              <a:buFont typeface="Arial" panose="020B0604020202020204" pitchFamily="34" charset="0"/>
              <a:buChar char="•"/>
            </a:pPr>
            <a:r>
              <a:rPr lang="en-US" sz="2000" u="sng" dirty="0">
                <a:solidFill>
                  <a:srgbClr val="231490"/>
                </a:solidFill>
              </a:rPr>
              <a:t>Written decision report will be provided in a report</a:t>
            </a:r>
          </a:p>
          <a:p>
            <a:pPr marL="1200150" lvl="2" indent="-285750">
              <a:buFont typeface="Arial" panose="020B0604020202020204" pitchFamily="34" charset="0"/>
              <a:buChar char="•"/>
            </a:pPr>
            <a:r>
              <a:rPr lang="en-US" sz="2000" dirty="0">
                <a:solidFill>
                  <a:srgbClr val="231490"/>
                </a:solidFill>
              </a:rPr>
              <a:t>Identifies the school policy violated</a:t>
            </a:r>
          </a:p>
          <a:p>
            <a:pPr marL="1200150" lvl="2" indent="-285750">
              <a:buFont typeface="Arial" panose="020B0604020202020204" pitchFamily="34" charset="0"/>
              <a:buChar char="•"/>
            </a:pPr>
            <a:r>
              <a:rPr lang="en-US" sz="2000" dirty="0">
                <a:solidFill>
                  <a:srgbClr val="231490"/>
                </a:solidFill>
              </a:rPr>
              <a:t>Provides a description of the procedural steps taken by the school on the way to getting to that point; </a:t>
            </a:r>
            <a:endParaRPr lang="en-US" sz="2000" dirty="0">
              <a:solidFill>
                <a:srgbClr val="231490"/>
              </a:solidFill>
              <a:sym typeface="Symbol" panose="05050102010706020507" pitchFamily="18" charset="2"/>
            </a:endParaRPr>
          </a:p>
          <a:p>
            <a:pPr marL="1200150" lvl="2" indent="-285750">
              <a:buFont typeface="Arial" panose="020B0604020202020204" pitchFamily="34" charset="0"/>
              <a:buChar char="•"/>
            </a:pPr>
            <a:r>
              <a:rPr lang="en-US" sz="2000" dirty="0">
                <a:solidFill>
                  <a:srgbClr val="231490"/>
                </a:solidFill>
              </a:rPr>
              <a:t>Includes a findings of fact section; </a:t>
            </a:r>
          </a:p>
          <a:p>
            <a:pPr marL="1200150" lvl="2" indent="-285750">
              <a:buFont typeface="Arial" panose="020B0604020202020204" pitchFamily="34" charset="0"/>
              <a:buChar char="•"/>
            </a:pPr>
            <a:r>
              <a:rPr lang="en-US" sz="2000" dirty="0">
                <a:solidFill>
                  <a:srgbClr val="231490"/>
                </a:solidFill>
              </a:rPr>
              <a:t>Includes a section that draws conclusions after applying the facts to the portion of the school’s policy that applies;</a:t>
            </a:r>
          </a:p>
          <a:p>
            <a:pPr marL="1200150" lvl="2" indent="-285750">
              <a:buFont typeface="Arial" panose="020B0604020202020204" pitchFamily="34" charset="0"/>
              <a:buChar char="•"/>
            </a:pPr>
            <a:r>
              <a:rPr lang="en-US" sz="2000" dirty="0">
                <a:solidFill>
                  <a:srgbClr val="231490"/>
                </a:solidFill>
              </a:rPr>
              <a:t>Includes statement and rationale for the ultimate determination of responsibly;</a:t>
            </a:r>
          </a:p>
          <a:p>
            <a:pPr marL="1200150" lvl="2" indent="-285750">
              <a:buFont typeface="Arial" panose="020B0604020202020204" pitchFamily="34" charset="0"/>
              <a:buChar char="•"/>
            </a:pPr>
            <a:r>
              <a:rPr lang="en-US" sz="2000" dirty="0">
                <a:solidFill>
                  <a:srgbClr val="231490"/>
                </a:solidFill>
              </a:rPr>
              <a:t>Includes any disciplinary action the school will impose, and whether the school will provide remedies to the complainant;</a:t>
            </a:r>
          </a:p>
          <a:p>
            <a:pPr marL="1200150" lvl="2" indent="-285750">
              <a:buFont typeface="Arial" panose="020B0604020202020204" pitchFamily="34" charset="0"/>
              <a:buChar char="•"/>
            </a:pPr>
            <a:r>
              <a:rPr lang="en-US" sz="2000" dirty="0">
                <a:solidFill>
                  <a:srgbClr val="231490"/>
                </a:solidFill>
              </a:rPr>
              <a:t>Includes a statement and rationale for any remedies for the complainant, addressing how those remedies will restore or preserve equal access; </a:t>
            </a:r>
          </a:p>
          <a:p>
            <a:pPr marL="1200150" lvl="2" indent="-285750">
              <a:buFont typeface="Arial" panose="020B0604020202020204" pitchFamily="34" charset="0"/>
              <a:buChar char="•"/>
            </a:pPr>
            <a:r>
              <a:rPr lang="en-US" sz="2000" dirty="0">
                <a:solidFill>
                  <a:srgbClr val="231490"/>
                </a:solidFill>
              </a:rPr>
              <a:t>Includes a statement that the parties have right to appeal the initial determination regarding responsibility, permissible bases for appeal and procedures.</a:t>
            </a:r>
          </a:p>
          <a:p>
            <a:pPr marL="1200150" lvl="2" indent="-285750">
              <a:buFont typeface="Arial" panose="020B0604020202020204" pitchFamily="34" charset="0"/>
              <a:buChar char="•"/>
            </a:pPr>
            <a:endParaRPr lang="en-US" sz="2000" dirty="0">
              <a:solidFill>
                <a:srgbClr val="231490"/>
              </a:solidFill>
            </a:endParaRPr>
          </a:p>
          <a:p>
            <a:r>
              <a:rPr lang="en-US" sz="2000" i="1" dirty="0">
                <a:solidFill>
                  <a:srgbClr val="FF0000"/>
                </a:solidFill>
              </a:rPr>
              <a:t>*School Title IX Coordinator is responsible for ensuring remedies in the decision are implemented.</a:t>
            </a:r>
          </a:p>
        </p:txBody>
      </p:sp>
    </p:spTree>
    <p:extLst>
      <p:ext uri="{BB962C8B-B14F-4D97-AF65-F5344CB8AC3E}">
        <p14:creationId xmlns:p14="http://schemas.microsoft.com/office/powerpoint/2010/main" val="1353979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–Decision &amp; Appeal</a:t>
            </a:r>
          </a:p>
        </p:txBody>
      </p:sp>
      <p:sp>
        <p:nvSpPr>
          <p:cNvPr id="2" name="TextBox 1"/>
          <p:cNvSpPr txBox="1"/>
          <p:nvPr/>
        </p:nvSpPr>
        <p:spPr>
          <a:xfrm>
            <a:off x="126568" y="1469866"/>
            <a:ext cx="10199473" cy="4832092"/>
          </a:xfrm>
          <a:prstGeom prst="rect">
            <a:avLst/>
          </a:prstGeom>
          <a:noFill/>
        </p:spPr>
        <p:txBody>
          <a:bodyPr wrap="square" rtlCol="0">
            <a:spAutoFit/>
          </a:bodyPr>
          <a:lstStyle/>
          <a:p>
            <a:pPr lvl="1"/>
            <a:r>
              <a:rPr lang="en-US" sz="2800" dirty="0">
                <a:solidFill>
                  <a:srgbClr val="231490"/>
                </a:solidFill>
              </a:rPr>
              <a:t>• Appeal bases: (must impact the hearing) </a:t>
            </a:r>
          </a:p>
          <a:p>
            <a:pPr lvl="1"/>
            <a:r>
              <a:rPr lang="en-US" sz="2800" dirty="0">
                <a:solidFill>
                  <a:srgbClr val="231490"/>
                </a:solidFill>
              </a:rPr>
              <a:t>	• procedural irregularity </a:t>
            </a:r>
          </a:p>
          <a:p>
            <a:pPr lvl="1"/>
            <a:r>
              <a:rPr lang="en-US" sz="2800" dirty="0">
                <a:solidFill>
                  <a:srgbClr val="231490"/>
                </a:solidFill>
              </a:rPr>
              <a:t>	• new evidence </a:t>
            </a:r>
          </a:p>
          <a:p>
            <a:pPr lvl="1"/>
            <a:r>
              <a:rPr lang="en-US" sz="2800" dirty="0">
                <a:solidFill>
                  <a:srgbClr val="231490"/>
                </a:solidFill>
              </a:rPr>
              <a:t>	• conflict of interest or bias </a:t>
            </a:r>
          </a:p>
          <a:p>
            <a:pPr lvl="1"/>
            <a:r>
              <a:rPr lang="en-US" sz="2800" dirty="0">
                <a:solidFill>
                  <a:srgbClr val="231490"/>
                </a:solidFill>
              </a:rPr>
              <a:t>	• erroneous relevancy determinations </a:t>
            </a:r>
          </a:p>
          <a:p>
            <a:pPr lvl="1"/>
            <a:r>
              <a:rPr lang="en-US" sz="2800" dirty="0">
                <a:solidFill>
                  <a:srgbClr val="231490"/>
                </a:solidFill>
              </a:rPr>
              <a:t>	• Must be equitable to both parties </a:t>
            </a:r>
          </a:p>
          <a:p>
            <a:pPr lvl="1"/>
            <a:r>
              <a:rPr lang="en-US" sz="2800" dirty="0">
                <a:solidFill>
                  <a:srgbClr val="231490"/>
                </a:solidFill>
              </a:rPr>
              <a:t>• Notice must be given to both parties when appeal filed </a:t>
            </a:r>
          </a:p>
          <a:p>
            <a:pPr lvl="1"/>
            <a:r>
              <a:rPr lang="en-US" sz="2800" dirty="0">
                <a:solidFill>
                  <a:srgbClr val="231490"/>
                </a:solidFill>
              </a:rPr>
              <a:t>• Decision-maker for the appeal ≠ initial decision-maker on the formal complaint, the investigator, or the Title IX Coordinator </a:t>
            </a:r>
          </a:p>
          <a:p>
            <a:pPr lvl="1"/>
            <a:r>
              <a:rPr lang="en-US" sz="2800" dirty="0">
                <a:solidFill>
                  <a:srgbClr val="231490"/>
                </a:solidFill>
              </a:rPr>
              <a:t>• Both parties must have a chance to submit a written statement and must both receive the issuing written decision</a:t>
            </a:r>
          </a:p>
        </p:txBody>
      </p:sp>
      <p:pic>
        <p:nvPicPr>
          <p:cNvPr id="7" name="Picture 6"/>
          <p:cNvPicPr>
            <a:picLocks noChangeAspect="1"/>
          </p:cNvPicPr>
          <p:nvPr/>
        </p:nvPicPr>
        <p:blipFill>
          <a:blip r:embed="rId4"/>
          <a:stretch>
            <a:fillRect/>
          </a:stretch>
        </p:blipFill>
        <p:spPr>
          <a:xfrm>
            <a:off x="7209989" y="1302385"/>
            <a:ext cx="4762500" cy="2514600"/>
          </a:xfrm>
          <a:prstGeom prst="rect">
            <a:avLst/>
          </a:prstGeom>
        </p:spPr>
      </p:pic>
    </p:spTree>
    <p:extLst>
      <p:ext uri="{BB962C8B-B14F-4D97-AF65-F5344CB8AC3E}">
        <p14:creationId xmlns:p14="http://schemas.microsoft.com/office/powerpoint/2010/main" val="4028741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 Retaliation</a:t>
            </a:r>
          </a:p>
        </p:txBody>
      </p:sp>
      <p:sp>
        <p:nvSpPr>
          <p:cNvPr id="2" name="TextBox 1"/>
          <p:cNvSpPr txBox="1"/>
          <p:nvPr/>
        </p:nvSpPr>
        <p:spPr>
          <a:xfrm>
            <a:off x="3730175" y="1475429"/>
            <a:ext cx="8461825"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231490"/>
                </a:solidFill>
              </a:rPr>
              <a:t>To avoid retaliation concerns, regulations require institutions to keep the identity of parties and witnesses confidential (exceptions: FERPA, state law, or hearing concerns) </a:t>
            </a:r>
          </a:p>
          <a:p>
            <a:pPr marL="342900" indent="-342900">
              <a:buFont typeface="Arial" panose="020B0604020202020204" pitchFamily="34" charset="0"/>
              <a:buChar char="•"/>
            </a:pPr>
            <a:endParaRPr lang="en-US" sz="2400" dirty="0">
              <a:solidFill>
                <a:srgbClr val="231490"/>
              </a:solidFill>
            </a:endParaRPr>
          </a:p>
          <a:p>
            <a:pPr marL="342900" indent="-342900">
              <a:buFont typeface="Arial" panose="020B0604020202020204" pitchFamily="34" charset="0"/>
              <a:buChar char="•"/>
            </a:pPr>
            <a:r>
              <a:rPr lang="en-US" sz="2400" dirty="0">
                <a:solidFill>
                  <a:srgbClr val="231490"/>
                </a:solidFill>
              </a:rPr>
              <a:t>Retaliation complaints may be made through grievance process</a:t>
            </a:r>
          </a:p>
          <a:p>
            <a:pPr marL="342900" indent="-342900">
              <a:buFont typeface="Arial" panose="020B0604020202020204" pitchFamily="34" charset="0"/>
              <a:buChar char="•"/>
            </a:pPr>
            <a:endParaRPr lang="en-US" sz="2400" dirty="0">
              <a:solidFill>
                <a:srgbClr val="231490"/>
              </a:solidFill>
            </a:endParaRPr>
          </a:p>
          <a:p>
            <a:pPr marL="342900" indent="-342900">
              <a:buFont typeface="Arial" panose="020B0604020202020204" pitchFamily="34" charset="0"/>
              <a:buChar char="•"/>
            </a:pPr>
            <a:r>
              <a:rPr lang="en-US" sz="2400" dirty="0">
                <a:solidFill>
                  <a:srgbClr val="231490"/>
                </a:solidFill>
              </a:rPr>
              <a:t>May not retaliate because participation or refusal to participate in an investigation, proceeding, or hearing</a:t>
            </a:r>
          </a:p>
          <a:p>
            <a:pPr marL="342900" indent="-342900">
              <a:buFont typeface="Arial" panose="020B0604020202020204" pitchFamily="34" charset="0"/>
              <a:buChar char="•"/>
            </a:pPr>
            <a:endParaRPr lang="en-US" sz="2400" dirty="0">
              <a:solidFill>
                <a:srgbClr val="231490"/>
              </a:solidFill>
            </a:endParaRPr>
          </a:p>
          <a:p>
            <a:pPr marL="342900" indent="-342900">
              <a:buFont typeface="Arial" panose="020B0604020202020204" pitchFamily="34" charset="0"/>
              <a:buChar char="•"/>
            </a:pPr>
            <a:r>
              <a:rPr lang="en-US" sz="2400" dirty="0">
                <a:solidFill>
                  <a:srgbClr val="231490"/>
                </a:solidFill>
              </a:rPr>
              <a:t>RCSS Code of Conduct and Board Policy prohibit retaliation</a:t>
            </a:r>
          </a:p>
        </p:txBody>
      </p:sp>
      <p:pic>
        <p:nvPicPr>
          <p:cNvPr id="3074" name="Picture 2" descr="Retaliation | Sansanowicz Law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51" y="1743355"/>
            <a:ext cx="30861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65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Conflict of Interest &amp; Bias</a:t>
            </a:r>
          </a:p>
        </p:txBody>
      </p:sp>
      <p:sp>
        <p:nvSpPr>
          <p:cNvPr id="2" name="TextBox 1"/>
          <p:cNvSpPr txBox="1"/>
          <p:nvPr/>
        </p:nvSpPr>
        <p:spPr>
          <a:xfrm>
            <a:off x="483181" y="1386253"/>
            <a:ext cx="8778050" cy="55707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231490"/>
                </a:solidFill>
              </a:rPr>
              <a:t>Watch for </a:t>
            </a:r>
            <a:r>
              <a:rPr lang="en-US" sz="2400" b="1" dirty="0">
                <a:solidFill>
                  <a:srgbClr val="231490"/>
                </a:solidFill>
              </a:rPr>
              <a:t>conflicts of interest </a:t>
            </a:r>
            <a:r>
              <a:rPr lang="en-US" sz="2400" dirty="0">
                <a:solidFill>
                  <a:srgbClr val="231490"/>
                </a:solidFill>
              </a:rPr>
              <a:t>or </a:t>
            </a:r>
            <a:r>
              <a:rPr lang="en-US" sz="2400" b="1" dirty="0">
                <a:solidFill>
                  <a:srgbClr val="231490"/>
                </a:solidFill>
              </a:rPr>
              <a:t>bias</a:t>
            </a:r>
            <a:r>
              <a:rPr lang="en-US" sz="2400" dirty="0">
                <a:solidFill>
                  <a:srgbClr val="231490"/>
                </a:solidFill>
              </a:rPr>
              <a:t> throughout the process</a:t>
            </a:r>
          </a:p>
          <a:p>
            <a:pPr marL="742950" lvl="1" indent="-285750">
              <a:buFont typeface="Arial" panose="020B0604020202020204" pitchFamily="34" charset="0"/>
              <a:buChar char="•"/>
            </a:pPr>
            <a:r>
              <a:rPr lang="en-US" sz="2400" dirty="0">
                <a:solidFill>
                  <a:srgbClr val="231490"/>
                </a:solidFill>
              </a:rPr>
              <a:t>A conflict of interest occurs when personal or private interests may compromise one's judgment, decisions, or actions</a:t>
            </a:r>
          </a:p>
          <a:p>
            <a:pPr marL="742950" lvl="1" indent="-285750">
              <a:buFont typeface="Arial" panose="020B0604020202020204" pitchFamily="34" charset="0"/>
              <a:buChar char="•"/>
            </a:pPr>
            <a:r>
              <a:rPr lang="en-US" sz="2400" dirty="0">
                <a:solidFill>
                  <a:srgbClr val="231490"/>
                </a:solidFill>
              </a:rPr>
              <a:t>A bias is a tendency, inclination, or prejudice toward/against someone </a:t>
            </a:r>
          </a:p>
          <a:p>
            <a:pPr marL="1200150" lvl="2" indent="-285750">
              <a:buFont typeface="Arial" panose="020B0604020202020204" pitchFamily="34" charset="0"/>
              <a:buChar char="•"/>
            </a:pPr>
            <a:r>
              <a:rPr lang="en-US" sz="2400" dirty="0">
                <a:solidFill>
                  <a:srgbClr val="231490"/>
                </a:solidFill>
              </a:rPr>
              <a:t>Often based on stereotypes, rather than actual knowledge of an individual or a particular circumstance </a:t>
            </a:r>
          </a:p>
          <a:p>
            <a:pPr marL="1200150" lvl="2" indent="-285750">
              <a:buFont typeface="Arial" panose="020B0604020202020204" pitchFamily="34" charset="0"/>
              <a:buChar char="•"/>
            </a:pPr>
            <a:r>
              <a:rPr lang="en-US" sz="2400" dirty="0">
                <a:solidFill>
                  <a:srgbClr val="231490"/>
                </a:solidFill>
              </a:rPr>
              <a:t>Frequently based on a person's gender, race, or sexual orientation</a:t>
            </a:r>
          </a:p>
          <a:p>
            <a:pPr marL="742950" lvl="1" indent="-285750">
              <a:buFont typeface="Arial" panose="020B0604020202020204" pitchFamily="34" charset="0"/>
              <a:buChar char="•"/>
            </a:pPr>
            <a:r>
              <a:rPr lang="en-US" sz="2400" dirty="0">
                <a:solidFill>
                  <a:srgbClr val="231490"/>
                </a:solidFill>
              </a:rPr>
              <a:t>Pre-judgement</a:t>
            </a:r>
          </a:p>
          <a:p>
            <a:pPr marL="742950" lvl="1" indent="-285750">
              <a:buFont typeface="Arial" panose="020B0604020202020204" pitchFamily="34" charset="0"/>
              <a:buChar char="•"/>
            </a:pPr>
            <a:r>
              <a:rPr lang="en-US" sz="2400" dirty="0">
                <a:solidFill>
                  <a:srgbClr val="231490"/>
                </a:solidFill>
              </a:rPr>
              <a:t>Relationships/Friendships</a:t>
            </a:r>
          </a:p>
          <a:p>
            <a:pPr marL="742950" lvl="1" indent="-285750">
              <a:buFont typeface="Arial" panose="020B0604020202020204" pitchFamily="34" charset="0"/>
              <a:buChar char="•"/>
            </a:pPr>
            <a:endParaRPr lang="en-US" sz="2400" dirty="0">
              <a:solidFill>
                <a:srgbClr val="231490"/>
              </a:solidFill>
            </a:endParaRPr>
          </a:p>
          <a:p>
            <a:pPr marL="742950" lvl="1" indent="-285750">
              <a:buFont typeface="Arial" panose="020B0604020202020204" pitchFamily="34" charset="0"/>
              <a:buChar char="•"/>
            </a:pPr>
            <a:r>
              <a:rPr lang="en-US" sz="2400" b="1" dirty="0">
                <a:solidFill>
                  <a:srgbClr val="FF0000"/>
                </a:solidFill>
              </a:rPr>
              <a:t>Self-Reflect. Consult. Remove yourself from the process and reach out for assistance.</a:t>
            </a:r>
          </a:p>
          <a:p>
            <a:pPr lvl="3"/>
            <a:endParaRPr lang="en-US" sz="2000" dirty="0"/>
          </a:p>
        </p:txBody>
      </p:sp>
      <p:pic>
        <p:nvPicPr>
          <p:cNvPr id="5128" name="Picture 8" descr="Neutrality &amp;amp; Impartiality – An Ombuds Standard of Practice | Faculty  Ombudsper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382" y="1386254"/>
            <a:ext cx="2607107" cy="259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976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170814" y="129550"/>
            <a:ext cx="9210502" cy="954107"/>
          </a:xfrm>
          <a:prstGeom prst="rect">
            <a:avLst/>
          </a:prstGeom>
          <a:noFill/>
        </p:spPr>
        <p:txBody>
          <a:bodyPr wrap="square" rtlCol="0">
            <a:spAutoFit/>
          </a:bodyPr>
          <a:lstStyle/>
          <a:p>
            <a:r>
              <a:rPr lang="en-US" sz="2800" b="1" dirty="0">
                <a:solidFill>
                  <a:schemeClr val="bg1"/>
                </a:solidFill>
                <a:latin typeface="Segoe UI" panose="020B0502040204020203" pitchFamily="34" charset="0"/>
              </a:rPr>
              <a:t>Title IX of the Education Amendments Act, 1972</a:t>
            </a:r>
          </a:p>
          <a:p>
            <a:r>
              <a:rPr lang="en-US" sz="2800" dirty="0">
                <a:solidFill>
                  <a:schemeClr val="bg1"/>
                </a:solidFill>
              </a:rPr>
              <a:t>20 U.S.C. § 1681 &amp; 34 C.F.R. Part 106 (1972)</a:t>
            </a:r>
            <a:endParaRPr lang="en-US" sz="2800" dirty="0">
              <a:solidFill>
                <a:schemeClr val="bg1"/>
              </a:solidFill>
              <a:latin typeface="Segoe UI" panose="020B0502040204020203" pitchFamily="34" charset="0"/>
            </a:endParaRPr>
          </a:p>
        </p:txBody>
      </p:sp>
      <p:sp>
        <p:nvSpPr>
          <p:cNvPr id="2" name="Rectangle 1"/>
          <p:cNvSpPr/>
          <p:nvPr/>
        </p:nvSpPr>
        <p:spPr>
          <a:xfrm>
            <a:off x="855406" y="2934927"/>
            <a:ext cx="10766323" cy="2862322"/>
          </a:xfrm>
          <a:prstGeom prst="rect">
            <a:avLst/>
          </a:prstGeom>
        </p:spPr>
        <p:txBody>
          <a:bodyPr wrap="square">
            <a:spAutoFit/>
          </a:bodyPr>
          <a:lstStyle/>
          <a:p>
            <a:pPr marR="13370"/>
            <a:r>
              <a:rPr lang="en-US" sz="3600" i="1" dirty="0">
                <a:solidFill>
                  <a:srgbClr val="231490"/>
                </a:solidFill>
                <a:latin typeface="Segoe UI" panose="020B0502040204020203" pitchFamily="34" charset="0"/>
              </a:rPr>
              <a:t>“No person in the United State shall, on the basis of sex, be excluded from participation in, be denied the benefits of, or be subjected to discrimination under any educational program or activity receiving Federal financial assistance.”</a:t>
            </a:r>
            <a:endParaRPr lang="en-US" sz="3600" dirty="0">
              <a:solidFill>
                <a:srgbClr val="231490"/>
              </a:solidFill>
            </a:endParaRPr>
          </a:p>
        </p:txBody>
      </p:sp>
      <p:sp>
        <p:nvSpPr>
          <p:cNvPr id="3" name="TextBox 2"/>
          <p:cNvSpPr txBox="1"/>
          <p:nvPr/>
        </p:nvSpPr>
        <p:spPr>
          <a:xfrm>
            <a:off x="855406" y="1578077"/>
            <a:ext cx="10456607" cy="830997"/>
          </a:xfrm>
          <a:prstGeom prst="rect">
            <a:avLst/>
          </a:prstGeom>
          <a:noFill/>
        </p:spPr>
        <p:txBody>
          <a:bodyPr wrap="square" rtlCol="0">
            <a:spAutoFit/>
          </a:bodyPr>
          <a:lstStyle/>
          <a:p>
            <a:r>
              <a:rPr lang="en-US" sz="2400" dirty="0">
                <a:solidFill>
                  <a:srgbClr val="231490"/>
                </a:solidFill>
              </a:rPr>
              <a:t>Title IX protects people from discrimination based on sex in education programs or activities that receive Federal financial assistance. Title IX specifically states that:</a:t>
            </a:r>
          </a:p>
        </p:txBody>
      </p:sp>
    </p:spTree>
    <p:extLst>
      <p:ext uri="{BB962C8B-B14F-4D97-AF65-F5344CB8AC3E}">
        <p14:creationId xmlns:p14="http://schemas.microsoft.com/office/powerpoint/2010/main" val="4066410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584775"/>
          </a:xfrm>
          <a:prstGeom prst="rect">
            <a:avLst/>
          </a:prstGeom>
          <a:noFill/>
        </p:spPr>
        <p:txBody>
          <a:bodyPr wrap="square" rtlCol="0">
            <a:spAutoFit/>
          </a:bodyPr>
          <a:lstStyle/>
          <a:p>
            <a:r>
              <a:rPr lang="en-US" sz="3200" b="1" dirty="0">
                <a:solidFill>
                  <a:schemeClr val="bg1"/>
                </a:solidFill>
              </a:rPr>
              <a:t>RCSS Title IX Complaint Process</a:t>
            </a:r>
            <a:endParaRPr lang="en-US" sz="3200" b="1" dirty="0">
              <a:solidFill>
                <a:schemeClr val="bg1"/>
              </a:solidFill>
              <a:latin typeface="Segoe UI" panose="020B0502040204020203" pitchFamily="34" charset="0"/>
            </a:endParaRPr>
          </a:p>
        </p:txBody>
      </p:sp>
      <p:sp>
        <p:nvSpPr>
          <p:cNvPr id="3" name="TextBox 2"/>
          <p:cNvSpPr txBox="1"/>
          <p:nvPr/>
        </p:nvSpPr>
        <p:spPr>
          <a:xfrm>
            <a:off x="808074" y="2317898"/>
            <a:ext cx="10590028" cy="369332"/>
          </a:xfrm>
          <a:prstGeom prst="rect">
            <a:avLst/>
          </a:prstGeom>
          <a:noFill/>
        </p:spPr>
        <p:txBody>
          <a:bodyPr wrap="square" rtlCol="0">
            <a:spAutoFit/>
          </a:bodyPr>
          <a:lstStyle/>
          <a:p>
            <a:r>
              <a:rPr lang="en-US" dirty="0">
                <a:hlinkClick r:id="rId4"/>
              </a:rPr>
              <a:t>RCSS Title IX Complaint Process</a:t>
            </a:r>
            <a:endParaRPr lang="en-US" dirty="0"/>
          </a:p>
        </p:txBody>
      </p:sp>
    </p:spTree>
    <p:extLst>
      <p:ext uri="{BB962C8B-B14F-4D97-AF65-F5344CB8AC3E}">
        <p14:creationId xmlns:p14="http://schemas.microsoft.com/office/powerpoint/2010/main" val="3767892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57" r="1458"/>
          <a:stretch/>
        </p:blipFill>
        <p:spPr>
          <a:xfrm>
            <a:off x="1399141" y="0"/>
            <a:ext cx="10102469" cy="6256032"/>
          </a:xfrm>
          <a:prstGeom prst="rect">
            <a:avLst/>
          </a:prstGeom>
        </p:spPr>
      </p:pic>
    </p:spTree>
    <p:extLst>
      <p:ext uri="{BB962C8B-B14F-4D97-AF65-F5344CB8AC3E}">
        <p14:creationId xmlns:p14="http://schemas.microsoft.com/office/powerpoint/2010/main" val="1912420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2025" y="539158"/>
            <a:ext cx="9860095" cy="5835814"/>
          </a:xfrm>
          <a:prstGeom prst="rect">
            <a:avLst/>
          </a:prstGeom>
        </p:spPr>
      </p:pic>
    </p:spTree>
    <p:extLst>
      <p:ext uri="{BB962C8B-B14F-4D97-AF65-F5344CB8AC3E}">
        <p14:creationId xmlns:p14="http://schemas.microsoft.com/office/powerpoint/2010/main" val="3683214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2180" y="506775"/>
            <a:ext cx="11363382" cy="5694317"/>
          </a:xfrm>
          <a:prstGeom prst="rect">
            <a:avLst/>
          </a:prstGeom>
        </p:spPr>
      </p:pic>
    </p:spTree>
    <p:extLst>
      <p:ext uri="{BB962C8B-B14F-4D97-AF65-F5344CB8AC3E}">
        <p14:creationId xmlns:p14="http://schemas.microsoft.com/office/powerpoint/2010/main" val="1813954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5800" b="1" dirty="0">
                <a:solidFill>
                  <a:srgbClr val="231490"/>
                </a:solidFill>
                <a:latin typeface="Calibri" panose="020F0502020204030204" pitchFamily="34" charset="0"/>
                <a:cs typeface="Calibri" panose="020F0502020204030204" pitchFamily="34" charset="0"/>
              </a:rPr>
              <a:t>Recordkeeping, Special Considerations, Prevention &amp; Resources</a:t>
            </a:r>
            <a:endParaRPr lang="en-US" altLang="en-US" sz="5800"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9666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253568" y="314216"/>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Recordkeeping &amp; Forms</a:t>
            </a:r>
          </a:p>
        </p:txBody>
      </p:sp>
      <p:sp>
        <p:nvSpPr>
          <p:cNvPr id="2" name="TextBox 1"/>
          <p:cNvSpPr txBox="1"/>
          <p:nvPr/>
        </p:nvSpPr>
        <p:spPr>
          <a:xfrm>
            <a:off x="506626" y="1631092"/>
            <a:ext cx="10199473" cy="4185761"/>
          </a:xfrm>
          <a:prstGeom prst="rect">
            <a:avLst/>
          </a:prstGeom>
          <a:noFill/>
        </p:spPr>
        <p:txBody>
          <a:bodyPr wrap="square" rtlCol="0">
            <a:spAutoFit/>
          </a:bodyPr>
          <a:lstStyle/>
          <a:p>
            <a:pPr lvl="0"/>
            <a:r>
              <a:rPr lang="en-US" b="1" u="sng" dirty="0"/>
              <a:t>Record keeping</a:t>
            </a:r>
            <a:r>
              <a:rPr lang="en-US" dirty="0"/>
              <a:t> </a:t>
            </a:r>
            <a:endParaRPr lang="en-US" sz="1400" dirty="0"/>
          </a:p>
          <a:p>
            <a:pPr marL="742950" lvl="1" indent="-285750">
              <a:buFont typeface="Arial" panose="020B0604020202020204" pitchFamily="34" charset="0"/>
              <a:buChar char="•"/>
            </a:pPr>
            <a:r>
              <a:rPr lang="en-US" dirty="0"/>
              <a:t>All Title IX records should be maintained locally for 7 years</a:t>
            </a:r>
          </a:p>
          <a:p>
            <a:pPr lvl="1"/>
            <a:r>
              <a:rPr lang="en-US" dirty="0"/>
              <a:t>	</a:t>
            </a:r>
            <a:r>
              <a:rPr lang="en-US" dirty="0">
                <a:sym typeface="Symbol" panose="05050102010706020507" pitchFamily="18" charset="2"/>
              </a:rPr>
              <a:t></a:t>
            </a:r>
            <a:r>
              <a:rPr lang="en-US" dirty="0"/>
              <a:t> All statements </a:t>
            </a:r>
          </a:p>
          <a:p>
            <a:pPr lvl="1"/>
            <a:r>
              <a:rPr lang="en-US" dirty="0">
                <a:sym typeface="Symbol" panose="05050102010706020507" pitchFamily="18" charset="2"/>
              </a:rPr>
              <a:t>	</a:t>
            </a:r>
            <a:r>
              <a:rPr lang="en-US" dirty="0"/>
              <a:t> Evidence </a:t>
            </a:r>
          </a:p>
          <a:p>
            <a:pPr lvl="1"/>
            <a:r>
              <a:rPr lang="en-US" dirty="0">
                <a:sym typeface="Symbol" panose="05050102010706020507" pitchFamily="18" charset="2"/>
              </a:rPr>
              <a:t>	</a:t>
            </a:r>
            <a:r>
              <a:rPr lang="en-US" dirty="0"/>
              <a:t> Communication</a:t>
            </a:r>
          </a:p>
          <a:p>
            <a:pPr lvl="1"/>
            <a:r>
              <a:rPr lang="en-US" dirty="0"/>
              <a:t>	</a:t>
            </a:r>
            <a:r>
              <a:rPr lang="en-US" dirty="0">
                <a:sym typeface="Symbol" panose="05050102010706020507" pitchFamily="18" charset="2"/>
              </a:rPr>
              <a:t></a:t>
            </a:r>
            <a:r>
              <a:rPr lang="en-US" dirty="0"/>
              <a:t> Logs </a:t>
            </a:r>
          </a:p>
          <a:p>
            <a:pPr lvl="1"/>
            <a:r>
              <a:rPr lang="en-US" dirty="0">
                <a:sym typeface="Symbol" panose="05050102010706020507" pitchFamily="18" charset="2"/>
              </a:rPr>
              <a:t>	</a:t>
            </a:r>
            <a:r>
              <a:rPr lang="en-US" dirty="0"/>
              <a:t> Decisions </a:t>
            </a:r>
          </a:p>
          <a:p>
            <a:pPr lvl="1"/>
            <a:r>
              <a:rPr lang="en-US" dirty="0">
                <a:sym typeface="Symbol" panose="05050102010706020507" pitchFamily="18" charset="2"/>
              </a:rPr>
              <a:t>	</a:t>
            </a:r>
            <a:r>
              <a:rPr lang="en-US" dirty="0"/>
              <a:t> Reports </a:t>
            </a:r>
          </a:p>
          <a:p>
            <a:pPr lvl="1"/>
            <a:r>
              <a:rPr lang="en-US" dirty="0">
                <a:sym typeface="Symbol" panose="05050102010706020507" pitchFamily="18" charset="2"/>
              </a:rPr>
              <a:t>	</a:t>
            </a:r>
            <a:r>
              <a:rPr lang="en-US" dirty="0"/>
              <a:t> Informal Resolution </a:t>
            </a:r>
          </a:p>
          <a:p>
            <a:pPr lvl="1"/>
            <a:r>
              <a:rPr lang="en-US" dirty="0">
                <a:sym typeface="Symbol" panose="05050102010706020507" pitchFamily="18" charset="2"/>
              </a:rPr>
              <a:t>	</a:t>
            </a:r>
            <a:r>
              <a:rPr lang="en-US" dirty="0"/>
              <a:t> Appeals </a:t>
            </a:r>
          </a:p>
          <a:p>
            <a:pPr lvl="1"/>
            <a:r>
              <a:rPr lang="en-US" dirty="0">
                <a:sym typeface="Symbol" panose="05050102010706020507" pitchFamily="18" charset="2"/>
              </a:rPr>
              <a:t>	</a:t>
            </a:r>
            <a:r>
              <a:rPr lang="en-US" dirty="0"/>
              <a:t> Everything related to an allegation </a:t>
            </a:r>
          </a:p>
          <a:p>
            <a:pPr lvl="1"/>
            <a:r>
              <a:rPr lang="en-US" dirty="0">
                <a:sym typeface="Symbol" panose="05050102010706020507" pitchFamily="18" charset="2"/>
              </a:rPr>
              <a:t>	</a:t>
            </a:r>
            <a:r>
              <a:rPr lang="en-US" dirty="0"/>
              <a:t> All Title IX training materials</a:t>
            </a:r>
          </a:p>
          <a:p>
            <a:pPr lvl="1"/>
            <a:endParaRPr lang="en-US" dirty="0"/>
          </a:p>
          <a:p>
            <a:pPr marL="742950" lvl="1" indent="-285750">
              <a:buFont typeface="Arial" panose="020B0604020202020204" pitchFamily="34" charset="0"/>
              <a:buChar char="•"/>
            </a:pPr>
            <a:r>
              <a:rPr lang="en-US" dirty="0"/>
              <a:t>Copies of documents will also be maintained at Board Office.</a:t>
            </a:r>
          </a:p>
          <a:p>
            <a:pPr lvl="2"/>
            <a:endParaRPr lang="en-US" sz="1400" dirty="0"/>
          </a:p>
        </p:txBody>
      </p:sp>
      <p:pic>
        <p:nvPicPr>
          <p:cNvPr id="6148" name="Picture 4" descr="8 Essential Recordkeeping Rules for the Self-Employed | Money G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197" y="1749357"/>
            <a:ext cx="4684664" cy="351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990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Special Situations &amp; Considerations</a:t>
            </a:r>
          </a:p>
        </p:txBody>
      </p:sp>
      <p:sp>
        <p:nvSpPr>
          <p:cNvPr id="2" name="Rectangle 1"/>
          <p:cNvSpPr/>
          <p:nvPr/>
        </p:nvSpPr>
        <p:spPr>
          <a:xfrm>
            <a:off x="126568" y="1302385"/>
            <a:ext cx="11049000" cy="5397247"/>
          </a:xfrm>
          <a:prstGeom prst="rect">
            <a:avLst/>
          </a:prstGeom>
        </p:spPr>
        <p:txBody>
          <a:bodyPr wrap="square">
            <a:spAutoFit/>
          </a:bodyPr>
          <a:lstStyle/>
          <a:p>
            <a:pPr marL="914400" indent="-228600"/>
            <a:r>
              <a:rPr lang="en-US" dirty="0">
                <a:solidFill>
                  <a:srgbClr val="231490"/>
                </a:solidFill>
                <a:latin typeface="Calibri" panose="020F0502020204030204" pitchFamily="34" charset="0"/>
                <a:ea typeface="Times New Roman" panose="02020603050405020304" pitchFamily="18" charset="0"/>
              </a:rPr>
              <a:t>a.</a:t>
            </a:r>
            <a:r>
              <a:rPr lang="en-US" sz="800" dirty="0">
                <a:solidFill>
                  <a:srgbClr val="231490"/>
                </a:solidFill>
                <a:latin typeface="Calibri" panose="020F0502020204030204" pitchFamily="34" charset="0"/>
                <a:ea typeface="Times New Roman" panose="02020603050405020304" pitchFamily="18" charset="0"/>
              </a:rPr>
              <a:t>       </a:t>
            </a:r>
            <a:r>
              <a:rPr lang="en-US" dirty="0">
                <a:solidFill>
                  <a:srgbClr val="231490"/>
                </a:solidFill>
                <a:latin typeface="Calibri" panose="020F0502020204030204" pitchFamily="34" charset="0"/>
                <a:ea typeface="Times New Roman" panose="02020603050405020304" pitchFamily="18" charset="0"/>
              </a:rPr>
              <a:t>DFACS reports – continue to make immediate reports; must be made within 24 hours</a:t>
            </a:r>
          </a:p>
          <a:p>
            <a:pPr marL="1428750" lvl="1" indent="-285750">
              <a:buFont typeface="Arial" panose="020B0604020202020204" pitchFamily="34" charset="0"/>
              <a:buChar char="•"/>
            </a:pPr>
            <a:r>
              <a:rPr lang="en-US" dirty="0">
                <a:solidFill>
                  <a:srgbClr val="231490"/>
                </a:solidFill>
                <a:latin typeface="Calibri" panose="020F0502020204030204" pitchFamily="34" charset="0"/>
                <a:ea typeface="Times New Roman" panose="02020603050405020304" pitchFamily="18" charset="0"/>
              </a:rPr>
              <a:t>Intentional contact with another’s private area</a:t>
            </a:r>
          </a:p>
          <a:p>
            <a:pPr marL="1428750" lvl="1" indent="-285750">
              <a:buFont typeface="Arial" panose="020B0604020202020204" pitchFamily="34" charset="0"/>
              <a:buChar char="•"/>
            </a:pPr>
            <a:r>
              <a:rPr lang="en-US" dirty="0">
                <a:solidFill>
                  <a:srgbClr val="231490"/>
                </a:solidFill>
                <a:latin typeface="Calibri" panose="020F0502020204030204" pitchFamily="34" charset="0"/>
                <a:ea typeface="Times New Roman" panose="02020603050405020304" pitchFamily="18" charset="0"/>
              </a:rPr>
              <a:t>Intentional nudity/exposure of private area to another person</a:t>
            </a:r>
          </a:p>
          <a:p>
            <a:pPr marL="1428750" lvl="1" indent="-285750">
              <a:buFont typeface="Arial" panose="020B0604020202020204" pitchFamily="34" charset="0"/>
              <a:buChar char="•"/>
            </a:pPr>
            <a:r>
              <a:rPr lang="en-US" dirty="0">
                <a:solidFill>
                  <a:srgbClr val="231490"/>
                </a:solidFill>
                <a:latin typeface="Calibri" panose="020F0502020204030204" pitchFamily="34" charset="0"/>
                <a:ea typeface="Times New Roman" panose="02020603050405020304" pitchFamily="18" charset="0"/>
              </a:rPr>
              <a:t>Alleged misconduct is unique to student’s age and suggests abuse	</a:t>
            </a:r>
          </a:p>
          <a:p>
            <a:pPr marL="914400" indent="-228600"/>
            <a:endParaRPr lang="en-US" sz="2000" dirty="0">
              <a:solidFill>
                <a:srgbClr val="231490"/>
              </a:solidFill>
              <a:latin typeface="Times New Roman" panose="02020603050405020304" pitchFamily="18" charset="0"/>
              <a:ea typeface="Times New Roman" panose="02020603050405020304" pitchFamily="18" charset="0"/>
            </a:endParaRPr>
          </a:p>
          <a:p>
            <a:pPr marL="914400" indent="-228600"/>
            <a:r>
              <a:rPr lang="en-US" dirty="0">
                <a:solidFill>
                  <a:srgbClr val="231490"/>
                </a:solidFill>
                <a:latin typeface="Calibri" panose="020F0502020204030204" pitchFamily="34" charset="0"/>
                <a:ea typeface="Times New Roman" panose="02020603050405020304" pitchFamily="18" charset="0"/>
              </a:rPr>
              <a:t>b.</a:t>
            </a:r>
            <a:r>
              <a:rPr lang="en-US" sz="800" dirty="0">
                <a:solidFill>
                  <a:srgbClr val="231490"/>
                </a:solidFill>
                <a:latin typeface="Calibri" panose="020F0502020204030204" pitchFamily="34" charset="0"/>
                <a:ea typeface="Times New Roman" panose="02020603050405020304" pitchFamily="18" charset="0"/>
              </a:rPr>
              <a:t>       </a:t>
            </a:r>
            <a:r>
              <a:rPr lang="en-US" dirty="0">
                <a:solidFill>
                  <a:srgbClr val="231490"/>
                </a:solidFill>
                <a:latin typeface="Calibri" panose="020F0502020204030204" pitchFamily="34" charset="0"/>
                <a:ea typeface="Times New Roman" panose="02020603050405020304" pitchFamily="18" charset="0"/>
              </a:rPr>
              <a:t>Criminal Behavior – must still be reported to school safety and law enforcement</a:t>
            </a:r>
          </a:p>
          <a:p>
            <a:pPr marL="1600200" lvl="3" indent="-228600">
              <a:lnSpc>
                <a:spcPct val="107000"/>
              </a:lnSpc>
              <a:buFont typeface="Wingdings" panose="05000000000000000000" pitchFamily="2" charset="2"/>
              <a:buChar char=""/>
            </a:pPr>
            <a:r>
              <a:rPr lang="en-US" sz="1600" dirty="0">
                <a:solidFill>
                  <a:srgbClr val="231490"/>
                </a:solidFill>
                <a:latin typeface="Calibri" panose="020F0502020204030204" pitchFamily="34" charset="0"/>
                <a:ea typeface="Calibri" panose="020F0502020204030204" pitchFamily="34" charset="0"/>
                <a:cs typeface="Times New Roman" panose="02020603050405020304" pitchFamily="18" charset="0"/>
              </a:rPr>
              <a:t>Notify Principal, </a:t>
            </a:r>
          </a:p>
          <a:p>
            <a:pPr marL="1600200" lvl="3" indent="-228600">
              <a:lnSpc>
                <a:spcPct val="107000"/>
              </a:lnSpc>
              <a:buFont typeface="Wingdings" panose="05000000000000000000" pitchFamily="2" charset="2"/>
              <a:buChar char=""/>
            </a:pPr>
            <a:r>
              <a:rPr lang="en-US" sz="1600" dirty="0">
                <a:solidFill>
                  <a:srgbClr val="231490"/>
                </a:solidFill>
                <a:latin typeface="Calibri" panose="020F0502020204030204" pitchFamily="34" charset="0"/>
                <a:ea typeface="Calibri" panose="020F0502020204030204" pitchFamily="34" charset="0"/>
                <a:cs typeface="Times New Roman" panose="02020603050405020304" pitchFamily="18" charset="0"/>
              </a:rPr>
              <a:t>Notify SRO</a:t>
            </a:r>
          </a:p>
          <a:p>
            <a:pPr marL="1600200" lvl="3" indent="-228600">
              <a:lnSpc>
                <a:spcPct val="107000"/>
              </a:lnSpc>
              <a:buFont typeface="Wingdings" panose="05000000000000000000" pitchFamily="2" charset="2"/>
              <a:buChar char=""/>
            </a:pPr>
            <a:r>
              <a:rPr lang="en-US" sz="1600" dirty="0">
                <a:solidFill>
                  <a:srgbClr val="231490"/>
                </a:solidFill>
                <a:latin typeface="Calibri" panose="020F0502020204030204" pitchFamily="34" charset="0"/>
                <a:ea typeface="Calibri" panose="020F0502020204030204" pitchFamily="34" charset="0"/>
                <a:cs typeface="Times New Roman" panose="02020603050405020304" pitchFamily="18" charset="0"/>
              </a:rPr>
              <a:t>Notify DFACS, as appropriate</a:t>
            </a:r>
          </a:p>
          <a:p>
            <a:pPr marL="1600200" lvl="3" indent="-228600">
              <a:lnSpc>
                <a:spcPct val="107000"/>
              </a:lnSpc>
              <a:buFont typeface="Wingdings" panose="05000000000000000000" pitchFamily="2" charset="2"/>
              <a:buChar char=""/>
            </a:pPr>
            <a:r>
              <a:rPr lang="en-US" sz="1600" dirty="0">
                <a:solidFill>
                  <a:srgbClr val="231490"/>
                </a:solidFill>
                <a:latin typeface="Calibri" panose="020F0502020204030204" pitchFamily="34" charset="0"/>
                <a:ea typeface="Calibri" panose="020F0502020204030204" pitchFamily="34" charset="0"/>
                <a:cs typeface="Times New Roman" panose="02020603050405020304" pitchFamily="18" charset="0"/>
              </a:rPr>
              <a:t>Meet with parents to ensure safety measures</a:t>
            </a:r>
          </a:p>
          <a:p>
            <a:pPr marL="1600200" lvl="3" indent="-228600">
              <a:lnSpc>
                <a:spcPct val="107000"/>
              </a:lnSpc>
              <a:buFont typeface="Wingdings" panose="05000000000000000000" pitchFamily="2" charset="2"/>
              <a:buChar char=""/>
            </a:pPr>
            <a:r>
              <a:rPr lang="en-US" sz="1600" dirty="0">
                <a:solidFill>
                  <a:srgbClr val="231490"/>
                </a:solidFill>
                <a:latin typeface="Calibri" panose="020F0502020204030204" pitchFamily="34" charset="0"/>
                <a:ea typeface="Calibri" panose="020F0502020204030204" pitchFamily="34" charset="0"/>
                <a:cs typeface="Times New Roman" panose="02020603050405020304" pitchFamily="18" charset="0"/>
              </a:rPr>
              <a:t>Document findings</a:t>
            </a:r>
          </a:p>
          <a:p>
            <a:pPr marL="1600200" lvl="3" indent="-228600">
              <a:lnSpc>
                <a:spcPct val="107000"/>
              </a:lnSpc>
              <a:buFont typeface="Wingdings" panose="05000000000000000000" pitchFamily="2" charset="2"/>
              <a:buChar char=""/>
            </a:pPr>
            <a:r>
              <a:rPr lang="en-US" sz="1600" b="1" dirty="0">
                <a:solidFill>
                  <a:srgbClr val="231490"/>
                </a:solidFill>
                <a:latin typeface="Calibri" panose="020F0502020204030204" pitchFamily="34" charset="0"/>
                <a:ea typeface="Calibri" panose="020F0502020204030204" pitchFamily="34" charset="0"/>
                <a:cs typeface="Times New Roman" panose="02020603050405020304" pitchFamily="18" charset="0"/>
              </a:rPr>
              <a:t>Must conduct a parallel Title IX investigation – under consultation with Board Attorney</a:t>
            </a:r>
            <a:endParaRPr lang="en-US" dirty="0">
              <a:solidFill>
                <a:srgbClr val="231490"/>
              </a:solidFill>
              <a:latin typeface="Calibri" panose="020F0502020204030204" pitchFamily="34" charset="0"/>
              <a:ea typeface="Times New Roman" panose="02020603050405020304" pitchFamily="18" charset="0"/>
            </a:endParaRPr>
          </a:p>
          <a:p>
            <a:pPr marL="914400" indent="-228600"/>
            <a:endParaRPr lang="en-US" sz="2000" dirty="0">
              <a:solidFill>
                <a:srgbClr val="231490"/>
              </a:solidFill>
              <a:latin typeface="Times New Roman" panose="02020603050405020304" pitchFamily="18" charset="0"/>
              <a:ea typeface="Times New Roman" panose="02020603050405020304" pitchFamily="18" charset="0"/>
            </a:endParaRPr>
          </a:p>
          <a:p>
            <a:pPr marL="914400" indent="-228600"/>
            <a:r>
              <a:rPr lang="en-US" dirty="0">
                <a:solidFill>
                  <a:srgbClr val="231490"/>
                </a:solidFill>
                <a:latin typeface="Calibri" panose="020F0502020204030204" pitchFamily="34" charset="0"/>
                <a:ea typeface="Times New Roman" panose="02020603050405020304" pitchFamily="18" charset="0"/>
              </a:rPr>
              <a:t>c.</a:t>
            </a:r>
            <a:r>
              <a:rPr lang="en-US" sz="800" dirty="0">
                <a:solidFill>
                  <a:srgbClr val="231490"/>
                </a:solidFill>
                <a:latin typeface="Calibri" panose="020F0502020204030204" pitchFamily="34" charset="0"/>
                <a:ea typeface="Times New Roman" panose="02020603050405020304" pitchFamily="18" charset="0"/>
              </a:rPr>
              <a:t>       </a:t>
            </a:r>
            <a:r>
              <a:rPr lang="en-US" dirty="0">
                <a:solidFill>
                  <a:srgbClr val="231490"/>
                </a:solidFill>
                <a:latin typeface="Calibri" panose="020F0502020204030204" pitchFamily="34" charset="0"/>
                <a:ea typeface="Times New Roman" panose="02020603050405020304" pitchFamily="18" charset="0"/>
              </a:rPr>
              <a:t>Digital Students</a:t>
            </a:r>
          </a:p>
          <a:p>
            <a:pPr marL="914400" indent="-228600"/>
            <a:endParaRPr lang="en-US" sz="2000" dirty="0">
              <a:solidFill>
                <a:srgbClr val="231490"/>
              </a:solidFill>
              <a:latin typeface="Times New Roman" panose="02020603050405020304" pitchFamily="18" charset="0"/>
              <a:ea typeface="Times New Roman" panose="02020603050405020304" pitchFamily="18" charset="0"/>
            </a:endParaRPr>
          </a:p>
          <a:p>
            <a:pPr marL="914400" indent="-228600"/>
            <a:r>
              <a:rPr lang="en-US" dirty="0">
                <a:solidFill>
                  <a:srgbClr val="231490"/>
                </a:solidFill>
                <a:latin typeface="Calibri" panose="020F0502020204030204" pitchFamily="34" charset="0"/>
                <a:ea typeface="Times New Roman" panose="02020603050405020304" pitchFamily="18" charset="0"/>
              </a:rPr>
              <a:t>d.</a:t>
            </a:r>
            <a:r>
              <a:rPr lang="en-US" sz="800" dirty="0">
                <a:solidFill>
                  <a:srgbClr val="231490"/>
                </a:solidFill>
                <a:latin typeface="Calibri" panose="020F0502020204030204" pitchFamily="34" charset="0"/>
                <a:ea typeface="Times New Roman" panose="02020603050405020304" pitchFamily="18" charset="0"/>
              </a:rPr>
              <a:t>       </a:t>
            </a:r>
            <a:r>
              <a:rPr lang="en-US" dirty="0">
                <a:solidFill>
                  <a:srgbClr val="231490"/>
                </a:solidFill>
                <a:latin typeface="Calibri" panose="020F0502020204030204" pitchFamily="34" charset="0"/>
                <a:ea typeface="Times New Roman" panose="02020603050405020304" pitchFamily="18" charset="0"/>
              </a:rPr>
              <a:t>Transgender Students – may have complaints under Title IX; refer to Mr. Fletcher’s guidance – compassion, empathy, due process</a:t>
            </a:r>
          </a:p>
          <a:p>
            <a:pPr marL="914400" indent="-228600"/>
            <a:endParaRPr lang="en-US" sz="2000" dirty="0">
              <a:solidFill>
                <a:srgbClr val="231490"/>
              </a:solidFill>
              <a:latin typeface="Times New Roman" panose="02020603050405020304" pitchFamily="18" charset="0"/>
              <a:ea typeface="Times New Roman" panose="02020603050405020304" pitchFamily="18" charset="0"/>
            </a:endParaRPr>
          </a:p>
          <a:p>
            <a:pPr marL="914400" indent="-228600"/>
            <a:r>
              <a:rPr lang="en-US" dirty="0">
                <a:solidFill>
                  <a:srgbClr val="231490"/>
                </a:solidFill>
                <a:latin typeface="Calibri" panose="020F0502020204030204" pitchFamily="34" charset="0"/>
                <a:ea typeface="Times New Roman" panose="02020603050405020304" pitchFamily="18" charset="0"/>
              </a:rPr>
              <a:t>e.</a:t>
            </a:r>
            <a:r>
              <a:rPr lang="en-US" sz="800" dirty="0">
                <a:solidFill>
                  <a:srgbClr val="231490"/>
                </a:solidFill>
                <a:latin typeface="Calibri" panose="020F0502020204030204" pitchFamily="34" charset="0"/>
                <a:ea typeface="Times New Roman" panose="02020603050405020304" pitchFamily="18" charset="0"/>
              </a:rPr>
              <a:t>       </a:t>
            </a:r>
            <a:r>
              <a:rPr lang="en-US" dirty="0">
                <a:solidFill>
                  <a:srgbClr val="231490"/>
                </a:solidFill>
                <a:latin typeface="Calibri" panose="020F0502020204030204" pitchFamily="34" charset="0"/>
                <a:ea typeface="Times New Roman" panose="02020603050405020304" pitchFamily="18" charset="0"/>
              </a:rPr>
              <a:t>Confidentiality</a:t>
            </a:r>
            <a:endParaRPr lang="en-US" sz="2000" dirty="0">
              <a:solidFill>
                <a:srgbClr val="23149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9855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Prevention</a:t>
            </a:r>
          </a:p>
        </p:txBody>
      </p:sp>
      <p:sp>
        <p:nvSpPr>
          <p:cNvPr id="3" name="Rectangle 2"/>
          <p:cNvSpPr/>
          <p:nvPr/>
        </p:nvSpPr>
        <p:spPr>
          <a:xfrm>
            <a:off x="419100" y="1616813"/>
            <a:ext cx="8724900" cy="4421723"/>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400" b="1" u="sng" dirty="0">
                <a:solidFill>
                  <a:srgbClr val="231490"/>
                </a:solidFill>
                <a:latin typeface="Calibri" panose="020F0502020204030204" pitchFamily="34" charset="0"/>
                <a:ea typeface="Calibri" panose="020F0502020204030204" pitchFamily="34" charset="0"/>
                <a:cs typeface="Times New Roman" panose="02020603050405020304" pitchFamily="18" charset="0"/>
              </a:rPr>
              <a:t>Prevention Efforts</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Positive School Climate </a:t>
            </a:r>
          </a:p>
          <a:p>
            <a:pPr marL="1200150" lvl="2" indent="-285750">
              <a:lnSpc>
                <a:spcPct val="107000"/>
              </a:lnSpc>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Foster culture of support and acceptance</a:t>
            </a:r>
          </a:p>
          <a:p>
            <a:pPr marL="1200150" lvl="2" indent="-285750">
              <a:lnSpc>
                <a:spcPct val="107000"/>
              </a:lnSpc>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Supports positive relationships</a:t>
            </a:r>
          </a:p>
          <a:p>
            <a:pPr marL="1200150" lvl="2" indent="-285750">
              <a:lnSpc>
                <a:spcPct val="107000"/>
              </a:lnSpc>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Encourages respect</a:t>
            </a:r>
          </a:p>
          <a:p>
            <a:pPr marL="1200150" lvl="2" indent="-285750">
              <a:lnSpc>
                <a:spcPct val="107000"/>
              </a:lnSpc>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Prohibit bullying </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Sex Abuse Prevention and Awareness Training</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Annual meetings at the beginning of the year</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GCN training (ethics)</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Posters </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Information to parents</a:t>
            </a:r>
          </a:p>
        </p:txBody>
      </p:sp>
      <p:pic>
        <p:nvPicPr>
          <p:cNvPr id="2" name="Picture 1"/>
          <p:cNvPicPr>
            <a:picLocks noChangeAspect="1"/>
          </p:cNvPicPr>
          <p:nvPr/>
        </p:nvPicPr>
        <p:blipFill>
          <a:blip r:embed="rId4"/>
          <a:stretch>
            <a:fillRect/>
          </a:stretch>
        </p:blipFill>
        <p:spPr>
          <a:xfrm>
            <a:off x="7767592" y="1386253"/>
            <a:ext cx="4204897" cy="2798885"/>
          </a:xfrm>
          <a:prstGeom prst="rect">
            <a:avLst/>
          </a:prstGeom>
        </p:spPr>
      </p:pic>
    </p:spTree>
    <p:extLst>
      <p:ext uri="{BB962C8B-B14F-4D97-AF65-F5344CB8AC3E}">
        <p14:creationId xmlns:p14="http://schemas.microsoft.com/office/powerpoint/2010/main" val="3441905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Next Steps</a:t>
            </a:r>
          </a:p>
        </p:txBody>
      </p:sp>
      <p:sp>
        <p:nvSpPr>
          <p:cNvPr id="2" name="TextBox 1"/>
          <p:cNvSpPr txBox="1"/>
          <p:nvPr/>
        </p:nvSpPr>
        <p:spPr>
          <a:xfrm>
            <a:off x="355600" y="1498600"/>
            <a:ext cx="11468100" cy="5693866"/>
          </a:xfrm>
          <a:prstGeom prst="rect">
            <a:avLst/>
          </a:prstGeom>
          <a:noFill/>
        </p:spPr>
        <p:txBody>
          <a:bodyPr wrap="square" rtlCol="0">
            <a:spAutoFit/>
          </a:bodyPr>
          <a:lstStyle/>
          <a:p>
            <a:pPr marL="342900" indent="-342900">
              <a:buFont typeface="+mj-lt"/>
              <a:buAutoNum type="arabicPeriod"/>
            </a:pPr>
            <a:r>
              <a:rPr lang="en-US" sz="2800" dirty="0">
                <a:solidFill>
                  <a:srgbClr val="231490"/>
                </a:solidFill>
              </a:rPr>
              <a:t>Review the RCSS policies and procedures for Sexual Harassment</a:t>
            </a:r>
          </a:p>
          <a:p>
            <a:pPr marL="342900" indent="-342900">
              <a:buFont typeface="+mj-lt"/>
              <a:buAutoNum type="arabicPeriod"/>
            </a:pPr>
            <a:r>
              <a:rPr lang="en-US" sz="2800" dirty="0">
                <a:solidFill>
                  <a:srgbClr val="231490"/>
                </a:solidFill>
              </a:rPr>
              <a:t>Review this training</a:t>
            </a:r>
          </a:p>
          <a:p>
            <a:pPr marL="342900" indent="-342900">
              <a:buFont typeface="+mj-lt"/>
              <a:buAutoNum type="arabicPeriod"/>
            </a:pPr>
            <a:r>
              <a:rPr lang="en-US" sz="2800" dirty="0">
                <a:solidFill>
                  <a:srgbClr val="231490"/>
                </a:solidFill>
              </a:rPr>
              <a:t>Link school’s website to RCSS Title IX Website</a:t>
            </a:r>
          </a:p>
          <a:p>
            <a:pPr marL="342900" indent="-342900">
              <a:buFont typeface="+mj-lt"/>
              <a:buAutoNum type="arabicPeriod"/>
            </a:pPr>
            <a:r>
              <a:rPr lang="en-US" sz="2800" dirty="0">
                <a:solidFill>
                  <a:srgbClr val="231490"/>
                </a:solidFill>
              </a:rPr>
              <a:t>Train school staff and students regarding Title IX – can be coupled with bullying procedures </a:t>
            </a:r>
            <a:r>
              <a:rPr lang="en-US" sz="2800" i="1" dirty="0">
                <a:solidFill>
                  <a:srgbClr val="231490"/>
                </a:solidFill>
              </a:rPr>
              <a:t>(topics and resources forthcoming)</a:t>
            </a:r>
          </a:p>
          <a:p>
            <a:pPr marL="342900" indent="-342900">
              <a:buFont typeface="+mj-lt"/>
              <a:buAutoNum type="arabicPeriod"/>
            </a:pPr>
            <a:r>
              <a:rPr lang="en-US" sz="2800" dirty="0">
                <a:solidFill>
                  <a:srgbClr val="231490"/>
                </a:solidFill>
              </a:rPr>
              <a:t>Ensure staff has completed ethics training - GCN</a:t>
            </a:r>
          </a:p>
          <a:p>
            <a:pPr marL="342900" indent="-342900">
              <a:buFont typeface="+mj-lt"/>
              <a:buAutoNum type="arabicPeriod"/>
            </a:pPr>
            <a:r>
              <a:rPr lang="en-US" sz="2800" dirty="0">
                <a:solidFill>
                  <a:srgbClr val="231490"/>
                </a:solidFill>
              </a:rPr>
              <a:t>Ensure posters are displayed in visible places</a:t>
            </a:r>
          </a:p>
          <a:p>
            <a:pPr marL="342900" indent="-342900">
              <a:buFont typeface="+mj-lt"/>
              <a:buAutoNum type="arabicPeriod"/>
            </a:pPr>
            <a:r>
              <a:rPr lang="en-US" sz="2800" dirty="0">
                <a:solidFill>
                  <a:srgbClr val="231490"/>
                </a:solidFill>
              </a:rPr>
              <a:t>Create a place for keeping Title IX Records</a:t>
            </a:r>
          </a:p>
          <a:p>
            <a:pPr marL="342900" indent="-342900">
              <a:buFont typeface="+mj-lt"/>
              <a:buAutoNum type="arabicPeriod"/>
            </a:pPr>
            <a:endParaRPr lang="en-US" sz="2800" dirty="0"/>
          </a:p>
          <a:p>
            <a:pPr marL="342900" indent="-342900">
              <a:buFont typeface="+mj-lt"/>
              <a:buAutoNum type="arabicPeriod"/>
            </a:pPr>
            <a:endParaRPr lang="en-US" sz="2800" dirty="0"/>
          </a:p>
          <a:p>
            <a:pPr marL="342900" indent="-342900">
              <a:buFont typeface="+mj-lt"/>
              <a:buAutoNum type="arabicPeriod"/>
            </a:pPr>
            <a:endParaRPr lang="en-US" sz="2800" dirty="0"/>
          </a:p>
          <a:p>
            <a:pPr marL="342900" indent="-342900">
              <a:buFont typeface="+mj-lt"/>
              <a:buAutoNum type="arabicPeriod"/>
            </a:pPr>
            <a:endParaRPr lang="en-US" sz="2800" dirty="0"/>
          </a:p>
          <a:p>
            <a:pPr marL="342900" indent="-342900">
              <a:buFont typeface="+mj-lt"/>
              <a:buAutoNum type="arabicPeriod"/>
            </a:pPr>
            <a:endParaRPr lang="en-US" sz="2800" dirty="0"/>
          </a:p>
        </p:txBody>
      </p:sp>
    </p:spTree>
    <p:extLst>
      <p:ext uri="{BB962C8B-B14F-4D97-AF65-F5344CB8AC3E}">
        <p14:creationId xmlns:p14="http://schemas.microsoft.com/office/powerpoint/2010/main" val="8130887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RCBOE Resources</a:t>
            </a:r>
          </a:p>
        </p:txBody>
      </p:sp>
      <p:sp>
        <p:nvSpPr>
          <p:cNvPr id="2" name="Rectangle 1"/>
          <p:cNvSpPr/>
          <p:nvPr/>
        </p:nvSpPr>
        <p:spPr>
          <a:xfrm>
            <a:off x="5498123" y="1527637"/>
            <a:ext cx="6178061" cy="5262979"/>
          </a:xfrm>
          <a:prstGeom prst="rect">
            <a:avLst/>
          </a:prstGeom>
        </p:spPr>
        <p:txBody>
          <a:bodyPr wrap="square">
            <a:spAutoFit/>
          </a:bodyPr>
          <a:lstStyle/>
          <a:p>
            <a:r>
              <a:rPr lang="en-US" sz="1600" dirty="0">
                <a:solidFill>
                  <a:srgbClr val="323232"/>
                </a:solidFill>
                <a:latin typeface="Open Sans"/>
              </a:rPr>
              <a:t>Richmond County School System Non-Discrimination Policy </a:t>
            </a:r>
          </a:p>
          <a:p>
            <a:r>
              <a:rPr lang="en-US" sz="1600" dirty="0">
                <a:solidFill>
                  <a:srgbClr val="323232"/>
                </a:solidFill>
                <a:latin typeface="Open Sans"/>
                <a:hlinkClick r:id="rId4" tooltip="Non-Discrimination Policy - Employees &amp; Students"/>
              </a:rPr>
              <a:t>Non-Discrimination Policy</a:t>
            </a:r>
            <a:endParaRPr lang="en-US" sz="1600" dirty="0">
              <a:solidFill>
                <a:srgbClr val="323232"/>
              </a:solidFill>
              <a:latin typeface="Open Sans"/>
            </a:endParaRPr>
          </a:p>
          <a:p>
            <a:r>
              <a:rPr lang="en-US" sz="1600" dirty="0">
                <a:solidFill>
                  <a:srgbClr val="323232"/>
                </a:solidFill>
                <a:latin typeface="Open Sans"/>
              </a:rPr>
              <a:t> </a:t>
            </a:r>
          </a:p>
          <a:p>
            <a:r>
              <a:rPr lang="en-US" sz="1600" dirty="0">
                <a:solidFill>
                  <a:srgbClr val="323232"/>
                </a:solidFill>
                <a:latin typeface="Open Sans"/>
              </a:rPr>
              <a:t>Richmond County School System Bullying Policy</a:t>
            </a:r>
          </a:p>
          <a:p>
            <a:r>
              <a:rPr lang="en-US" sz="1600" dirty="0">
                <a:solidFill>
                  <a:srgbClr val="323232"/>
                </a:solidFill>
                <a:latin typeface="Open Sans"/>
                <a:hlinkClick r:id="rId5"/>
              </a:rPr>
              <a:t>Bullying Policy</a:t>
            </a:r>
            <a:endParaRPr lang="en-US" sz="1600" dirty="0">
              <a:solidFill>
                <a:srgbClr val="323232"/>
              </a:solidFill>
              <a:latin typeface="Open Sans"/>
            </a:endParaRPr>
          </a:p>
          <a:p>
            <a:r>
              <a:rPr lang="en-US" sz="1600" dirty="0">
                <a:solidFill>
                  <a:srgbClr val="323232"/>
                </a:solidFill>
                <a:latin typeface="Open Sans"/>
              </a:rPr>
              <a:t> </a:t>
            </a:r>
          </a:p>
          <a:p>
            <a:r>
              <a:rPr lang="en-US" sz="1600" dirty="0">
                <a:solidFill>
                  <a:srgbClr val="323232"/>
                </a:solidFill>
                <a:latin typeface="Open Sans"/>
              </a:rPr>
              <a:t>Georgia Department of Education - Equity</a:t>
            </a:r>
          </a:p>
          <a:p>
            <a:r>
              <a:rPr lang="en-US" sz="1600" dirty="0">
                <a:solidFill>
                  <a:srgbClr val="323232"/>
                </a:solidFill>
                <a:latin typeface="Open Sans"/>
                <a:hlinkClick r:id="rId6"/>
              </a:rPr>
              <a:t>https://www.gadoe.org/External-Affairs-and-Policy/Policy/Pages/Equity.aspx</a:t>
            </a:r>
            <a:endParaRPr lang="en-US" sz="1600" dirty="0">
              <a:solidFill>
                <a:srgbClr val="323232"/>
              </a:solidFill>
              <a:latin typeface="Open Sans"/>
            </a:endParaRPr>
          </a:p>
          <a:p>
            <a:r>
              <a:rPr lang="en-US" sz="1600" dirty="0">
                <a:solidFill>
                  <a:srgbClr val="323232"/>
                </a:solidFill>
                <a:latin typeface="Open Sans"/>
              </a:rPr>
              <a:t> </a:t>
            </a:r>
          </a:p>
          <a:p>
            <a:r>
              <a:rPr lang="en-US" sz="1600" dirty="0">
                <a:solidFill>
                  <a:srgbClr val="323232"/>
                </a:solidFill>
                <a:latin typeface="Open Sans"/>
              </a:rPr>
              <a:t>US Department of Education</a:t>
            </a:r>
          </a:p>
          <a:p>
            <a:r>
              <a:rPr lang="en-US" sz="1600" dirty="0">
                <a:solidFill>
                  <a:srgbClr val="323232"/>
                </a:solidFill>
                <a:latin typeface="Open Sans"/>
              </a:rPr>
              <a:t>Office of Civil Rights - Title IX and Sex Discrimination</a:t>
            </a:r>
          </a:p>
          <a:p>
            <a:r>
              <a:rPr lang="en-US" sz="1600" dirty="0">
                <a:solidFill>
                  <a:srgbClr val="323232"/>
                </a:solidFill>
                <a:latin typeface="Open Sans"/>
                <a:hlinkClick r:id="rId7"/>
              </a:rPr>
              <a:t>https://www2.ed.gov/about/offices/list/ocr/docs/tix_dis.html</a:t>
            </a:r>
            <a:endParaRPr lang="en-US" sz="1600" dirty="0">
              <a:solidFill>
                <a:srgbClr val="323232"/>
              </a:solidFill>
              <a:latin typeface="Open Sans"/>
            </a:endParaRPr>
          </a:p>
          <a:p>
            <a:r>
              <a:rPr lang="en-US" sz="1600" dirty="0">
                <a:solidFill>
                  <a:srgbClr val="323232"/>
                </a:solidFill>
                <a:latin typeface="Open Sans"/>
              </a:rPr>
              <a:t> </a:t>
            </a:r>
          </a:p>
          <a:p>
            <a:r>
              <a:rPr lang="en-US" sz="1600" dirty="0">
                <a:solidFill>
                  <a:srgbClr val="323232"/>
                </a:solidFill>
                <a:latin typeface="Open Sans"/>
              </a:rPr>
              <a:t>US Department of Education</a:t>
            </a:r>
          </a:p>
          <a:p>
            <a:r>
              <a:rPr lang="en-US" sz="1600" dirty="0">
                <a:solidFill>
                  <a:srgbClr val="323232"/>
                </a:solidFill>
                <a:latin typeface="Open Sans"/>
              </a:rPr>
              <a:t>Office of Civil Rights - Athletics</a:t>
            </a:r>
          </a:p>
          <a:p>
            <a:r>
              <a:rPr lang="en-US" sz="1600" dirty="0">
                <a:solidFill>
                  <a:srgbClr val="323232"/>
                </a:solidFill>
                <a:latin typeface="Open Sans"/>
                <a:hlinkClick r:id="rId7"/>
              </a:rPr>
              <a:t>https://www2.ed.gov/about/offices/list/ocr/docs/tix_dis.html</a:t>
            </a:r>
            <a:endParaRPr lang="en-US" sz="1600" dirty="0">
              <a:solidFill>
                <a:srgbClr val="323232"/>
              </a:solidFill>
              <a:latin typeface="Open Sans"/>
            </a:endParaRPr>
          </a:p>
          <a:p>
            <a:r>
              <a:rPr lang="en-US" sz="1600" dirty="0">
                <a:solidFill>
                  <a:srgbClr val="323232"/>
                </a:solidFill>
                <a:latin typeface="Open Sans"/>
              </a:rPr>
              <a:t> </a:t>
            </a:r>
          </a:p>
          <a:p>
            <a:r>
              <a:rPr lang="en-US" sz="1600" dirty="0">
                <a:solidFill>
                  <a:srgbClr val="323232"/>
                </a:solidFill>
                <a:latin typeface="Open Sans"/>
              </a:rPr>
              <a:t>US Department of Education</a:t>
            </a:r>
          </a:p>
          <a:p>
            <a:r>
              <a:rPr lang="en-US" sz="1600" dirty="0">
                <a:solidFill>
                  <a:srgbClr val="323232"/>
                </a:solidFill>
                <a:latin typeface="Open Sans"/>
              </a:rPr>
              <a:t>Title IX Site</a:t>
            </a:r>
          </a:p>
          <a:p>
            <a:r>
              <a:rPr lang="en-US" sz="1600" dirty="0">
                <a:solidFill>
                  <a:srgbClr val="323232"/>
                </a:solidFill>
                <a:latin typeface="Open Sans"/>
                <a:hlinkClick r:id="rId8"/>
              </a:rPr>
              <a:t>https://sites.ed.gov/titleix/</a:t>
            </a:r>
            <a:endParaRPr lang="en-US" sz="1600" b="0" i="0" dirty="0">
              <a:solidFill>
                <a:srgbClr val="323232"/>
              </a:solidFill>
              <a:effectLst/>
              <a:latin typeface="Open Sans"/>
            </a:endParaRPr>
          </a:p>
        </p:txBody>
      </p:sp>
      <p:sp>
        <p:nvSpPr>
          <p:cNvPr id="3" name="TextBox 2"/>
          <p:cNvSpPr txBox="1"/>
          <p:nvPr/>
        </p:nvSpPr>
        <p:spPr>
          <a:xfrm>
            <a:off x="410308" y="1641231"/>
            <a:ext cx="4091354" cy="923330"/>
          </a:xfrm>
          <a:prstGeom prst="rect">
            <a:avLst/>
          </a:prstGeom>
          <a:noFill/>
        </p:spPr>
        <p:txBody>
          <a:bodyPr wrap="square" rtlCol="0">
            <a:spAutoFit/>
          </a:bodyPr>
          <a:lstStyle/>
          <a:p>
            <a:r>
              <a:rPr lang="en-US" dirty="0"/>
              <a:t>RCBOE Title IX Website:</a:t>
            </a:r>
          </a:p>
          <a:p>
            <a:endParaRPr lang="en-US" dirty="0"/>
          </a:p>
          <a:p>
            <a:r>
              <a:rPr lang="en-US" dirty="0">
                <a:hlinkClick r:id="rId9"/>
              </a:rPr>
              <a:t>https://www.rcboe.org/Page/62245</a:t>
            </a:r>
            <a:endParaRPr lang="en-US" dirty="0"/>
          </a:p>
        </p:txBody>
      </p:sp>
      <p:sp>
        <p:nvSpPr>
          <p:cNvPr id="7" name="TextBox 6"/>
          <p:cNvSpPr txBox="1"/>
          <p:nvPr/>
        </p:nvSpPr>
        <p:spPr>
          <a:xfrm>
            <a:off x="410308" y="3282461"/>
            <a:ext cx="3294185" cy="2031325"/>
          </a:xfrm>
          <a:prstGeom prst="rect">
            <a:avLst/>
          </a:prstGeom>
          <a:noFill/>
        </p:spPr>
        <p:txBody>
          <a:bodyPr wrap="square" rtlCol="0">
            <a:spAutoFit/>
          </a:bodyPr>
          <a:lstStyle/>
          <a:p>
            <a:r>
              <a:rPr lang="en-US" b="1" u="sng" dirty="0">
                <a:solidFill>
                  <a:srgbClr val="231490"/>
                </a:solidFill>
              </a:rPr>
              <a:t>System Contact</a:t>
            </a:r>
            <a:r>
              <a:rPr lang="en-US" dirty="0">
                <a:solidFill>
                  <a:srgbClr val="231490"/>
                </a:solidFill>
              </a:rPr>
              <a:t>: </a:t>
            </a:r>
          </a:p>
          <a:p>
            <a:r>
              <a:rPr lang="en-US" dirty="0">
                <a:solidFill>
                  <a:srgbClr val="231490"/>
                </a:solidFill>
              </a:rPr>
              <a:t>Dr. Aronica Gloster</a:t>
            </a:r>
          </a:p>
          <a:p>
            <a:r>
              <a:rPr lang="en-US" dirty="0">
                <a:solidFill>
                  <a:srgbClr val="231490"/>
                </a:solidFill>
              </a:rPr>
              <a:t>Coordinator, Health Services &amp; Title IX</a:t>
            </a:r>
          </a:p>
          <a:p>
            <a:r>
              <a:rPr lang="en-US" dirty="0">
                <a:solidFill>
                  <a:srgbClr val="231490"/>
                </a:solidFill>
                <a:hlinkClick r:id="rId10"/>
              </a:rPr>
              <a:t>glostar@boe.Richmond.k12.ga.us</a:t>
            </a:r>
            <a:endParaRPr lang="en-US" dirty="0">
              <a:solidFill>
                <a:srgbClr val="231490"/>
              </a:solidFill>
            </a:endParaRPr>
          </a:p>
          <a:p>
            <a:r>
              <a:rPr lang="en-US" dirty="0">
                <a:solidFill>
                  <a:srgbClr val="231490"/>
                </a:solidFill>
              </a:rPr>
              <a:t>(706)826-1000 x 5501</a:t>
            </a:r>
          </a:p>
        </p:txBody>
      </p:sp>
    </p:spTree>
    <p:extLst>
      <p:ext uri="{BB962C8B-B14F-4D97-AF65-F5344CB8AC3E}">
        <p14:creationId xmlns:p14="http://schemas.microsoft.com/office/powerpoint/2010/main" val="1231800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170814" y="129550"/>
            <a:ext cx="9210502" cy="954107"/>
          </a:xfrm>
          <a:prstGeom prst="rect">
            <a:avLst/>
          </a:prstGeom>
          <a:noFill/>
        </p:spPr>
        <p:txBody>
          <a:bodyPr wrap="square" rtlCol="0">
            <a:spAutoFit/>
          </a:bodyPr>
          <a:lstStyle/>
          <a:p>
            <a:r>
              <a:rPr lang="en-US" sz="2800" b="1" dirty="0">
                <a:solidFill>
                  <a:schemeClr val="bg1"/>
                </a:solidFill>
                <a:latin typeface="Segoe UI" panose="020B0502040204020203" pitchFamily="34" charset="0"/>
              </a:rPr>
              <a:t>Title IX of the Education Amendments Act, 1972</a:t>
            </a:r>
          </a:p>
          <a:p>
            <a:r>
              <a:rPr lang="en-US" sz="2800" dirty="0">
                <a:solidFill>
                  <a:schemeClr val="bg1"/>
                </a:solidFill>
              </a:rPr>
              <a:t>20 U.S.C. § 1681 &amp; 34 C.F.R. Part 106 (1972)</a:t>
            </a:r>
            <a:endParaRPr lang="en-US" sz="2800" dirty="0">
              <a:solidFill>
                <a:schemeClr val="bg1"/>
              </a:solidFill>
              <a:latin typeface="Segoe UI" panose="020B0502040204020203" pitchFamily="34" charset="0"/>
            </a:endParaRPr>
          </a:p>
        </p:txBody>
      </p:sp>
      <p:sp>
        <p:nvSpPr>
          <p:cNvPr id="3" name="TextBox 2"/>
          <p:cNvSpPr txBox="1"/>
          <p:nvPr/>
        </p:nvSpPr>
        <p:spPr>
          <a:xfrm>
            <a:off x="691283" y="1342759"/>
            <a:ext cx="11090409" cy="5632311"/>
          </a:xfrm>
          <a:prstGeom prst="rect">
            <a:avLst/>
          </a:prstGeom>
          <a:noFill/>
        </p:spPr>
        <p:txBody>
          <a:bodyPr wrap="square" rtlCol="0">
            <a:spAutoFit/>
          </a:bodyPr>
          <a:lstStyle/>
          <a:p>
            <a:r>
              <a:rPr lang="en-US" sz="2400" b="1" u="sng" dirty="0">
                <a:solidFill>
                  <a:srgbClr val="231490"/>
                </a:solidFill>
              </a:rPr>
              <a:t>1972</a:t>
            </a:r>
            <a:r>
              <a:rPr lang="en-US" sz="2400" dirty="0">
                <a:solidFill>
                  <a:srgbClr val="231490"/>
                </a:solidFill>
              </a:rPr>
              <a:t>:  Title IX signed into law</a:t>
            </a:r>
          </a:p>
          <a:p>
            <a:endParaRPr lang="en-US" sz="2400" dirty="0">
              <a:solidFill>
                <a:srgbClr val="231490"/>
              </a:solidFill>
            </a:endParaRPr>
          </a:p>
          <a:p>
            <a:r>
              <a:rPr lang="en-US" sz="2400" b="1" u="sng" dirty="0">
                <a:solidFill>
                  <a:srgbClr val="231490"/>
                </a:solidFill>
              </a:rPr>
              <a:t>1975</a:t>
            </a:r>
            <a:r>
              <a:rPr lang="en-US" sz="2400" dirty="0">
                <a:solidFill>
                  <a:srgbClr val="231490"/>
                </a:solidFill>
              </a:rPr>
              <a:t>: Regulations first issued by Department of Health, Education and Welfare to address sex discrimination in athletics.  Did not address sexual harassment as a form of discrimination.</a:t>
            </a:r>
          </a:p>
          <a:p>
            <a:endParaRPr lang="en-US" sz="2400" dirty="0">
              <a:solidFill>
                <a:srgbClr val="231490"/>
              </a:solidFill>
            </a:endParaRPr>
          </a:p>
          <a:p>
            <a:r>
              <a:rPr lang="en-US" sz="2400" b="1" u="sng" dirty="0">
                <a:solidFill>
                  <a:srgbClr val="231490"/>
                </a:solidFill>
              </a:rPr>
              <a:t>1997 – 2017</a:t>
            </a:r>
            <a:r>
              <a:rPr lang="en-US" sz="2400" dirty="0">
                <a:solidFill>
                  <a:srgbClr val="231490"/>
                </a:solidFill>
              </a:rPr>
              <a:t>: </a:t>
            </a:r>
          </a:p>
          <a:p>
            <a:pPr marL="342900" indent="-342900">
              <a:buFont typeface="Arial" panose="020B0604020202020204" pitchFamily="34" charset="0"/>
              <a:buChar char="•"/>
            </a:pPr>
            <a:r>
              <a:rPr lang="en-US" sz="2400" dirty="0">
                <a:solidFill>
                  <a:srgbClr val="231490"/>
                </a:solidFill>
              </a:rPr>
              <a:t>Department of Education addressed the topic through series of guidance documents (“Dear Colleague Letters”)</a:t>
            </a:r>
          </a:p>
          <a:p>
            <a:pPr marL="342900" indent="-342900">
              <a:buFont typeface="Arial" panose="020B0604020202020204" pitchFamily="34" charset="0"/>
              <a:buChar char="•"/>
            </a:pPr>
            <a:r>
              <a:rPr lang="en-US" sz="2400" dirty="0">
                <a:solidFill>
                  <a:srgbClr val="231490"/>
                </a:solidFill>
              </a:rPr>
              <a:t>Important Supreme Court Cases that impact handling of sexual harassment.</a:t>
            </a:r>
          </a:p>
          <a:p>
            <a:endParaRPr lang="en-US" sz="2400" dirty="0">
              <a:solidFill>
                <a:srgbClr val="231490"/>
              </a:solidFill>
            </a:endParaRPr>
          </a:p>
          <a:p>
            <a:r>
              <a:rPr lang="en-US" sz="2400" b="1" u="sng" dirty="0">
                <a:solidFill>
                  <a:srgbClr val="231490"/>
                </a:solidFill>
              </a:rPr>
              <a:t>2018</a:t>
            </a:r>
            <a:r>
              <a:rPr lang="en-US" sz="2400" dirty="0">
                <a:solidFill>
                  <a:srgbClr val="231490"/>
                </a:solidFill>
              </a:rPr>
              <a:t>: The Department published proposed regulations to address the topic.</a:t>
            </a:r>
          </a:p>
          <a:p>
            <a:endParaRPr lang="en-US" sz="2400" dirty="0">
              <a:solidFill>
                <a:srgbClr val="231490"/>
              </a:solidFill>
            </a:endParaRPr>
          </a:p>
          <a:p>
            <a:r>
              <a:rPr lang="en-US" sz="2400" b="1" u="sng" dirty="0">
                <a:solidFill>
                  <a:srgbClr val="231490"/>
                </a:solidFill>
              </a:rPr>
              <a:t>2020</a:t>
            </a:r>
            <a:r>
              <a:rPr lang="en-US" sz="2400" dirty="0">
                <a:solidFill>
                  <a:srgbClr val="231490"/>
                </a:solidFill>
              </a:rPr>
              <a:t>:  The new regulations are the first time the Department has addressed sexual harassment as a form of sex discrimination via regulations.</a:t>
            </a:r>
          </a:p>
        </p:txBody>
      </p:sp>
    </p:spTree>
    <p:extLst>
      <p:ext uri="{BB962C8B-B14F-4D97-AF65-F5344CB8AC3E}">
        <p14:creationId xmlns:p14="http://schemas.microsoft.com/office/powerpoint/2010/main" val="2123370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65477" cy="5999115"/>
          </a:xfrm>
          <a:prstGeom prst="rect">
            <a:avLst/>
          </a:prstGeom>
        </p:spPr>
      </p:pic>
      <p:sp>
        <p:nvSpPr>
          <p:cNvPr id="3" name="TextBox 2"/>
          <p:cNvSpPr txBox="1"/>
          <p:nvPr/>
        </p:nvSpPr>
        <p:spPr>
          <a:xfrm>
            <a:off x="8288216" y="363415"/>
            <a:ext cx="3540370" cy="1323439"/>
          </a:xfrm>
          <a:prstGeom prst="rect">
            <a:avLst/>
          </a:prstGeom>
          <a:noFill/>
        </p:spPr>
        <p:txBody>
          <a:bodyPr wrap="square" rtlCol="0">
            <a:spAutoFit/>
          </a:bodyPr>
          <a:lstStyle/>
          <a:p>
            <a:r>
              <a:rPr lang="en-US" sz="4000" b="1" dirty="0"/>
              <a:t>Let’s Make it a Great Year!</a:t>
            </a:r>
            <a:endParaRPr lang="en-US" sz="4000" dirty="0"/>
          </a:p>
        </p:txBody>
      </p:sp>
    </p:spTree>
    <p:extLst>
      <p:ext uri="{BB962C8B-B14F-4D97-AF65-F5344CB8AC3E}">
        <p14:creationId xmlns:p14="http://schemas.microsoft.com/office/powerpoint/2010/main" val="1844395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442453" y="1463195"/>
            <a:ext cx="11530036" cy="584775"/>
          </a:xfrm>
          <a:prstGeom prst="rect">
            <a:avLst/>
          </a:prstGeom>
        </p:spPr>
        <p:txBody>
          <a:bodyPr wrap="square">
            <a:spAutoFit/>
          </a:bodyPr>
          <a:lstStyle/>
          <a:p>
            <a:endParaRPr lang="en-US" sz="3200" dirty="0">
              <a:solidFill>
                <a:srgbClr val="231490"/>
              </a:solidFill>
            </a:endParaRPr>
          </a:p>
        </p:txBody>
      </p:sp>
      <p:sp>
        <p:nvSpPr>
          <p:cNvPr id="6" name="TextBox 5"/>
          <p:cNvSpPr txBox="1"/>
          <p:nvPr/>
        </p:nvSpPr>
        <p:spPr>
          <a:xfrm>
            <a:off x="395876" y="314216"/>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Typical Title IX – Related Concerns</a:t>
            </a:r>
          </a:p>
        </p:txBody>
      </p:sp>
      <p:sp>
        <p:nvSpPr>
          <p:cNvPr id="9" name="TextBox 8"/>
          <p:cNvSpPr txBox="1"/>
          <p:nvPr/>
        </p:nvSpPr>
        <p:spPr>
          <a:xfrm>
            <a:off x="10741742" y="6023383"/>
            <a:ext cx="1294657" cy="646331"/>
          </a:xfrm>
          <a:prstGeom prst="rect">
            <a:avLst/>
          </a:prstGeom>
          <a:noFill/>
        </p:spPr>
        <p:txBody>
          <a:bodyPr wrap="square" rtlCol="0">
            <a:spAutoFit/>
          </a:bodyPr>
          <a:lstStyle/>
          <a:p>
            <a:r>
              <a:rPr lang="en-US" dirty="0"/>
              <a:t>Source: ATIXA</a:t>
            </a:r>
          </a:p>
        </p:txBody>
      </p:sp>
      <p:sp>
        <p:nvSpPr>
          <p:cNvPr id="7" name="Content Placeholder 6"/>
          <p:cNvSpPr>
            <a:spLocks noGrp="1"/>
          </p:cNvSpPr>
          <p:nvPr>
            <p:ph sz="half" idx="1"/>
          </p:nvPr>
        </p:nvSpPr>
        <p:spPr>
          <a:xfrm>
            <a:off x="444823" y="1825623"/>
            <a:ext cx="5181600" cy="4751445"/>
          </a:xfrm>
          <a:ln>
            <a:solidFill>
              <a:srgbClr val="231490"/>
            </a:solidFill>
          </a:ln>
        </p:spPr>
        <p:txBody>
          <a:bodyPr>
            <a:normAutofit fontScale="70000" lnSpcReduction="20000"/>
          </a:bodyPr>
          <a:lstStyle/>
          <a:p>
            <a:pPr marL="0" indent="0" algn="ctr">
              <a:buNone/>
            </a:pPr>
            <a:r>
              <a:rPr lang="en-US" sz="4000" b="1" u="sng" dirty="0">
                <a:solidFill>
                  <a:srgbClr val="231490"/>
                </a:solidFill>
              </a:rPr>
              <a:t>Discrimination</a:t>
            </a:r>
          </a:p>
          <a:p>
            <a:pPr marL="0" indent="0" algn="ctr">
              <a:buNone/>
            </a:pPr>
            <a:r>
              <a:rPr lang="en-US" dirty="0">
                <a:solidFill>
                  <a:srgbClr val="231490"/>
                </a:solidFill>
              </a:rPr>
              <a:t>Program Equity </a:t>
            </a:r>
          </a:p>
          <a:p>
            <a:pPr marL="0" indent="0" algn="ctr">
              <a:buNone/>
            </a:pPr>
            <a:r>
              <a:rPr lang="en-US" dirty="0">
                <a:solidFill>
                  <a:srgbClr val="231490"/>
                </a:solidFill>
              </a:rPr>
              <a:t>Recruitment, Admissions and Access </a:t>
            </a:r>
          </a:p>
          <a:p>
            <a:pPr marL="0" indent="0" algn="ctr">
              <a:buNone/>
            </a:pPr>
            <a:r>
              <a:rPr lang="en-US" dirty="0">
                <a:solidFill>
                  <a:srgbClr val="231490"/>
                </a:solidFill>
              </a:rPr>
              <a:t>Pregnancy </a:t>
            </a:r>
          </a:p>
          <a:p>
            <a:pPr marL="0" indent="0" algn="ctr">
              <a:buNone/>
            </a:pPr>
            <a:r>
              <a:rPr lang="en-US" dirty="0">
                <a:solidFill>
                  <a:srgbClr val="231490"/>
                </a:solidFill>
              </a:rPr>
              <a:t>Athletics </a:t>
            </a:r>
          </a:p>
          <a:p>
            <a:pPr marL="0" indent="0" algn="ctr">
              <a:buNone/>
            </a:pPr>
            <a:r>
              <a:rPr lang="en-US" dirty="0">
                <a:solidFill>
                  <a:srgbClr val="231490"/>
                </a:solidFill>
              </a:rPr>
              <a:t>Employment, Recruitment &amp; Hiring</a:t>
            </a:r>
          </a:p>
          <a:p>
            <a:pPr marL="0" indent="0" algn="ctr">
              <a:buNone/>
            </a:pPr>
            <a:r>
              <a:rPr lang="en-US" dirty="0">
                <a:solidFill>
                  <a:srgbClr val="231490"/>
                </a:solidFill>
              </a:rPr>
              <a:t>Extra-curricular activities </a:t>
            </a:r>
          </a:p>
          <a:p>
            <a:pPr marL="0" indent="0" algn="ctr">
              <a:buNone/>
            </a:pPr>
            <a:r>
              <a:rPr lang="en-US" dirty="0">
                <a:solidFill>
                  <a:srgbClr val="231490"/>
                </a:solidFill>
              </a:rPr>
              <a:t>Access to Course Offerings </a:t>
            </a:r>
          </a:p>
          <a:p>
            <a:pPr marL="0" indent="0" algn="ctr">
              <a:buNone/>
            </a:pPr>
            <a:r>
              <a:rPr lang="en-US" dirty="0">
                <a:solidFill>
                  <a:srgbClr val="231490"/>
                </a:solidFill>
              </a:rPr>
              <a:t>Salaries and Benefits </a:t>
            </a:r>
          </a:p>
          <a:p>
            <a:pPr marL="0" indent="0" algn="ctr">
              <a:buNone/>
            </a:pPr>
            <a:r>
              <a:rPr lang="en-US" dirty="0">
                <a:solidFill>
                  <a:srgbClr val="231490"/>
                </a:solidFill>
              </a:rPr>
              <a:t>Financial Assistance </a:t>
            </a:r>
          </a:p>
          <a:p>
            <a:pPr marL="0" indent="0" algn="ctr">
              <a:buNone/>
            </a:pPr>
            <a:r>
              <a:rPr lang="en-US" dirty="0">
                <a:solidFill>
                  <a:srgbClr val="231490"/>
                </a:solidFill>
              </a:rPr>
              <a:t> Facilities </a:t>
            </a:r>
          </a:p>
          <a:p>
            <a:pPr marL="0" indent="0" algn="ctr">
              <a:buNone/>
            </a:pPr>
            <a:r>
              <a:rPr lang="en-US" dirty="0">
                <a:solidFill>
                  <a:srgbClr val="231490"/>
                </a:solidFill>
              </a:rPr>
              <a:t> Funding </a:t>
            </a:r>
          </a:p>
          <a:p>
            <a:pPr marL="0" indent="0" algn="ctr">
              <a:buNone/>
            </a:pPr>
            <a:r>
              <a:rPr lang="en-US" dirty="0">
                <a:solidFill>
                  <a:srgbClr val="231490"/>
                </a:solidFill>
              </a:rPr>
              <a:t>Sex, Gender, Gender Identity</a:t>
            </a:r>
          </a:p>
        </p:txBody>
      </p:sp>
      <p:sp>
        <p:nvSpPr>
          <p:cNvPr id="10" name="Content Placeholder 9"/>
          <p:cNvSpPr>
            <a:spLocks noGrp="1"/>
          </p:cNvSpPr>
          <p:nvPr>
            <p:ph sz="half" idx="2"/>
          </p:nvPr>
        </p:nvSpPr>
        <p:spPr>
          <a:xfrm>
            <a:off x="6207471" y="1839063"/>
            <a:ext cx="5183970" cy="4738005"/>
          </a:xfrm>
          <a:ln>
            <a:solidFill>
              <a:srgbClr val="231490"/>
            </a:solidFill>
          </a:ln>
        </p:spPr>
        <p:txBody>
          <a:bodyPr>
            <a:normAutofit fontScale="70000" lnSpcReduction="20000"/>
          </a:bodyPr>
          <a:lstStyle/>
          <a:p>
            <a:pPr marL="0" indent="0" algn="ctr">
              <a:buNone/>
            </a:pPr>
            <a:r>
              <a:rPr lang="en-US" sz="4500" b="1" u="sng" dirty="0">
                <a:solidFill>
                  <a:srgbClr val="231490"/>
                </a:solidFill>
              </a:rPr>
              <a:t>Harassment</a:t>
            </a:r>
          </a:p>
          <a:p>
            <a:pPr marL="0" indent="0" algn="ctr">
              <a:buNone/>
            </a:pPr>
            <a:r>
              <a:rPr lang="en-US" dirty="0">
                <a:solidFill>
                  <a:srgbClr val="231490"/>
                </a:solidFill>
              </a:rPr>
              <a:t>Stalking </a:t>
            </a:r>
          </a:p>
          <a:p>
            <a:pPr marL="0" indent="0" algn="ctr">
              <a:buNone/>
            </a:pPr>
            <a:r>
              <a:rPr lang="en-US" dirty="0">
                <a:solidFill>
                  <a:srgbClr val="231490"/>
                </a:solidFill>
              </a:rPr>
              <a:t> Domestic Violence </a:t>
            </a:r>
          </a:p>
          <a:p>
            <a:pPr marL="0" indent="0" algn="ctr">
              <a:buNone/>
            </a:pPr>
            <a:r>
              <a:rPr lang="en-US" dirty="0">
                <a:solidFill>
                  <a:srgbClr val="231490"/>
                </a:solidFill>
              </a:rPr>
              <a:t> Dating Violence </a:t>
            </a:r>
          </a:p>
          <a:p>
            <a:pPr marL="0" indent="0" algn="ctr">
              <a:buNone/>
            </a:pPr>
            <a:r>
              <a:rPr lang="en-US" dirty="0">
                <a:solidFill>
                  <a:srgbClr val="231490"/>
                </a:solidFill>
              </a:rPr>
              <a:t> Sexual Assault </a:t>
            </a:r>
          </a:p>
          <a:p>
            <a:pPr marL="0" indent="0" algn="ctr">
              <a:buNone/>
            </a:pPr>
            <a:r>
              <a:rPr lang="en-US" dirty="0">
                <a:solidFill>
                  <a:srgbClr val="231490"/>
                </a:solidFill>
              </a:rPr>
              <a:t> Sexual Violence </a:t>
            </a:r>
          </a:p>
          <a:p>
            <a:pPr marL="0" indent="0" algn="ctr">
              <a:buNone/>
            </a:pPr>
            <a:r>
              <a:rPr lang="en-US" dirty="0">
                <a:solidFill>
                  <a:srgbClr val="231490"/>
                </a:solidFill>
              </a:rPr>
              <a:t> Sexual Exploitation </a:t>
            </a:r>
          </a:p>
          <a:p>
            <a:pPr marL="0" indent="0" algn="ctr">
              <a:buNone/>
            </a:pPr>
            <a:r>
              <a:rPr lang="en-US" dirty="0">
                <a:solidFill>
                  <a:srgbClr val="231490"/>
                </a:solidFill>
              </a:rPr>
              <a:t> Sexual Intimidation </a:t>
            </a:r>
          </a:p>
          <a:p>
            <a:pPr marL="0" indent="0" algn="ctr">
              <a:buNone/>
            </a:pPr>
            <a:r>
              <a:rPr lang="en-US" dirty="0">
                <a:solidFill>
                  <a:srgbClr val="231490"/>
                </a:solidFill>
              </a:rPr>
              <a:t>Sexual Misconduct </a:t>
            </a:r>
          </a:p>
          <a:p>
            <a:pPr marL="0" indent="0" algn="ctr">
              <a:buNone/>
            </a:pPr>
            <a:r>
              <a:rPr lang="en-US" dirty="0">
                <a:solidFill>
                  <a:srgbClr val="231490"/>
                </a:solidFill>
              </a:rPr>
              <a:t>Bullying and Cyberbullying </a:t>
            </a:r>
          </a:p>
          <a:p>
            <a:pPr marL="0" indent="0" algn="ctr">
              <a:buNone/>
            </a:pPr>
            <a:r>
              <a:rPr lang="en-US" dirty="0">
                <a:solidFill>
                  <a:srgbClr val="231490"/>
                </a:solidFill>
              </a:rPr>
              <a:t> Retaliation</a:t>
            </a:r>
            <a:endParaRPr lang="en-US" b="1" dirty="0">
              <a:solidFill>
                <a:srgbClr val="231490"/>
              </a:solidFill>
            </a:endParaRPr>
          </a:p>
        </p:txBody>
      </p:sp>
    </p:spTree>
    <p:extLst>
      <p:ext uri="{BB962C8B-B14F-4D97-AF65-F5344CB8AC3E}">
        <p14:creationId xmlns:p14="http://schemas.microsoft.com/office/powerpoint/2010/main" val="56247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297455" y="210432"/>
            <a:ext cx="9210502" cy="954107"/>
          </a:xfrm>
          <a:prstGeom prst="rect">
            <a:avLst/>
          </a:prstGeom>
          <a:noFill/>
        </p:spPr>
        <p:txBody>
          <a:bodyPr wrap="square" rtlCol="0">
            <a:spAutoFit/>
          </a:bodyPr>
          <a:lstStyle/>
          <a:p>
            <a:r>
              <a:rPr lang="en-US" sz="2800" b="1" dirty="0">
                <a:solidFill>
                  <a:schemeClr val="bg1"/>
                </a:solidFill>
                <a:latin typeface="Segoe UI" panose="020B0502040204020203" pitchFamily="34" charset="0"/>
              </a:rPr>
              <a:t>RCSS Board Policy GAAA  - Nondiscrimination Policy </a:t>
            </a:r>
          </a:p>
          <a:p>
            <a:r>
              <a:rPr lang="en-US" sz="2800" b="1" dirty="0">
                <a:solidFill>
                  <a:schemeClr val="bg1"/>
                </a:solidFill>
                <a:latin typeface="Segoe UI" panose="020B0502040204020203" pitchFamily="34" charset="0"/>
              </a:rPr>
              <a:t>Equal Opportunity Employment </a:t>
            </a:r>
            <a:endParaRPr lang="en-US" sz="2800" dirty="0">
              <a:solidFill>
                <a:schemeClr val="bg1"/>
              </a:solidFill>
              <a:latin typeface="Segoe UI" panose="020B0502040204020203" pitchFamily="34" charset="0"/>
            </a:endParaRPr>
          </a:p>
        </p:txBody>
      </p:sp>
      <p:sp>
        <p:nvSpPr>
          <p:cNvPr id="2" name="Rectangle 1"/>
          <p:cNvSpPr/>
          <p:nvPr/>
        </p:nvSpPr>
        <p:spPr>
          <a:xfrm>
            <a:off x="297455" y="1302385"/>
            <a:ext cx="11169415" cy="4770537"/>
          </a:xfrm>
          <a:prstGeom prst="rect">
            <a:avLst/>
          </a:prstGeom>
        </p:spPr>
        <p:txBody>
          <a:bodyPr wrap="square">
            <a:spAutoFit/>
          </a:bodyPr>
          <a:lstStyle/>
          <a:p>
            <a:r>
              <a:rPr lang="en-US" sz="1600" dirty="0">
                <a:solidFill>
                  <a:srgbClr val="231490"/>
                </a:solidFill>
              </a:rPr>
              <a:t>It is the policy of the Richmond County Board of Education not to discriminate on the basis of sex, age, race, disability, religion or national origin in the educational programs and activities of or admissions to facilities operated by the Board or in the employment practices of the Richmond County Education Agency. The Board shall comply with all aspects of Title IX of the Education Amendments of 1972; Title VI and VII of the Civil Rights Act of 1964 and 1991; Section 504 of the Rehabilitation Act of 1973 as subsequently amended; Age Discrimination in Employment Act, 29 USCA 630 and the Equal Pay Act and the American with Disability Act (42 USC 12101).</a:t>
            </a:r>
            <a:br>
              <a:rPr lang="en-US" sz="1600" dirty="0">
                <a:solidFill>
                  <a:srgbClr val="231490"/>
                </a:solidFill>
              </a:rPr>
            </a:br>
            <a:endParaRPr lang="en-US" sz="1600" dirty="0">
              <a:solidFill>
                <a:srgbClr val="231490"/>
              </a:solidFill>
            </a:endParaRPr>
          </a:p>
          <a:p>
            <a:r>
              <a:rPr lang="en-US" sz="1600" dirty="0">
                <a:solidFill>
                  <a:srgbClr val="231490"/>
                </a:solidFill>
              </a:rPr>
              <a:t>To ensure compliance with the policy, the Superintendent of Schools shall:</a:t>
            </a:r>
            <a:br>
              <a:rPr lang="en-US" sz="1600" dirty="0">
                <a:solidFill>
                  <a:srgbClr val="231490"/>
                </a:solidFill>
              </a:rPr>
            </a:br>
            <a:endParaRPr lang="en-US" sz="1600" dirty="0">
              <a:solidFill>
                <a:srgbClr val="231490"/>
              </a:solidFill>
            </a:endParaRPr>
          </a:p>
          <a:p>
            <a:r>
              <a:rPr lang="en-US" sz="1600" dirty="0">
                <a:solidFill>
                  <a:srgbClr val="231490"/>
                </a:solidFill>
              </a:rPr>
              <a:t>Designate staff members to:</a:t>
            </a:r>
            <a:br>
              <a:rPr lang="en-US" sz="1600" dirty="0">
                <a:solidFill>
                  <a:srgbClr val="231490"/>
                </a:solidFill>
              </a:rPr>
            </a:br>
            <a:r>
              <a:rPr lang="en-US" sz="1600" dirty="0">
                <a:solidFill>
                  <a:srgbClr val="231490"/>
                </a:solidFill>
              </a:rPr>
              <a:t>            a. Coordinate efforts of the system to comply with this policy</a:t>
            </a:r>
          </a:p>
          <a:p>
            <a:r>
              <a:rPr lang="en-US" sz="1600" dirty="0">
                <a:solidFill>
                  <a:srgbClr val="231490"/>
                </a:solidFill>
              </a:rPr>
              <a:t>            b. Develop and ensure the maintenance of a filing system to keep all records required under this policy.</a:t>
            </a:r>
          </a:p>
          <a:p>
            <a:r>
              <a:rPr lang="en-US" sz="1600" dirty="0">
                <a:solidFill>
                  <a:srgbClr val="231490"/>
                </a:solidFill>
              </a:rPr>
              <a:t>            c. Investigate any complaints of violations of this policy.</a:t>
            </a:r>
          </a:p>
          <a:p>
            <a:r>
              <a:rPr lang="en-US" sz="1600" dirty="0">
                <a:solidFill>
                  <a:srgbClr val="231490"/>
                </a:solidFill>
              </a:rPr>
              <a:t>            d. Develop and administer a grievance procedure for employees and students.</a:t>
            </a:r>
            <a:br>
              <a:rPr lang="en-US" sz="1600" dirty="0">
                <a:solidFill>
                  <a:srgbClr val="231490"/>
                </a:solidFill>
              </a:rPr>
            </a:br>
            <a:endParaRPr lang="en-US" sz="1600" dirty="0">
              <a:solidFill>
                <a:srgbClr val="231490"/>
              </a:solidFill>
            </a:endParaRPr>
          </a:p>
          <a:p>
            <a:r>
              <a:rPr lang="en-US" sz="1600" dirty="0">
                <a:solidFill>
                  <a:srgbClr val="231490"/>
                </a:solidFill>
              </a:rPr>
              <a:t>Provide for the publication of this policy to all students in educational facilities operated by the Richmond County Education Agency, parents of said students, employees of the Richmond County Education Agency, employment agencies and professional associations; such publication to include the name, office address and telephone number of the complaint administrators designated pursuant to this policy.</a:t>
            </a:r>
          </a:p>
        </p:txBody>
      </p:sp>
      <p:sp>
        <p:nvSpPr>
          <p:cNvPr id="3" name="TextBox 2"/>
          <p:cNvSpPr txBox="1"/>
          <p:nvPr/>
        </p:nvSpPr>
        <p:spPr>
          <a:xfrm>
            <a:off x="855406" y="1578077"/>
            <a:ext cx="10456607" cy="461665"/>
          </a:xfrm>
          <a:prstGeom prst="rect">
            <a:avLst/>
          </a:prstGeom>
          <a:noFill/>
        </p:spPr>
        <p:txBody>
          <a:bodyPr wrap="square" rtlCol="0">
            <a:spAutoFit/>
          </a:bodyPr>
          <a:lstStyle/>
          <a:p>
            <a:endParaRPr lang="en-US" sz="2400" dirty="0">
              <a:solidFill>
                <a:srgbClr val="231490"/>
              </a:solidFill>
            </a:endParaRPr>
          </a:p>
        </p:txBody>
      </p:sp>
    </p:spTree>
    <p:extLst>
      <p:ext uri="{BB962C8B-B14F-4D97-AF65-F5344CB8AC3E}">
        <p14:creationId xmlns:p14="http://schemas.microsoft.com/office/powerpoint/2010/main" val="2602955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7400</TotalTime>
  <Words>7464</Words>
  <Application>Microsoft Office PowerPoint</Application>
  <PresentationFormat>Widescreen</PresentationFormat>
  <Paragraphs>1085</Paragraphs>
  <Slides>70</Slides>
  <Notes>66</Notes>
  <HiddenSlides>0</HiddenSlides>
  <MMClips>1</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PowerPoint Presentation</vt:lpstr>
      <vt:lpstr>PowerPoint Presentation</vt:lpstr>
      <vt:lpstr>RCSS Strategy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Mayes, Courtney</dc:creator>
  <cp:lastModifiedBy>Gloster, Aronica</cp:lastModifiedBy>
  <cp:revision>223</cp:revision>
  <dcterms:created xsi:type="dcterms:W3CDTF">2021-05-05T20:51:36Z</dcterms:created>
  <dcterms:modified xsi:type="dcterms:W3CDTF">2021-09-08T13:55:28Z</dcterms:modified>
</cp:coreProperties>
</file>